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sldIdLst>
    <p:sldId id="256" r:id="rId5"/>
  </p:sldIdLst>
  <p:sldSz cx="12801600" cy="9601200" type="A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5E93BB6-9154-42B1-AABD-1DEC30ECFB47}" v="10" dt="2024-09-24T12:30:25.79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412" autoAdjust="0"/>
    <p:restoredTop sz="94660"/>
  </p:normalViewPr>
  <p:slideViewPr>
    <p:cSldViewPr snapToGrid="0">
      <p:cViewPr varScale="1">
        <p:scale>
          <a:sx n="47" d="100"/>
          <a:sy n="47" d="100"/>
        </p:scale>
        <p:origin x="1580" y="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presProps" Target="presProps.xml"/><Relationship Id="rId5" Type="http://schemas.openxmlformats.org/officeDocument/2006/relationships/slide" Target="slides/slide1.xml"/><Relationship Id="rId10"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60120" y="1571308"/>
            <a:ext cx="10881360" cy="3342640"/>
          </a:xfrm>
        </p:spPr>
        <p:txBody>
          <a:bodyPr anchor="b"/>
          <a:lstStyle>
            <a:lvl1pPr algn="ctr">
              <a:defRPr sz="8400"/>
            </a:lvl1pPr>
          </a:lstStyle>
          <a:p>
            <a:r>
              <a:rPr lang="en-US"/>
              <a:t>Click to edit Master title style</a:t>
            </a:r>
            <a:endParaRPr lang="en-US" dirty="0"/>
          </a:p>
        </p:txBody>
      </p:sp>
      <p:sp>
        <p:nvSpPr>
          <p:cNvPr id="3" name="Subtitle 2"/>
          <p:cNvSpPr>
            <a:spLocks noGrp="1"/>
          </p:cNvSpPr>
          <p:nvPr>
            <p:ph type="subTitle" idx="1"/>
          </p:nvPr>
        </p:nvSpPr>
        <p:spPr>
          <a:xfrm>
            <a:off x="1600200" y="5042853"/>
            <a:ext cx="9601200" cy="2318067"/>
          </a:xfrm>
        </p:spPr>
        <p:txBody>
          <a:bodyPr/>
          <a:lstStyle>
            <a:lvl1pPr marL="0" indent="0" algn="ctr">
              <a:buNone/>
              <a:defRPr sz="3360"/>
            </a:lvl1pPr>
            <a:lvl2pPr marL="640080" indent="0" algn="ctr">
              <a:buNone/>
              <a:defRPr sz="2800"/>
            </a:lvl2pPr>
            <a:lvl3pPr marL="1280160" indent="0" algn="ctr">
              <a:buNone/>
              <a:defRPr sz="2520"/>
            </a:lvl3pPr>
            <a:lvl4pPr marL="1920240" indent="0" algn="ctr">
              <a:buNone/>
              <a:defRPr sz="2240"/>
            </a:lvl4pPr>
            <a:lvl5pPr marL="2560320" indent="0" algn="ctr">
              <a:buNone/>
              <a:defRPr sz="2240"/>
            </a:lvl5pPr>
            <a:lvl6pPr marL="3200400" indent="0" algn="ctr">
              <a:buNone/>
              <a:defRPr sz="2240"/>
            </a:lvl6pPr>
            <a:lvl7pPr marL="3840480" indent="0" algn="ctr">
              <a:buNone/>
              <a:defRPr sz="2240"/>
            </a:lvl7pPr>
            <a:lvl8pPr marL="4480560" indent="0" algn="ctr">
              <a:buNone/>
              <a:defRPr sz="2240"/>
            </a:lvl8pPr>
            <a:lvl9pPr marL="5120640" indent="0" algn="ctr">
              <a:buNone/>
              <a:defRPr sz="224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735A46DD-21ED-44E5-B985-BE252108B571}" type="datetimeFigureOut">
              <a:rPr lang="en-GB" smtClean="0"/>
              <a:t>24/09/2024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6B7E7C8-B42C-4D0A-A0C8-E8C3A7A6967C}" type="slidenum">
              <a:rPr lang="en-GB" smtClean="0"/>
              <a:t>‹#›</a:t>
            </a:fld>
            <a:endParaRPr lang="en-GB"/>
          </a:p>
        </p:txBody>
      </p:sp>
    </p:spTree>
    <p:extLst>
      <p:ext uri="{BB962C8B-B14F-4D97-AF65-F5344CB8AC3E}">
        <p14:creationId xmlns:p14="http://schemas.microsoft.com/office/powerpoint/2010/main" val="4643862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35A46DD-21ED-44E5-B985-BE252108B571}" type="datetimeFigureOut">
              <a:rPr lang="en-GB" smtClean="0"/>
              <a:t>24/09/2024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6B7E7C8-B42C-4D0A-A0C8-E8C3A7A6967C}" type="slidenum">
              <a:rPr lang="en-GB" smtClean="0"/>
              <a:t>‹#›</a:t>
            </a:fld>
            <a:endParaRPr lang="en-GB"/>
          </a:p>
        </p:txBody>
      </p:sp>
    </p:spTree>
    <p:extLst>
      <p:ext uri="{BB962C8B-B14F-4D97-AF65-F5344CB8AC3E}">
        <p14:creationId xmlns:p14="http://schemas.microsoft.com/office/powerpoint/2010/main" val="42644873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61146" y="511175"/>
            <a:ext cx="2760345" cy="8136573"/>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80111" y="511175"/>
            <a:ext cx="8121015" cy="813657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35A46DD-21ED-44E5-B985-BE252108B571}" type="datetimeFigureOut">
              <a:rPr lang="en-GB" smtClean="0"/>
              <a:t>24/09/2024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6B7E7C8-B42C-4D0A-A0C8-E8C3A7A6967C}" type="slidenum">
              <a:rPr lang="en-GB" smtClean="0"/>
              <a:t>‹#›</a:t>
            </a:fld>
            <a:endParaRPr lang="en-GB"/>
          </a:p>
        </p:txBody>
      </p:sp>
    </p:spTree>
    <p:extLst>
      <p:ext uri="{BB962C8B-B14F-4D97-AF65-F5344CB8AC3E}">
        <p14:creationId xmlns:p14="http://schemas.microsoft.com/office/powerpoint/2010/main" val="9941861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35A46DD-21ED-44E5-B985-BE252108B571}" type="datetimeFigureOut">
              <a:rPr lang="en-GB" smtClean="0"/>
              <a:t>24/09/2024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6B7E7C8-B42C-4D0A-A0C8-E8C3A7A6967C}" type="slidenum">
              <a:rPr lang="en-GB" smtClean="0"/>
              <a:t>‹#›</a:t>
            </a:fld>
            <a:endParaRPr lang="en-GB"/>
          </a:p>
        </p:txBody>
      </p:sp>
    </p:spTree>
    <p:extLst>
      <p:ext uri="{BB962C8B-B14F-4D97-AF65-F5344CB8AC3E}">
        <p14:creationId xmlns:p14="http://schemas.microsoft.com/office/powerpoint/2010/main" val="10094711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73443" y="2393635"/>
            <a:ext cx="11041380" cy="3993832"/>
          </a:xfrm>
        </p:spPr>
        <p:txBody>
          <a:bodyPr anchor="b"/>
          <a:lstStyle>
            <a:lvl1pPr>
              <a:defRPr sz="8400"/>
            </a:lvl1pPr>
          </a:lstStyle>
          <a:p>
            <a:r>
              <a:rPr lang="en-US"/>
              <a:t>Click to edit Master title style</a:t>
            </a:r>
            <a:endParaRPr lang="en-US" dirty="0"/>
          </a:p>
        </p:txBody>
      </p:sp>
      <p:sp>
        <p:nvSpPr>
          <p:cNvPr id="3" name="Text Placeholder 2"/>
          <p:cNvSpPr>
            <a:spLocks noGrp="1"/>
          </p:cNvSpPr>
          <p:nvPr>
            <p:ph type="body" idx="1"/>
          </p:nvPr>
        </p:nvSpPr>
        <p:spPr>
          <a:xfrm>
            <a:off x="873443" y="6425250"/>
            <a:ext cx="11041380" cy="2100262"/>
          </a:xfrm>
        </p:spPr>
        <p:txBody>
          <a:bodyPr/>
          <a:lstStyle>
            <a:lvl1pPr marL="0" indent="0">
              <a:buNone/>
              <a:defRPr sz="3360">
                <a:solidFill>
                  <a:schemeClr val="tx1"/>
                </a:solidFill>
              </a:defRPr>
            </a:lvl1pPr>
            <a:lvl2pPr marL="640080" indent="0">
              <a:buNone/>
              <a:defRPr sz="2800">
                <a:solidFill>
                  <a:schemeClr val="tx1">
                    <a:tint val="75000"/>
                  </a:schemeClr>
                </a:solidFill>
              </a:defRPr>
            </a:lvl2pPr>
            <a:lvl3pPr marL="1280160" indent="0">
              <a:buNone/>
              <a:defRPr sz="2520">
                <a:solidFill>
                  <a:schemeClr val="tx1">
                    <a:tint val="75000"/>
                  </a:schemeClr>
                </a:solidFill>
              </a:defRPr>
            </a:lvl3pPr>
            <a:lvl4pPr marL="1920240" indent="0">
              <a:buNone/>
              <a:defRPr sz="2240">
                <a:solidFill>
                  <a:schemeClr val="tx1">
                    <a:tint val="75000"/>
                  </a:schemeClr>
                </a:solidFill>
              </a:defRPr>
            </a:lvl4pPr>
            <a:lvl5pPr marL="2560320" indent="0">
              <a:buNone/>
              <a:defRPr sz="2240">
                <a:solidFill>
                  <a:schemeClr val="tx1">
                    <a:tint val="75000"/>
                  </a:schemeClr>
                </a:solidFill>
              </a:defRPr>
            </a:lvl5pPr>
            <a:lvl6pPr marL="3200400" indent="0">
              <a:buNone/>
              <a:defRPr sz="2240">
                <a:solidFill>
                  <a:schemeClr val="tx1">
                    <a:tint val="75000"/>
                  </a:schemeClr>
                </a:solidFill>
              </a:defRPr>
            </a:lvl6pPr>
            <a:lvl7pPr marL="3840480" indent="0">
              <a:buNone/>
              <a:defRPr sz="2240">
                <a:solidFill>
                  <a:schemeClr val="tx1">
                    <a:tint val="75000"/>
                  </a:schemeClr>
                </a:solidFill>
              </a:defRPr>
            </a:lvl7pPr>
            <a:lvl8pPr marL="4480560" indent="0">
              <a:buNone/>
              <a:defRPr sz="2240">
                <a:solidFill>
                  <a:schemeClr val="tx1">
                    <a:tint val="75000"/>
                  </a:schemeClr>
                </a:solidFill>
              </a:defRPr>
            </a:lvl8pPr>
            <a:lvl9pPr marL="5120640" indent="0">
              <a:buNone/>
              <a:defRPr sz="224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5A46DD-21ED-44E5-B985-BE252108B571}" type="datetimeFigureOut">
              <a:rPr lang="en-GB" smtClean="0"/>
              <a:t>24/09/2024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6B7E7C8-B42C-4D0A-A0C8-E8C3A7A6967C}" type="slidenum">
              <a:rPr lang="en-GB" smtClean="0"/>
              <a:t>‹#›</a:t>
            </a:fld>
            <a:endParaRPr lang="en-GB"/>
          </a:p>
        </p:txBody>
      </p:sp>
    </p:spTree>
    <p:extLst>
      <p:ext uri="{BB962C8B-B14F-4D97-AF65-F5344CB8AC3E}">
        <p14:creationId xmlns:p14="http://schemas.microsoft.com/office/powerpoint/2010/main" val="27424854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80110" y="2555875"/>
            <a:ext cx="5440680" cy="60918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80810" y="2555875"/>
            <a:ext cx="5440680" cy="60918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35A46DD-21ED-44E5-B985-BE252108B571}" type="datetimeFigureOut">
              <a:rPr lang="en-GB" smtClean="0"/>
              <a:t>24/09/2024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6B7E7C8-B42C-4D0A-A0C8-E8C3A7A6967C}" type="slidenum">
              <a:rPr lang="en-GB" smtClean="0"/>
              <a:t>‹#›</a:t>
            </a:fld>
            <a:endParaRPr lang="en-GB"/>
          </a:p>
        </p:txBody>
      </p:sp>
    </p:spTree>
    <p:extLst>
      <p:ext uri="{BB962C8B-B14F-4D97-AF65-F5344CB8AC3E}">
        <p14:creationId xmlns:p14="http://schemas.microsoft.com/office/powerpoint/2010/main" val="4687099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81777" y="511177"/>
            <a:ext cx="11041380" cy="1855788"/>
          </a:xfrm>
        </p:spPr>
        <p:txBody>
          <a:bodyPr/>
          <a:lstStyle/>
          <a:p>
            <a:r>
              <a:rPr lang="en-US"/>
              <a:t>Click to edit Master title style</a:t>
            </a:r>
            <a:endParaRPr lang="en-US" dirty="0"/>
          </a:p>
        </p:txBody>
      </p:sp>
      <p:sp>
        <p:nvSpPr>
          <p:cNvPr id="3" name="Text Placeholder 2"/>
          <p:cNvSpPr>
            <a:spLocks noGrp="1"/>
          </p:cNvSpPr>
          <p:nvPr>
            <p:ph type="body" idx="1"/>
          </p:nvPr>
        </p:nvSpPr>
        <p:spPr>
          <a:xfrm>
            <a:off x="881779" y="2353628"/>
            <a:ext cx="5415676" cy="115347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lang="en-US"/>
              <a:t>Click to edit Master text styles</a:t>
            </a:r>
          </a:p>
        </p:txBody>
      </p:sp>
      <p:sp>
        <p:nvSpPr>
          <p:cNvPr id="4" name="Content Placeholder 3"/>
          <p:cNvSpPr>
            <a:spLocks noGrp="1"/>
          </p:cNvSpPr>
          <p:nvPr>
            <p:ph sz="half" idx="2"/>
          </p:nvPr>
        </p:nvSpPr>
        <p:spPr>
          <a:xfrm>
            <a:off x="881779" y="3507105"/>
            <a:ext cx="5415676" cy="515842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80811" y="2353628"/>
            <a:ext cx="5442347" cy="115347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lang="en-US"/>
              <a:t>Click to edit Master text styles</a:t>
            </a:r>
          </a:p>
        </p:txBody>
      </p:sp>
      <p:sp>
        <p:nvSpPr>
          <p:cNvPr id="6" name="Content Placeholder 5"/>
          <p:cNvSpPr>
            <a:spLocks noGrp="1"/>
          </p:cNvSpPr>
          <p:nvPr>
            <p:ph sz="quarter" idx="4"/>
          </p:nvPr>
        </p:nvSpPr>
        <p:spPr>
          <a:xfrm>
            <a:off x="6480811" y="3507105"/>
            <a:ext cx="5442347" cy="515842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735A46DD-21ED-44E5-B985-BE252108B571}" type="datetimeFigureOut">
              <a:rPr lang="en-GB" smtClean="0"/>
              <a:t>24/09/2024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56B7E7C8-B42C-4D0A-A0C8-E8C3A7A6967C}" type="slidenum">
              <a:rPr lang="en-GB" smtClean="0"/>
              <a:t>‹#›</a:t>
            </a:fld>
            <a:endParaRPr lang="en-GB"/>
          </a:p>
        </p:txBody>
      </p:sp>
    </p:spTree>
    <p:extLst>
      <p:ext uri="{BB962C8B-B14F-4D97-AF65-F5344CB8AC3E}">
        <p14:creationId xmlns:p14="http://schemas.microsoft.com/office/powerpoint/2010/main" val="40025117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35A46DD-21ED-44E5-B985-BE252108B571}" type="datetimeFigureOut">
              <a:rPr lang="en-GB" smtClean="0"/>
              <a:t>24/09/2024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56B7E7C8-B42C-4D0A-A0C8-E8C3A7A6967C}" type="slidenum">
              <a:rPr lang="en-GB" smtClean="0"/>
              <a:t>‹#›</a:t>
            </a:fld>
            <a:endParaRPr lang="en-GB"/>
          </a:p>
        </p:txBody>
      </p:sp>
    </p:spTree>
    <p:extLst>
      <p:ext uri="{BB962C8B-B14F-4D97-AF65-F5344CB8AC3E}">
        <p14:creationId xmlns:p14="http://schemas.microsoft.com/office/powerpoint/2010/main" val="30213884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5A46DD-21ED-44E5-B985-BE252108B571}" type="datetimeFigureOut">
              <a:rPr lang="en-GB" smtClean="0"/>
              <a:t>24/09/2024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56B7E7C8-B42C-4D0A-A0C8-E8C3A7A6967C}" type="slidenum">
              <a:rPr lang="en-GB" smtClean="0"/>
              <a:t>‹#›</a:t>
            </a:fld>
            <a:endParaRPr lang="en-GB"/>
          </a:p>
        </p:txBody>
      </p:sp>
    </p:spTree>
    <p:extLst>
      <p:ext uri="{BB962C8B-B14F-4D97-AF65-F5344CB8AC3E}">
        <p14:creationId xmlns:p14="http://schemas.microsoft.com/office/powerpoint/2010/main" val="40086528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81778" y="640080"/>
            <a:ext cx="4128849" cy="2240280"/>
          </a:xfrm>
        </p:spPr>
        <p:txBody>
          <a:bodyPr anchor="b"/>
          <a:lstStyle>
            <a:lvl1pPr>
              <a:defRPr sz="4480"/>
            </a:lvl1pPr>
          </a:lstStyle>
          <a:p>
            <a:r>
              <a:rPr lang="en-US"/>
              <a:t>Click to edit Master title style</a:t>
            </a:r>
            <a:endParaRPr lang="en-US" dirty="0"/>
          </a:p>
        </p:txBody>
      </p:sp>
      <p:sp>
        <p:nvSpPr>
          <p:cNvPr id="3" name="Content Placeholder 2"/>
          <p:cNvSpPr>
            <a:spLocks noGrp="1"/>
          </p:cNvSpPr>
          <p:nvPr>
            <p:ph idx="1"/>
          </p:nvPr>
        </p:nvSpPr>
        <p:spPr>
          <a:xfrm>
            <a:off x="5442347" y="1382397"/>
            <a:ext cx="6480810" cy="6823075"/>
          </a:xfrm>
        </p:spPr>
        <p:txBody>
          <a:bodyPr/>
          <a:lstStyle>
            <a:lvl1pPr>
              <a:defRPr sz="4480"/>
            </a:lvl1pPr>
            <a:lvl2pPr>
              <a:defRPr sz="3920"/>
            </a:lvl2pPr>
            <a:lvl3pPr>
              <a:defRPr sz="3360"/>
            </a:lvl3pPr>
            <a:lvl4pPr>
              <a:defRPr sz="2800"/>
            </a:lvl4pPr>
            <a:lvl5pPr>
              <a:defRPr sz="2800"/>
            </a:lvl5pPr>
            <a:lvl6pPr>
              <a:defRPr sz="2800"/>
            </a:lvl6pPr>
            <a:lvl7pPr>
              <a:defRPr sz="2800"/>
            </a:lvl7pPr>
            <a:lvl8pPr>
              <a:defRPr sz="2800"/>
            </a:lvl8pPr>
            <a:lvl9pPr>
              <a:defRPr sz="2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81778" y="2880360"/>
            <a:ext cx="4128849" cy="5336223"/>
          </a:xfrm>
        </p:spPr>
        <p:txBody>
          <a:bodyPr/>
          <a:lstStyle>
            <a:lvl1pPr marL="0" indent="0">
              <a:buNone/>
              <a:defRPr sz="2240"/>
            </a:lvl1pPr>
            <a:lvl2pPr marL="640080" indent="0">
              <a:buNone/>
              <a:defRPr sz="1960"/>
            </a:lvl2pPr>
            <a:lvl3pPr marL="1280160" indent="0">
              <a:buNone/>
              <a:defRPr sz="1680"/>
            </a:lvl3pPr>
            <a:lvl4pPr marL="1920240" indent="0">
              <a:buNone/>
              <a:defRPr sz="1400"/>
            </a:lvl4pPr>
            <a:lvl5pPr marL="2560320" indent="0">
              <a:buNone/>
              <a:defRPr sz="1400"/>
            </a:lvl5pPr>
            <a:lvl6pPr marL="3200400" indent="0">
              <a:buNone/>
              <a:defRPr sz="1400"/>
            </a:lvl6pPr>
            <a:lvl7pPr marL="3840480" indent="0">
              <a:buNone/>
              <a:defRPr sz="1400"/>
            </a:lvl7pPr>
            <a:lvl8pPr marL="4480560" indent="0">
              <a:buNone/>
              <a:defRPr sz="1400"/>
            </a:lvl8pPr>
            <a:lvl9pPr marL="5120640" indent="0">
              <a:buNone/>
              <a:defRPr sz="1400"/>
            </a:lvl9pPr>
          </a:lstStyle>
          <a:p>
            <a:pPr lvl="0"/>
            <a:r>
              <a:rPr lang="en-US"/>
              <a:t>Click to edit Master text styles</a:t>
            </a:r>
          </a:p>
        </p:txBody>
      </p:sp>
      <p:sp>
        <p:nvSpPr>
          <p:cNvPr id="5" name="Date Placeholder 4"/>
          <p:cNvSpPr>
            <a:spLocks noGrp="1"/>
          </p:cNvSpPr>
          <p:nvPr>
            <p:ph type="dt" sz="half" idx="10"/>
          </p:nvPr>
        </p:nvSpPr>
        <p:spPr/>
        <p:txBody>
          <a:bodyPr/>
          <a:lstStyle/>
          <a:p>
            <a:fld id="{735A46DD-21ED-44E5-B985-BE252108B571}" type="datetimeFigureOut">
              <a:rPr lang="en-GB" smtClean="0"/>
              <a:t>24/09/2024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6B7E7C8-B42C-4D0A-A0C8-E8C3A7A6967C}" type="slidenum">
              <a:rPr lang="en-GB" smtClean="0"/>
              <a:t>‹#›</a:t>
            </a:fld>
            <a:endParaRPr lang="en-GB"/>
          </a:p>
        </p:txBody>
      </p:sp>
    </p:spTree>
    <p:extLst>
      <p:ext uri="{BB962C8B-B14F-4D97-AF65-F5344CB8AC3E}">
        <p14:creationId xmlns:p14="http://schemas.microsoft.com/office/powerpoint/2010/main" val="1433698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81778" y="640080"/>
            <a:ext cx="4128849" cy="2240280"/>
          </a:xfrm>
        </p:spPr>
        <p:txBody>
          <a:bodyPr anchor="b"/>
          <a:lstStyle>
            <a:lvl1pPr>
              <a:defRPr sz="4480"/>
            </a:lvl1pPr>
          </a:lstStyle>
          <a:p>
            <a:r>
              <a:rPr lang="en-US"/>
              <a:t>Click to edit Master title style</a:t>
            </a:r>
            <a:endParaRPr lang="en-US" dirty="0"/>
          </a:p>
        </p:txBody>
      </p:sp>
      <p:sp>
        <p:nvSpPr>
          <p:cNvPr id="3" name="Picture Placeholder 2"/>
          <p:cNvSpPr>
            <a:spLocks noGrp="1" noChangeAspect="1"/>
          </p:cNvSpPr>
          <p:nvPr>
            <p:ph type="pic" idx="1"/>
          </p:nvPr>
        </p:nvSpPr>
        <p:spPr>
          <a:xfrm>
            <a:off x="5442347" y="1382397"/>
            <a:ext cx="6480810" cy="6823075"/>
          </a:xfrm>
        </p:spPr>
        <p:txBody>
          <a:bodyPr anchor="t"/>
          <a:lstStyle>
            <a:lvl1pPr marL="0" indent="0">
              <a:buNone/>
              <a:defRPr sz="4480"/>
            </a:lvl1pPr>
            <a:lvl2pPr marL="640080" indent="0">
              <a:buNone/>
              <a:defRPr sz="3920"/>
            </a:lvl2pPr>
            <a:lvl3pPr marL="1280160" indent="0">
              <a:buNone/>
              <a:defRPr sz="336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r>
              <a:rPr lang="en-US"/>
              <a:t>Click icon to add picture</a:t>
            </a:r>
            <a:endParaRPr lang="en-US" dirty="0"/>
          </a:p>
        </p:txBody>
      </p:sp>
      <p:sp>
        <p:nvSpPr>
          <p:cNvPr id="4" name="Text Placeholder 3"/>
          <p:cNvSpPr>
            <a:spLocks noGrp="1"/>
          </p:cNvSpPr>
          <p:nvPr>
            <p:ph type="body" sz="half" idx="2"/>
          </p:nvPr>
        </p:nvSpPr>
        <p:spPr>
          <a:xfrm>
            <a:off x="881778" y="2880360"/>
            <a:ext cx="4128849" cy="5336223"/>
          </a:xfrm>
        </p:spPr>
        <p:txBody>
          <a:bodyPr/>
          <a:lstStyle>
            <a:lvl1pPr marL="0" indent="0">
              <a:buNone/>
              <a:defRPr sz="2240"/>
            </a:lvl1pPr>
            <a:lvl2pPr marL="640080" indent="0">
              <a:buNone/>
              <a:defRPr sz="1960"/>
            </a:lvl2pPr>
            <a:lvl3pPr marL="1280160" indent="0">
              <a:buNone/>
              <a:defRPr sz="1680"/>
            </a:lvl3pPr>
            <a:lvl4pPr marL="1920240" indent="0">
              <a:buNone/>
              <a:defRPr sz="1400"/>
            </a:lvl4pPr>
            <a:lvl5pPr marL="2560320" indent="0">
              <a:buNone/>
              <a:defRPr sz="1400"/>
            </a:lvl5pPr>
            <a:lvl6pPr marL="3200400" indent="0">
              <a:buNone/>
              <a:defRPr sz="1400"/>
            </a:lvl6pPr>
            <a:lvl7pPr marL="3840480" indent="0">
              <a:buNone/>
              <a:defRPr sz="1400"/>
            </a:lvl7pPr>
            <a:lvl8pPr marL="4480560" indent="0">
              <a:buNone/>
              <a:defRPr sz="1400"/>
            </a:lvl8pPr>
            <a:lvl9pPr marL="5120640" indent="0">
              <a:buNone/>
              <a:defRPr sz="1400"/>
            </a:lvl9pPr>
          </a:lstStyle>
          <a:p>
            <a:pPr lvl="0"/>
            <a:r>
              <a:rPr lang="en-US"/>
              <a:t>Click to edit Master text styles</a:t>
            </a:r>
          </a:p>
        </p:txBody>
      </p:sp>
      <p:sp>
        <p:nvSpPr>
          <p:cNvPr id="5" name="Date Placeholder 4"/>
          <p:cNvSpPr>
            <a:spLocks noGrp="1"/>
          </p:cNvSpPr>
          <p:nvPr>
            <p:ph type="dt" sz="half" idx="10"/>
          </p:nvPr>
        </p:nvSpPr>
        <p:spPr/>
        <p:txBody>
          <a:bodyPr/>
          <a:lstStyle/>
          <a:p>
            <a:fld id="{735A46DD-21ED-44E5-B985-BE252108B571}" type="datetimeFigureOut">
              <a:rPr lang="en-GB" smtClean="0"/>
              <a:t>24/09/2024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6B7E7C8-B42C-4D0A-A0C8-E8C3A7A6967C}" type="slidenum">
              <a:rPr lang="en-GB" smtClean="0"/>
              <a:t>‹#›</a:t>
            </a:fld>
            <a:endParaRPr lang="en-GB"/>
          </a:p>
        </p:txBody>
      </p:sp>
    </p:spTree>
    <p:extLst>
      <p:ext uri="{BB962C8B-B14F-4D97-AF65-F5344CB8AC3E}">
        <p14:creationId xmlns:p14="http://schemas.microsoft.com/office/powerpoint/2010/main" val="5727466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80110" y="511177"/>
            <a:ext cx="11041380" cy="185578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80110" y="2555875"/>
            <a:ext cx="11041380" cy="60918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80110" y="8898892"/>
            <a:ext cx="2880360" cy="511175"/>
          </a:xfrm>
          <a:prstGeom prst="rect">
            <a:avLst/>
          </a:prstGeom>
        </p:spPr>
        <p:txBody>
          <a:bodyPr vert="horz" lIns="91440" tIns="45720" rIns="91440" bIns="45720" rtlCol="0" anchor="ctr"/>
          <a:lstStyle>
            <a:lvl1pPr algn="l">
              <a:defRPr sz="1680">
                <a:solidFill>
                  <a:schemeClr val="tx1">
                    <a:tint val="75000"/>
                  </a:schemeClr>
                </a:solidFill>
              </a:defRPr>
            </a:lvl1pPr>
          </a:lstStyle>
          <a:p>
            <a:fld id="{735A46DD-21ED-44E5-B985-BE252108B571}" type="datetimeFigureOut">
              <a:rPr lang="en-GB" smtClean="0"/>
              <a:t>24/09/2024</a:t>
            </a:fld>
            <a:endParaRPr lang="en-GB"/>
          </a:p>
        </p:txBody>
      </p:sp>
      <p:sp>
        <p:nvSpPr>
          <p:cNvPr id="5" name="Footer Placeholder 4"/>
          <p:cNvSpPr>
            <a:spLocks noGrp="1"/>
          </p:cNvSpPr>
          <p:nvPr>
            <p:ph type="ftr" sz="quarter" idx="3"/>
          </p:nvPr>
        </p:nvSpPr>
        <p:spPr>
          <a:xfrm>
            <a:off x="4240530" y="8898892"/>
            <a:ext cx="4320540" cy="511175"/>
          </a:xfrm>
          <a:prstGeom prst="rect">
            <a:avLst/>
          </a:prstGeom>
        </p:spPr>
        <p:txBody>
          <a:bodyPr vert="horz" lIns="91440" tIns="45720" rIns="91440" bIns="45720" rtlCol="0" anchor="ctr"/>
          <a:lstStyle>
            <a:lvl1pPr algn="ctr">
              <a:defRPr sz="168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9041130" y="8898892"/>
            <a:ext cx="2880360" cy="511175"/>
          </a:xfrm>
          <a:prstGeom prst="rect">
            <a:avLst/>
          </a:prstGeom>
        </p:spPr>
        <p:txBody>
          <a:bodyPr vert="horz" lIns="91440" tIns="45720" rIns="91440" bIns="45720" rtlCol="0" anchor="ctr"/>
          <a:lstStyle>
            <a:lvl1pPr algn="r">
              <a:defRPr sz="1680">
                <a:solidFill>
                  <a:schemeClr val="tx1">
                    <a:tint val="75000"/>
                  </a:schemeClr>
                </a:solidFill>
              </a:defRPr>
            </a:lvl1pPr>
          </a:lstStyle>
          <a:p>
            <a:fld id="{56B7E7C8-B42C-4D0A-A0C8-E8C3A7A6967C}" type="slidenum">
              <a:rPr lang="en-GB" smtClean="0"/>
              <a:t>‹#›</a:t>
            </a:fld>
            <a:endParaRPr lang="en-GB"/>
          </a:p>
        </p:txBody>
      </p:sp>
    </p:spTree>
    <p:extLst>
      <p:ext uri="{BB962C8B-B14F-4D97-AF65-F5344CB8AC3E}">
        <p14:creationId xmlns:p14="http://schemas.microsoft.com/office/powerpoint/2010/main" val="228057797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1280160" rtl="0" eaLnBrk="1" latinLnBrk="0" hangingPunct="1">
        <a:lnSpc>
          <a:spcPct val="90000"/>
        </a:lnSpc>
        <a:spcBef>
          <a:spcPct val="0"/>
        </a:spcBef>
        <a:buNone/>
        <a:defRPr sz="6160" kern="1200">
          <a:solidFill>
            <a:schemeClr val="tx1"/>
          </a:solidFill>
          <a:latin typeface="+mj-lt"/>
          <a:ea typeface="+mj-ea"/>
          <a:cs typeface="+mj-cs"/>
        </a:defRPr>
      </a:lvl1pPr>
    </p:titleStyle>
    <p:bodyStyle>
      <a:lvl1pPr marL="320040" indent="-320040" algn="l" defTabSz="1280160" rtl="0" eaLnBrk="1" latinLnBrk="0" hangingPunct="1">
        <a:lnSpc>
          <a:spcPct val="90000"/>
        </a:lnSpc>
        <a:spcBef>
          <a:spcPts val="1400"/>
        </a:spcBef>
        <a:buFont typeface="Arial" panose="020B0604020202020204" pitchFamily="34" charset="0"/>
        <a:buChar char="•"/>
        <a:defRPr sz="3920" kern="1200">
          <a:solidFill>
            <a:schemeClr val="tx1"/>
          </a:solidFill>
          <a:latin typeface="+mn-lt"/>
          <a:ea typeface="+mn-ea"/>
          <a:cs typeface="+mn-cs"/>
        </a:defRPr>
      </a:lvl1pPr>
      <a:lvl2pPr marL="960120" indent="-320040" algn="l" defTabSz="1280160" rtl="0" eaLnBrk="1" latinLnBrk="0" hangingPunct="1">
        <a:lnSpc>
          <a:spcPct val="90000"/>
        </a:lnSpc>
        <a:spcBef>
          <a:spcPts val="700"/>
        </a:spcBef>
        <a:buFont typeface="Arial" panose="020B0604020202020204" pitchFamily="34" charset="0"/>
        <a:buChar char="•"/>
        <a:defRPr sz="3360" kern="1200">
          <a:solidFill>
            <a:schemeClr val="tx1"/>
          </a:solidFill>
          <a:latin typeface="+mn-lt"/>
          <a:ea typeface="+mn-ea"/>
          <a:cs typeface="+mn-cs"/>
        </a:defRPr>
      </a:lvl2pPr>
      <a:lvl3pPr marL="1600200" indent="-320040" algn="l" defTabSz="1280160" rtl="0" eaLnBrk="1" latinLnBrk="0" hangingPunct="1">
        <a:lnSpc>
          <a:spcPct val="90000"/>
        </a:lnSpc>
        <a:spcBef>
          <a:spcPts val="700"/>
        </a:spcBef>
        <a:buFont typeface="Arial" panose="020B0604020202020204" pitchFamily="34" charset="0"/>
        <a:buChar char="•"/>
        <a:defRPr sz="2800" kern="1200">
          <a:solidFill>
            <a:schemeClr val="tx1"/>
          </a:solidFill>
          <a:latin typeface="+mn-lt"/>
          <a:ea typeface="+mn-ea"/>
          <a:cs typeface="+mn-cs"/>
        </a:defRPr>
      </a:lvl3pPr>
      <a:lvl4pPr marL="224028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4pPr>
      <a:lvl5pPr marL="288036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5pPr>
      <a:lvl6pPr marL="352044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6pPr>
      <a:lvl7pPr marL="416052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7pPr>
      <a:lvl8pPr marL="480060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8pPr>
      <a:lvl9pPr marL="544068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9pPr>
    </p:bodyStyle>
    <p:otherStyle>
      <a:defPPr>
        <a:defRPr lang="en-US"/>
      </a:defPPr>
      <a:lvl1pPr marL="0" algn="l" defTabSz="1280160" rtl="0" eaLnBrk="1" latinLnBrk="0" hangingPunct="1">
        <a:defRPr sz="2520" kern="1200">
          <a:solidFill>
            <a:schemeClr val="tx1"/>
          </a:solidFill>
          <a:latin typeface="+mn-lt"/>
          <a:ea typeface="+mn-ea"/>
          <a:cs typeface="+mn-cs"/>
        </a:defRPr>
      </a:lvl1pPr>
      <a:lvl2pPr marL="640080" algn="l" defTabSz="1280160" rtl="0" eaLnBrk="1" latinLnBrk="0" hangingPunct="1">
        <a:defRPr sz="2520" kern="1200">
          <a:solidFill>
            <a:schemeClr val="tx1"/>
          </a:solidFill>
          <a:latin typeface="+mn-lt"/>
          <a:ea typeface="+mn-ea"/>
          <a:cs typeface="+mn-cs"/>
        </a:defRPr>
      </a:lvl2pPr>
      <a:lvl3pPr marL="1280160" algn="l" defTabSz="1280160" rtl="0" eaLnBrk="1" latinLnBrk="0" hangingPunct="1">
        <a:defRPr sz="2520" kern="1200">
          <a:solidFill>
            <a:schemeClr val="tx1"/>
          </a:solidFill>
          <a:latin typeface="+mn-lt"/>
          <a:ea typeface="+mn-ea"/>
          <a:cs typeface="+mn-cs"/>
        </a:defRPr>
      </a:lvl3pPr>
      <a:lvl4pPr marL="1920240" algn="l" defTabSz="1280160" rtl="0" eaLnBrk="1" latinLnBrk="0" hangingPunct="1">
        <a:defRPr sz="2520" kern="1200">
          <a:solidFill>
            <a:schemeClr val="tx1"/>
          </a:solidFill>
          <a:latin typeface="+mn-lt"/>
          <a:ea typeface="+mn-ea"/>
          <a:cs typeface="+mn-cs"/>
        </a:defRPr>
      </a:lvl4pPr>
      <a:lvl5pPr marL="2560320" algn="l" defTabSz="1280160" rtl="0" eaLnBrk="1" latinLnBrk="0" hangingPunct="1">
        <a:defRPr sz="2520" kern="1200">
          <a:solidFill>
            <a:schemeClr val="tx1"/>
          </a:solidFill>
          <a:latin typeface="+mn-lt"/>
          <a:ea typeface="+mn-ea"/>
          <a:cs typeface="+mn-cs"/>
        </a:defRPr>
      </a:lvl5pPr>
      <a:lvl6pPr marL="3200400" algn="l" defTabSz="1280160" rtl="0" eaLnBrk="1" latinLnBrk="0" hangingPunct="1">
        <a:defRPr sz="2520" kern="1200">
          <a:solidFill>
            <a:schemeClr val="tx1"/>
          </a:solidFill>
          <a:latin typeface="+mn-lt"/>
          <a:ea typeface="+mn-ea"/>
          <a:cs typeface="+mn-cs"/>
        </a:defRPr>
      </a:lvl6pPr>
      <a:lvl7pPr marL="3840480" algn="l" defTabSz="1280160" rtl="0" eaLnBrk="1" latinLnBrk="0" hangingPunct="1">
        <a:defRPr sz="2520" kern="1200">
          <a:solidFill>
            <a:schemeClr val="tx1"/>
          </a:solidFill>
          <a:latin typeface="+mn-lt"/>
          <a:ea typeface="+mn-ea"/>
          <a:cs typeface="+mn-cs"/>
        </a:defRPr>
      </a:lvl7pPr>
      <a:lvl8pPr marL="4480560" algn="l" defTabSz="1280160" rtl="0" eaLnBrk="1" latinLnBrk="0" hangingPunct="1">
        <a:defRPr sz="2520" kern="1200">
          <a:solidFill>
            <a:schemeClr val="tx1"/>
          </a:solidFill>
          <a:latin typeface="+mn-lt"/>
          <a:ea typeface="+mn-ea"/>
          <a:cs typeface="+mn-cs"/>
        </a:defRPr>
      </a:lvl8pPr>
      <a:lvl9pPr marL="5120640" algn="l" defTabSz="1280160" rtl="0" eaLnBrk="1" latinLnBrk="0" hangingPunct="1">
        <a:defRPr sz="25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2">
            <a:extLst>
              <a:ext uri="{FF2B5EF4-FFF2-40B4-BE49-F238E27FC236}">
                <a16:creationId xmlns:a16="http://schemas.microsoft.com/office/drawing/2014/main" id="{60E764E2-2BFA-49D4-BB8F-086A1A1BF8E0}"/>
              </a:ext>
            </a:extLst>
          </p:cNvPr>
          <p:cNvGrpSpPr/>
          <p:nvPr/>
        </p:nvGrpSpPr>
        <p:grpSpPr>
          <a:xfrm>
            <a:off x="57592" y="22738"/>
            <a:ext cx="12684623" cy="9446116"/>
            <a:chOff x="57592" y="22738"/>
            <a:chExt cx="12684623" cy="9446116"/>
          </a:xfrm>
        </p:grpSpPr>
        <p:sp>
          <p:nvSpPr>
            <p:cNvPr id="5" name="Rectangle: Rounded Corners 4">
              <a:extLst>
                <a:ext uri="{FF2B5EF4-FFF2-40B4-BE49-F238E27FC236}">
                  <a16:creationId xmlns:a16="http://schemas.microsoft.com/office/drawing/2014/main" id="{E9048DB1-7B82-446B-95AE-872E28C61A66}"/>
                </a:ext>
              </a:extLst>
            </p:cNvPr>
            <p:cNvSpPr/>
            <p:nvPr/>
          </p:nvSpPr>
          <p:spPr>
            <a:xfrm>
              <a:off x="2432760" y="854231"/>
              <a:ext cx="2459296" cy="3051834"/>
            </a:xfrm>
            <a:prstGeom prst="roundRect">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GB" sz="1100" b="1" dirty="0">
                  <a:latin typeface="Arial" panose="020B0604020202020204" pitchFamily="34" charset="0"/>
                  <a:cs typeface="Arial" panose="020B0604020202020204" pitchFamily="34" charset="0"/>
                </a:rPr>
                <a:t>Lancashire and South Cumbria</a:t>
              </a:r>
            </a:p>
            <a:p>
              <a:pPr algn="ctr"/>
              <a:r>
                <a:rPr lang="en-GB" sz="1100" b="1" dirty="0">
                  <a:latin typeface="Arial" panose="020B0604020202020204" pitchFamily="34" charset="0"/>
                  <a:cs typeface="Arial" panose="020B0604020202020204" pitchFamily="34" charset="0"/>
                </a:rPr>
                <a:t>Integrated Care Partnership</a:t>
              </a:r>
            </a:p>
            <a:p>
              <a:pPr algn="ctr"/>
              <a:endParaRPr lang="en-GB" sz="400" dirty="0">
                <a:latin typeface="Arial" panose="020B0604020202020204" pitchFamily="34" charset="0"/>
                <a:cs typeface="Arial" panose="020B0604020202020204" pitchFamily="34" charset="0"/>
              </a:endParaRPr>
            </a:p>
            <a:p>
              <a:r>
                <a:rPr lang="en-GB" sz="1050" dirty="0">
                  <a:latin typeface="Arial" panose="020B0604020202020204" pitchFamily="34" charset="0"/>
                  <a:cs typeface="Arial" panose="020B0604020202020204" pitchFamily="34" charset="0"/>
                </a:rPr>
                <a:t>Jointly convened by local authorities and ICB</a:t>
              </a:r>
            </a:p>
            <a:p>
              <a:endParaRPr lang="en-GB" sz="400" dirty="0">
                <a:latin typeface="Arial" panose="020B0604020202020204" pitchFamily="34" charset="0"/>
                <a:cs typeface="Arial" panose="020B0604020202020204" pitchFamily="34" charset="0"/>
              </a:endParaRPr>
            </a:p>
            <a:p>
              <a:r>
                <a:rPr lang="en-US" sz="1050" dirty="0">
                  <a:latin typeface="Arial" panose="020B0604020202020204" pitchFamily="34" charset="0"/>
                  <a:cs typeface="Arial" panose="020B0604020202020204" pitchFamily="34" charset="0"/>
                </a:rPr>
                <a:t>Agrees integrated care strategy for Lancashire and South Cumbria </a:t>
              </a:r>
            </a:p>
            <a:p>
              <a:endParaRPr lang="en-US" sz="400" dirty="0">
                <a:latin typeface="Arial" panose="020B0604020202020204" pitchFamily="34" charset="0"/>
                <a:cs typeface="Arial" panose="020B0604020202020204" pitchFamily="34" charset="0"/>
              </a:endParaRPr>
            </a:p>
            <a:p>
              <a:r>
                <a:rPr lang="en-US" sz="1050" dirty="0">
                  <a:latin typeface="Arial" panose="020B0604020202020204" pitchFamily="34" charset="0"/>
                  <a:cs typeface="Arial" panose="020B0604020202020204" pitchFamily="34" charset="0"/>
                </a:rPr>
                <a:t>Complements place-based working and partnerships, developing relationships and tackling issues that are better addressed on a bigger area</a:t>
              </a:r>
            </a:p>
            <a:p>
              <a:endParaRPr lang="en-US" sz="400" dirty="0">
                <a:latin typeface="Arial" panose="020B0604020202020204" pitchFamily="34" charset="0"/>
                <a:cs typeface="Arial" panose="020B0604020202020204" pitchFamily="34" charset="0"/>
              </a:endParaRPr>
            </a:p>
            <a:p>
              <a:r>
                <a:rPr lang="en-US" sz="1050" dirty="0">
                  <a:latin typeface="Arial" panose="020B0604020202020204" pitchFamily="34" charset="0"/>
                  <a:cs typeface="Arial" panose="020B0604020202020204" pitchFamily="34" charset="0"/>
                </a:rPr>
                <a:t>Includes wide range of stakeholders</a:t>
              </a:r>
              <a:endParaRPr lang="en-GB" sz="1050" dirty="0">
                <a:latin typeface="Arial" panose="020B0604020202020204" pitchFamily="34" charset="0"/>
                <a:cs typeface="Arial" panose="020B0604020202020204" pitchFamily="34" charset="0"/>
              </a:endParaRPr>
            </a:p>
            <a:p>
              <a:pPr algn="ctr"/>
              <a:endParaRPr lang="en-GB" sz="1050" dirty="0">
                <a:latin typeface="Arial" panose="020B0604020202020204" pitchFamily="34" charset="0"/>
                <a:cs typeface="Arial" panose="020B0604020202020204" pitchFamily="34" charset="0"/>
              </a:endParaRPr>
            </a:p>
            <a:p>
              <a:pPr algn="ctr"/>
              <a:endParaRPr lang="en-GB" sz="1050" dirty="0">
                <a:latin typeface="Arial" panose="020B0604020202020204" pitchFamily="34" charset="0"/>
                <a:cs typeface="Arial" panose="020B0604020202020204" pitchFamily="34" charset="0"/>
              </a:endParaRPr>
            </a:p>
          </p:txBody>
        </p:sp>
        <p:sp>
          <p:nvSpPr>
            <p:cNvPr id="6" name="Rectangle: Rounded Corners 5">
              <a:extLst>
                <a:ext uri="{FF2B5EF4-FFF2-40B4-BE49-F238E27FC236}">
                  <a16:creationId xmlns:a16="http://schemas.microsoft.com/office/drawing/2014/main" id="{39050563-EB6E-47E4-87A1-A5C0FCB16336}"/>
                </a:ext>
              </a:extLst>
            </p:cNvPr>
            <p:cNvSpPr/>
            <p:nvPr/>
          </p:nvSpPr>
          <p:spPr>
            <a:xfrm>
              <a:off x="5981788" y="854232"/>
              <a:ext cx="6760427" cy="2479908"/>
            </a:xfrm>
            <a:prstGeom prst="round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GB" sz="1100" b="1" dirty="0">
                  <a:latin typeface="Arial" panose="020B0604020202020204" pitchFamily="34" charset="0"/>
                  <a:cs typeface="Arial" panose="020B0604020202020204" pitchFamily="34" charset="0"/>
                </a:rPr>
                <a:t>Lancashire and South Cumbria</a:t>
              </a:r>
            </a:p>
            <a:p>
              <a:pPr algn="ctr"/>
              <a:r>
                <a:rPr lang="en-GB" sz="1100" b="1" dirty="0">
                  <a:latin typeface="Arial" panose="020B0604020202020204" pitchFamily="34" charset="0"/>
                  <a:cs typeface="Arial" panose="020B0604020202020204" pitchFamily="34" charset="0"/>
                </a:rPr>
                <a:t>Integrated Care Board</a:t>
              </a:r>
            </a:p>
            <a:p>
              <a:pPr algn="ctr"/>
              <a:endParaRPr lang="en-GB" sz="400" dirty="0">
                <a:latin typeface="Arial" panose="020B0604020202020204" pitchFamily="34" charset="0"/>
                <a:cs typeface="Arial" panose="020B0604020202020204" pitchFamily="34" charset="0"/>
              </a:endParaRPr>
            </a:p>
            <a:p>
              <a:r>
                <a:rPr lang="en-GB" sz="1050" dirty="0">
                  <a:latin typeface="Arial" panose="020B0604020202020204" pitchFamily="34" charset="0"/>
                  <a:cs typeface="Arial" panose="020B0604020202020204" pitchFamily="34" charset="0"/>
                </a:rPr>
                <a:t>Develop a plan to meet the health and healthcare needs of the population, allocate resources to deliver the plan, and arrange for the provision of health services in line with the allocated resources</a:t>
              </a:r>
            </a:p>
            <a:p>
              <a:endParaRPr lang="en-GB" sz="400" dirty="0">
                <a:latin typeface="Arial" panose="020B0604020202020204" pitchFamily="34" charset="0"/>
                <a:cs typeface="Arial" panose="020B0604020202020204" pitchFamily="34" charset="0"/>
              </a:endParaRPr>
            </a:p>
            <a:p>
              <a:r>
                <a:rPr lang="en-GB" sz="1050" dirty="0">
                  <a:latin typeface="Arial" panose="020B0604020202020204" pitchFamily="34" charset="0"/>
                  <a:cs typeface="Arial" panose="020B0604020202020204" pitchFamily="34" charset="0"/>
                </a:rPr>
                <a:t>Lead the system implementation of people priorities, data and digital, and estates</a:t>
              </a:r>
            </a:p>
            <a:p>
              <a:endParaRPr lang="en-GB" sz="400" dirty="0">
                <a:latin typeface="Arial" panose="020B0604020202020204" pitchFamily="34" charset="0"/>
                <a:cs typeface="Arial" panose="020B0604020202020204" pitchFamily="34" charset="0"/>
              </a:endParaRPr>
            </a:p>
            <a:p>
              <a:r>
                <a:rPr lang="en-GB" sz="1050" dirty="0">
                  <a:latin typeface="Arial" panose="020B0604020202020204" pitchFamily="34" charset="0"/>
                  <a:cs typeface="Arial" panose="020B0604020202020204" pitchFamily="34" charset="0"/>
                </a:rPr>
                <a:t>Use data and digital capabilities to understand local priorities, track delivery, monitor and address unwarranted variation and health inequalities, and drive continuous improvement</a:t>
              </a:r>
            </a:p>
            <a:p>
              <a:endParaRPr lang="en-GB" sz="400" dirty="0">
                <a:latin typeface="Arial" panose="020B0604020202020204" pitchFamily="34" charset="0"/>
                <a:cs typeface="Arial" panose="020B0604020202020204" pitchFamily="34" charset="0"/>
              </a:endParaRPr>
            </a:p>
            <a:p>
              <a:r>
                <a:rPr lang="en-GB" sz="1050" dirty="0">
                  <a:latin typeface="Arial" panose="020B0604020202020204" pitchFamily="34" charset="0"/>
                  <a:cs typeface="Arial" panose="020B0604020202020204" pitchFamily="34" charset="0"/>
                </a:rPr>
                <a:t>Ensure the NHS plays its full part in socioeconomic development and environmental sustainability</a:t>
              </a:r>
            </a:p>
            <a:p>
              <a:endParaRPr lang="en-GB" sz="400" dirty="0">
                <a:latin typeface="Arial" panose="020B0604020202020204" pitchFamily="34" charset="0"/>
                <a:cs typeface="Arial" panose="020B0604020202020204" pitchFamily="34" charset="0"/>
              </a:endParaRPr>
            </a:p>
            <a:p>
              <a:r>
                <a:rPr lang="en-GB" sz="1050" dirty="0">
                  <a:latin typeface="Arial" panose="020B0604020202020204" pitchFamily="34" charset="0"/>
                  <a:cs typeface="Arial" panose="020B0604020202020204" pitchFamily="34" charset="0"/>
                </a:rPr>
                <a:t>Plan for, respond to, and lead recovery from incidents</a:t>
              </a:r>
            </a:p>
            <a:p>
              <a:endParaRPr lang="en-GB" sz="400" dirty="0">
                <a:latin typeface="Arial" panose="020B0604020202020204" pitchFamily="34" charset="0"/>
                <a:cs typeface="Arial" panose="020B0604020202020204" pitchFamily="34" charset="0"/>
              </a:endParaRPr>
            </a:p>
            <a:p>
              <a:r>
                <a:rPr lang="en-GB" sz="1050" dirty="0">
                  <a:latin typeface="Arial" panose="020B0604020202020204" pitchFamily="34" charset="0"/>
                  <a:cs typeface="Arial" panose="020B0604020202020204" pitchFamily="34" charset="0"/>
                </a:rPr>
                <a:t>Manage functions delegated from NHS England and NHS Improvement</a:t>
              </a:r>
            </a:p>
            <a:p>
              <a:endParaRPr lang="en-GB" sz="400" dirty="0">
                <a:latin typeface="Arial" panose="020B0604020202020204" pitchFamily="34" charset="0"/>
                <a:cs typeface="Arial" panose="020B0604020202020204" pitchFamily="34" charset="0"/>
              </a:endParaRPr>
            </a:p>
            <a:p>
              <a:r>
                <a:rPr lang="en-GB" sz="1050" dirty="0">
                  <a:latin typeface="Arial" panose="020B0604020202020204" pitchFamily="34" charset="0"/>
                  <a:cs typeface="Arial" panose="020B0604020202020204" pitchFamily="34" charset="0"/>
                </a:rPr>
                <a:t>Establish governance arrangements to support accountability for whole-system delivery and performance</a:t>
              </a:r>
            </a:p>
            <a:p>
              <a:endParaRPr lang="en-GB" sz="1050" dirty="0">
                <a:latin typeface="Arial" panose="020B0604020202020204" pitchFamily="34" charset="0"/>
                <a:cs typeface="Arial" panose="020B0604020202020204" pitchFamily="34" charset="0"/>
              </a:endParaRPr>
            </a:p>
            <a:p>
              <a:pPr algn="ctr"/>
              <a:endParaRPr lang="en-GB" sz="1100" b="1" dirty="0">
                <a:latin typeface="Arial" panose="020B0604020202020204" pitchFamily="34" charset="0"/>
                <a:cs typeface="Arial" panose="020B0604020202020204" pitchFamily="34" charset="0"/>
              </a:endParaRPr>
            </a:p>
          </p:txBody>
        </p:sp>
        <p:sp>
          <p:nvSpPr>
            <p:cNvPr id="8" name="Rectangle: Rounded Corners 7">
              <a:extLst>
                <a:ext uri="{FF2B5EF4-FFF2-40B4-BE49-F238E27FC236}">
                  <a16:creationId xmlns:a16="http://schemas.microsoft.com/office/drawing/2014/main" id="{7E5A499E-D1EC-48A2-AFA9-4416C681351B}"/>
                </a:ext>
              </a:extLst>
            </p:cNvPr>
            <p:cNvSpPr/>
            <p:nvPr/>
          </p:nvSpPr>
          <p:spPr>
            <a:xfrm>
              <a:off x="57593" y="833319"/>
              <a:ext cx="1815737" cy="2098374"/>
            </a:xfrm>
            <a:prstGeom prst="round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GB" sz="1100" b="1" dirty="0">
                  <a:latin typeface="Arial" panose="020B0604020202020204" pitchFamily="34" charset="0"/>
                  <a:cs typeface="Arial" panose="020B0604020202020204" pitchFamily="34" charset="0"/>
                </a:rPr>
                <a:t>Health and</a:t>
              </a:r>
            </a:p>
            <a:p>
              <a:pPr algn="ctr"/>
              <a:r>
                <a:rPr lang="en-GB" sz="1100" b="1" dirty="0">
                  <a:latin typeface="Arial" panose="020B0604020202020204" pitchFamily="34" charset="0"/>
                  <a:cs typeface="Arial" panose="020B0604020202020204" pitchFamily="34" charset="0"/>
                </a:rPr>
                <a:t>Wellbeing Boards</a:t>
              </a:r>
            </a:p>
            <a:p>
              <a:pPr algn="ctr"/>
              <a:endParaRPr lang="en-GB" sz="400" dirty="0">
                <a:latin typeface="Arial" panose="020B0604020202020204" pitchFamily="34" charset="0"/>
                <a:cs typeface="Arial" panose="020B0604020202020204" pitchFamily="34" charset="0"/>
              </a:endParaRPr>
            </a:p>
            <a:p>
              <a:pPr algn="ctr"/>
              <a:r>
                <a:rPr lang="en-GB" sz="1050" dirty="0">
                  <a:latin typeface="Arial" panose="020B0604020202020204" pitchFamily="34" charset="0"/>
                  <a:cs typeface="Arial" panose="020B0604020202020204" pitchFamily="34" charset="0"/>
                </a:rPr>
                <a:t>Blackburn with Darwen</a:t>
              </a:r>
            </a:p>
            <a:p>
              <a:pPr algn="ctr"/>
              <a:r>
                <a:rPr lang="en-GB" sz="1050" dirty="0">
                  <a:latin typeface="Arial" panose="020B0604020202020204" pitchFamily="34" charset="0"/>
                  <a:cs typeface="Arial" panose="020B0604020202020204" pitchFamily="34" charset="0"/>
                </a:rPr>
                <a:t>Blackpool</a:t>
              </a:r>
            </a:p>
            <a:p>
              <a:pPr algn="ctr"/>
              <a:r>
                <a:rPr lang="en-GB" sz="1050" dirty="0">
                  <a:latin typeface="Arial" panose="020B0604020202020204" pitchFamily="34" charset="0"/>
                  <a:cs typeface="Arial" panose="020B0604020202020204" pitchFamily="34" charset="0"/>
                </a:rPr>
                <a:t>Lancashire</a:t>
              </a:r>
            </a:p>
            <a:p>
              <a:pPr algn="ctr"/>
              <a:r>
                <a:rPr lang="en-GB" sz="1050" dirty="0">
                  <a:latin typeface="Arial" panose="020B0604020202020204" pitchFamily="34" charset="0"/>
                  <a:cs typeface="Arial" panose="020B0604020202020204" pitchFamily="34" charset="0"/>
                </a:rPr>
                <a:t>Cumberland</a:t>
              </a:r>
            </a:p>
            <a:p>
              <a:pPr algn="ctr"/>
              <a:r>
                <a:rPr lang="en-GB" sz="1050" dirty="0">
                  <a:latin typeface="Arial" panose="020B0604020202020204" pitchFamily="34" charset="0"/>
                  <a:cs typeface="Arial" panose="020B0604020202020204" pitchFamily="34" charset="0"/>
                </a:rPr>
                <a:t>Westmorland &amp; Furness</a:t>
              </a:r>
            </a:p>
            <a:p>
              <a:pPr algn="ctr"/>
              <a:r>
                <a:rPr lang="en-GB" sz="1050" dirty="0">
                  <a:latin typeface="Arial" panose="020B0604020202020204" pitchFamily="34" charset="0"/>
                  <a:cs typeface="Arial" panose="020B0604020202020204" pitchFamily="34" charset="0"/>
                </a:rPr>
                <a:t>North Yorkshire</a:t>
              </a:r>
            </a:p>
            <a:p>
              <a:pPr algn="ctr"/>
              <a:endParaRPr lang="en-GB" sz="400" dirty="0">
                <a:latin typeface="Arial" panose="020B0604020202020204" pitchFamily="34" charset="0"/>
                <a:cs typeface="Arial" panose="020B0604020202020204" pitchFamily="34" charset="0"/>
              </a:endParaRPr>
            </a:p>
            <a:p>
              <a:r>
                <a:rPr lang="en-GB" sz="1050" dirty="0">
                  <a:latin typeface="Arial" panose="020B0604020202020204" pitchFamily="34" charset="0"/>
                  <a:cs typeface="Arial" panose="020B0604020202020204" pitchFamily="34" charset="0"/>
                </a:rPr>
                <a:t>Agree the health and wellbeing strategy for each area</a:t>
              </a:r>
            </a:p>
          </p:txBody>
        </p:sp>
        <p:sp>
          <p:nvSpPr>
            <p:cNvPr id="13" name="Rectangle: Rounded Corners 12">
              <a:extLst>
                <a:ext uri="{FF2B5EF4-FFF2-40B4-BE49-F238E27FC236}">
                  <a16:creationId xmlns:a16="http://schemas.microsoft.com/office/drawing/2014/main" id="{73DC564D-85AB-41C2-8F56-F9ADC643CD69}"/>
                </a:ext>
              </a:extLst>
            </p:cNvPr>
            <p:cNvSpPr/>
            <p:nvPr/>
          </p:nvSpPr>
          <p:spPr>
            <a:xfrm>
              <a:off x="9479385" y="4189301"/>
              <a:ext cx="2955693" cy="1325298"/>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GB" sz="1100" b="1" dirty="0">
                  <a:latin typeface="Arial" panose="020B0604020202020204" pitchFamily="34" charset="0"/>
                  <a:cs typeface="Arial" panose="020B0604020202020204" pitchFamily="34" charset="0"/>
                </a:rPr>
                <a:t>Audit Committee</a:t>
              </a:r>
            </a:p>
            <a:p>
              <a:endParaRPr lang="en-GB" sz="400" dirty="0">
                <a:effectLst/>
                <a:latin typeface="Arial" panose="020B0604020202020204" pitchFamily="34" charset="0"/>
                <a:ea typeface="MS Gothic" panose="020B0609070205080204" pitchFamily="49" charset="-128"/>
                <a:cs typeface="Times New Roman" panose="02020603050405020304" pitchFamily="18" charset="0"/>
              </a:endParaRPr>
            </a:p>
            <a:p>
              <a:r>
                <a:rPr lang="en-GB" sz="1050" dirty="0">
                  <a:effectLst/>
                  <a:latin typeface="Arial" panose="020B0604020202020204" pitchFamily="34" charset="0"/>
                  <a:ea typeface="MS Gothic" panose="020B0609070205080204" pitchFamily="49" charset="-128"/>
                  <a:cs typeface="Times New Roman" panose="02020603050405020304" pitchFamily="18" charset="0"/>
                </a:rPr>
                <a:t>Independent and objective view of ICB’s compliance with statutory responsibilities.</a:t>
              </a:r>
            </a:p>
            <a:p>
              <a:endParaRPr lang="en-GB" sz="400" dirty="0">
                <a:effectLst/>
                <a:latin typeface="Arial" panose="020B0604020202020204" pitchFamily="34" charset="0"/>
                <a:ea typeface="MS Gothic" panose="020B0609070205080204" pitchFamily="49" charset="-128"/>
                <a:cs typeface="Times New Roman" panose="02020603050405020304" pitchFamily="18" charset="0"/>
              </a:endParaRPr>
            </a:p>
            <a:p>
              <a:r>
                <a:rPr lang="en-GB" sz="1050" dirty="0">
                  <a:effectLst/>
                  <a:latin typeface="Arial" panose="020B0604020202020204" pitchFamily="34" charset="0"/>
                  <a:ea typeface="MS Gothic" panose="020B0609070205080204" pitchFamily="49" charset="-128"/>
                  <a:cs typeface="Times New Roman" panose="02020603050405020304" pitchFamily="18" charset="0"/>
                </a:rPr>
                <a:t>Responsible for arranging appropriate internal and external audit</a:t>
              </a:r>
              <a:endParaRPr lang="en-GB" sz="1050" b="1" dirty="0">
                <a:latin typeface="Arial" panose="020B0604020202020204" pitchFamily="34" charset="0"/>
                <a:cs typeface="Arial" panose="020B0604020202020204" pitchFamily="34" charset="0"/>
              </a:endParaRPr>
            </a:p>
          </p:txBody>
        </p:sp>
        <p:sp>
          <p:nvSpPr>
            <p:cNvPr id="14" name="Rectangle: Rounded Corners 13">
              <a:extLst>
                <a:ext uri="{FF2B5EF4-FFF2-40B4-BE49-F238E27FC236}">
                  <a16:creationId xmlns:a16="http://schemas.microsoft.com/office/drawing/2014/main" id="{BF333ED9-F6D6-4016-A7FA-CB7D19D3AA4B}"/>
                </a:ext>
              </a:extLst>
            </p:cNvPr>
            <p:cNvSpPr/>
            <p:nvPr/>
          </p:nvSpPr>
          <p:spPr>
            <a:xfrm>
              <a:off x="9487941" y="5560922"/>
              <a:ext cx="3198908" cy="1324800"/>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GB" sz="1100" b="1" dirty="0">
                  <a:latin typeface="Arial" panose="020B0604020202020204" pitchFamily="34" charset="0"/>
                  <a:cs typeface="Arial" panose="020B0604020202020204" pitchFamily="34" charset="0"/>
                </a:rPr>
                <a:t>Remuneration Committee</a:t>
              </a:r>
            </a:p>
            <a:p>
              <a:pPr algn="ctr"/>
              <a:endParaRPr lang="en-GB" sz="400" dirty="0">
                <a:effectLst/>
                <a:latin typeface="Arial" panose="020B0604020202020204" pitchFamily="34" charset="0"/>
                <a:ea typeface="MS Gothic" panose="020B0609070205080204" pitchFamily="49" charset="-128"/>
                <a:cs typeface="Times New Roman" panose="02020603050405020304" pitchFamily="18" charset="0"/>
              </a:endParaRPr>
            </a:p>
            <a:p>
              <a:r>
                <a:rPr lang="en-GB" sz="1050" dirty="0">
                  <a:latin typeface="Arial" panose="020B0604020202020204" pitchFamily="34" charset="0"/>
                  <a:ea typeface="MS Gothic" panose="020B0609070205080204" pitchFamily="49" charset="-128"/>
                  <a:cs typeface="Times New Roman" panose="02020603050405020304" pitchFamily="18" charset="0"/>
                </a:rPr>
                <a:t>Responsible for </a:t>
              </a:r>
              <a:r>
                <a:rPr lang="en-GB" sz="1050" dirty="0">
                  <a:effectLst/>
                  <a:latin typeface="Arial" panose="020B0604020202020204" pitchFamily="34" charset="0"/>
                  <a:ea typeface="MS Gothic" panose="020B0609070205080204" pitchFamily="49" charset="-128"/>
                  <a:cs typeface="Times New Roman" panose="02020603050405020304" pitchFamily="18" charset="0"/>
                </a:rPr>
                <a:t>matters relating to remuneration, fees and other allowances (including pension schemes) for employees and other individuals who provide services to the ICB</a:t>
              </a:r>
              <a:endParaRPr lang="en-GB" sz="1050" b="1" dirty="0">
                <a:latin typeface="Arial" panose="020B0604020202020204" pitchFamily="34" charset="0"/>
                <a:cs typeface="Arial" panose="020B0604020202020204" pitchFamily="34" charset="0"/>
              </a:endParaRPr>
            </a:p>
          </p:txBody>
        </p:sp>
        <p:sp>
          <p:nvSpPr>
            <p:cNvPr id="17" name="TextBox 16">
              <a:extLst>
                <a:ext uri="{FF2B5EF4-FFF2-40B4-BE49-F238E27FC236}">
                  <a16:creationId xmlns:a16="http://schemas.microsoft.com/office/drawing/2014/main" id="{A7A87902-2C7D-4FE4-8DB9-4BA29981DEEE}"/>
                </a:ext>
              </a:extLst>
            </p:cNvPr>
            <p:cNvSpPr txBox="1"/>
            <p:nvPr/>
          </p:nvSpPr>
          <p:spPr>
            <a:xfrm>
              <a:off x="9451394" y="3938022"/>
              <a:ext cx="2955599" cy="276999"/>
            </a:xfrm>
            <a:prstGeom prst="rect">
              <a:avLst/>
            </a:prstGeom>
            <a:noFill/>
          </p:spPr>
          <p:txBody>
            <a:bodyPr wrap="square" rtlCol="0">
              <a:spAutoFit/>
            </a:bodyPr>
            <a:lstStyle/>
            <a:p>
              <a:pPr algn="ctr"/>
              <a:r>
                <a:rPr lang="en-GB" sz="1200" b="1" dirty="0">
                  <a:solidFill>
                    <a:schemeClr val="accent2">
                      <a:lumMod val="75000"/>
                    </a:schemeClr>
                  </a:solidFill>
                  <a:latin typeface="Arial" panose="020B0604020202020204" pitchFamily="34" charset="0"/>
                  <a:cs typeface="Arial" panose="020B0604020202020204" pitchFamily="34" charset="0"/>
                </a:rPr>
                <a:t>Statutory committees of the ICB</a:t>
              </a:r>
            </a:p>
          </p:txBody>
        </p:sp>
        <p:sp>
          <p:nvSpPr>
            <p:cNvPr id="18" name="Rectangle: Rounded Corners 17">
              <a:extLst>
                <a:ext uri="{FF2B5EF4-FFF2-40B4-BE49-F238E27FC236}">
                  <a16:creationId xmlns:a16="http://schemas.microsoft.com/office/drawing/2014/main" id="{C506D7A7-7227-4F54-91EF-2C670A7CCA91}"/>
                </a:ext>
              </a:extLst>
            </p:cNvPr>
            <p:cNvSpPr/>
            <p:nvPr/>
          </p:nvSpPr>
          <p:spPr>
            <a:xfrm>
              <a:off x="3253915" y="4192446"/>
              <a:ext cx="6192622" cy="1325299"/>
            </a:xfrm>
            <a:prstGeom prst="round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GB" sz="1100" b="1" dirty="0">
                  <a:latin typeface="Arial" panose="020B0604020202020204" pitchFamily="34" charset="0"/>
                  <a:cs typeface="Arial" panose="020B0604020202020204" pitchFamily="34" charset="0"/>
                </a:rPr>
                <a:t>Quality Committee</a:t>
              </a:r>
            </a:p>
            <a:p>
              <a:pPr algn="ctr"/>
              <a:endParaRPr lang="en-GB" sz="400" b="1" dirty="0">
                <a:latin typeface="Arial" panose="020B0604020202020204" pitchFamily="34" charset="0"/>
                <a:cs typeface="Arial" panose="020B0604020202020204" pitchFamily="34" charset="0"/>
              </a:endParaRPr>
            </a:p>
            <a:p>
              <a:r>
                <a:rPr lang="en-GB" sz="1050" dirty="0">
                  <a:latin typeface="Arial" panose="020B0604020202020204" pitchFamily="34" charset="0"/>
                  <a:cs typeface="Arial" panose="020B0604020202020204" pitchFamily="34" charset="0"/>
                </a:rPr>
                <a:t>Provide assurance that functions are delivered in a way that secures continuous improvement in the quality of services, against each of the dimensions of quality set out in the nationally, including reducing variations and inequalities in quality of care.</a:t>
              </a:r>
            </a:p>
            <a:p>
              <a:endParaRPr lang="en-GB" sz="400" dirty="0">
                <a:latin typeface="Arial" panose="020B0604020202020204" pitchFamily="34" charset="0"/>
                <a:cs typeface="Arial" panose="020B0604020202020204" pitchFamily="34" charset="0"/>
              </a:endParaRPr>
            </a:p>
            <a:p>
              <a:r>
                <a:rPr lang="en-GB" sz="1050" dirty="0">
                  <a:latin typeface="Arial" panose="020B0604020202020204" pitchFamily="34" charset="0"/>
                  <a:cs typeface="Arial" panose="020B0604020202020204" pitchFamily="34" charset="0"/>
                </a:rPr>
                <a:t>Scrutinise, seek and provide assurance on, the system of quality governance and internal control that supports the ICB to deliver its strategic objectives and provide sustainable, high quality care.</a:t>
              </a:r>
            </a:p>
            <a:p>
              <a:endParaRPr lang="en-GB" sz="1000" dirty="0">
                <a:latin typeface="Arial" panose="020B0604020202020204" pitchFamily="34" charset="0"/>
                <a:cs typeface="Arial" panose="020B0604020202020204" pitchFamily="34" charset="0"/>
              </a:endParaRPr>
            </a:p>
            <a:p>
              <a:pPr algn="ctr"/>
              <a:endParaRPr lang="en-GB" sz="1100" b="1" dirty="0">
                <a:latin typeface="Arial" panose="020B0604020202020204" pitchFamily="34" charset="0"/>
                <a:cs typeface="Arial" panose="020B0604020202020204" pitchFamily="34" charset="0"/>
              </a:endParaRPr>
            </a:p>
          </p:txBody>
        </p:sp>
        <p:sp>
          <p:nvSpPr>
            <p:cNvPr id="19" name="Rectangle: Rounded Corners 18">
              <a:extLst>
                <a:ext uri="{FF2B5EF4-FFF2-40B4-BE49-F238E27FC236}">
                  <a16:creationId xmlns:a16="http://schemas.microsoft.com/office/drawing/2014/main" id="{B1032AAD-C9B4-4488-B1C5-55C0D69F04BE}"/>
                </a:ext>
              </a:extLst>
            </p:cNvPr>
            <p:cNvSpPr/>
            <p:nvPr/>
          </p:nvSpPr>
          <p:spPr>
            <a:xfrm>
              <a:off x="3239289" y="5533438"/>
              <a:ext cx="6192622" cy="1102912"/>
            </a:xfrm>
            <a:prstGeom prst="round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GB" sz="1100" b="1" dirty="0">
                  <a:latin typeface="Arial" panose="020B0604020202020204" pitchFamily="34" charset="0"/>
                  <a:cs typeface="Arial" panose="020B0604020202020204" pitchFamily="34" charset="0"/>
                </a:rPr>
                <a:t>Public Involvement and Engagement Advisory Committee </a:t>
              </a:r>
            </a:p>
            <a:p>
              <a:pPr algn="ctr"/>
              <a:endParaRPr lang="en-GB" sz="400" b="1" dirty="0">
                <a:latin typeface="Arial" panose="020B0604020202020204" pitchFamily="34" charset="0"/>
                <a:cs typeface="Arial" panose="020B0604020202020204" pitchFamily="34" charset="0"/>
              </a:endParaRPr>
            </a:p>
            <a:p>
              <a:r>
                <a:rPr lang="en-GB" sz="1050" dirty="0">
                  <a:latin typeface="Arial" panose="020B0604020202020204" pitchFamily="34" charset="0"/>
                  <a:cs typeface="Arial" panose="020B0604020202020204" pitchFamily="34" charset="0"/>
                </a:rPr>
                <a:t>Provide assurance that functions and activities are delivered in a way that fully involves and engages members of the public. This includes the duty to reduce health inequalities in terms of access to care and outcomes achieved, highlighting the need for effective involvement of those with protected characteristics to fulfil and exceed the required duty.</a:t>
              </a:r>
            </a:p>
          </p:txBody>
        </p:sp>
        <p:sp>
          <p:nvSpPr>
            <p:cNvPr id="20" name="TextBox 19">
              <a:extLst>
                <a:ext uri="{FF2B5EF4-FFF2-40B4-BE49-F238E27FC236}">
                  <a16:creationId xmlns:a16="http://schemas.microsoft.com/office/drawing/2014/main" id="{EC1C9A90-5476-43EE-82E0-8880C205D917}"/>
                </a:ext>
              </a:extLst>
            </p:cNvPr>
            <p:cNvSpPr txBox="1"/>
            <p:nvPr/>
          </p:nvSpPr>
          <p:spPr>
            <a:xfrm>
              <a:off x="3221067" y="3940444"/>
              <a:ext cx="6111441" cy="274577"/>
            </a:xfrm>
            <a:prstGeom prst="rect">
              <a:avLst/>
            </a:prstGeom>
            <a:noFill/>
          </p:spPr>
          <p:txBody>
            <a:bodyPr wrap="square" rtlCol="0">
              <a:spAutoFit/>
            </a:bodyPr>
            <a:lstStyle/>
            <a:p>
              <a:pPr algn="ctr"/>
              <a:r>
                <a:rPr lang="en-GB" sz="1200" b="1" dirty="0">
                  <a:solidFill>
                    <a:srgbClr val="0070C0"/>
                  </a:solidFill>
                  <a:latin typeface="Arial" panose="020B0604020202020204" pitchFamily="34" charset="0"/>
                  <a:cs typeface="Arial" panose="020B0604020202020204" pitchFamily="34" charset="0"/>
                </a:rPr>
                <a:t>Locally determined committees of the ICB</a:t>
              </a:r>
            </a:p>
          </p:txBody>
        </p:sp>
        <p:sp>
          <p:nvSpPr>
            <p:cNvPr id="21" name="Rectangle: Rounded Corners 20">
              <a:extLst>
                <a:ext uri="{FF2B5EF4-FFF2-40B4-BE49-F238E27FC236}">
                  <a16:creationId xmlns:a16="http://schemas.microsoft.com/office/drawing/2014/main" id="{FB4477FB-E9E5-4F9F-8FD9-A40D639AB7F3}"/>
                </a:ext>
              </a:extLst>
            </p:cNvPr>
            <p:cNvSpPr/>
            <p:nvPr/>
          </p:nvSpPr>
          <p:spPr>
            <a:xfrm>
              <a:off x="3240137" y="8123583"/>
              <a:ext cx="9325149" cy="886941"/>
            </a:xfrm>
            <a:prstGeom prst="round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t"/>
            <a:lstStyle/>
            <a:p>
              <a:pPr algn="ctr"/>
              <a:r>
                <a:rPr lang="en-GB" sz="1100" b="1" dirty="0">
                  <a:latin typeface="Arial"/>
                  <a:cs typeface="Arial"/>
                </a:rPr>
                <a:t>People Committee</a:t>
              </a:r>
              <a:endParaRPr lang="en-GB" sz="1100" b="1" dirty="0">
                <a:latin typeface="Arial" panose="020B0604020202020204" pitchFamily="34" charset="0"/>
                <a:cs typeface="Arial" panose="020B0604020202020204" pitchFamily="34" charset="0"/>
              </a:endParaRPr>
            </a:p>
            <a:p>
              <a:pPr algn="ctr"/>
              <a:endParaRPr lang="en-GB" sz="400" b="1" dirty="0">
                <a:latin typeface="Arial" panose="020B0604020202020204" pitchFamily="34" charset="0"/>
                <a:cs typeface="Arial" panose="020B0604020202020204" pitchFamily="34" charset="0"/>
              </a:endParaRPr>
            </a:p>
            <a:p>
              <a:r>
                <a:rPr lang="en-GB" sz="1100" dirty="0">
                  <a:latin typeface="Arial" panose="020B0604020202020204" pitchFamily="34" charset="0"/>
                  <a:cs typeface="Arial" panose="020B0604020202020204" pitchFamily="34" charset="0"/>
                </a:rPr>
                <a:t>Provide assurance that people functions and responsibilities are delivered by the ICB as an employer, and that the ICB is working collaboratively with other partners across the system to lead a ‘one workforce’ approach across health and care.</a:t>
              </a:r>
            </a:p>
            <a:p>
              <a:endParaRPr lang="en-GB" sz="400" b="1" dirty="0">
                <a:latin typeface="Arial" panose="020B0604020202020204" pitchFamily="34" charset="0"/>
                <a:cs typeface="Arial" panose="020B0604020202020204" pitchFamily="34" charset="0"/>
              </a:endParaRPr>
            </a:p>
            <a:p>
              <a:r>
                <a:rPr lang="en-GB" sz="1100" dirty="0">
                  <a:latin typeface="Arial" panose="020B0604020202020204" pitchFamily="34" charset="0"/>
                  <a:cs typeface="Arial" panose="020B0604020202020204" pitchFamily="34" charset="0"/>
                </a:rPr>
                <a:t>Ensures that the ten people functions and the strategic priorities in the NHS People Plan are delivered. </a:t>
              </a:r>
            </a:p>
          </p:txBody>
        </p:sp>
        <p:sp>
          <p:nvSpPr>
            <p:cNvPr id="2" name="Rectangle: Rounded Corners 1">
              <a:extLst>
                <a:ext uri="{FF2B5EF4-FFF2-40B4-BE49-F238E27FC236}">
                  <a16:creationId xmlns:a16="http://schemas.microsoft.com/office/drawing/2014/main" id="{A6AB875D-E929-4BFE-96D5-C4E87D19F7D6}"/>
                </a:ext>
              </a:extLst>
            </p:cNvPr>
            <p:cNvSpPr/>
            <p:nvPr/>
          </p:nvSpPr>
          <p:spPr>
            <a:xfrm>
              <a:off x="147599" y="4057158"/>
              <a:ext cx="2005454" cy="1026341"/>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GB" sz="1100" b="1" dirty="0">
                  <a:latin typeface="Arial" panose="020B0604020202020204" pitchFamily="34" charset="0"/>
                  <a:cs typeface="Arial" panose="020B0604020202020204" pitchFamily="34" charset="0"/>
                </a:rPr>
                <a:t>Place Based Partnerships</a:t>
              </a:r>
            </a:p>
            <a:p>
              <a:pPr algn="ctr"/>
              <a:endParaRPr lang="en-GB" sz="400" dirty="0">
                <a:latin typeface="Arial" panose="020B0604020202020204" pitchFamily="34" charset="0"/>
                <a:cs typeface="Arial" panose="020B0604020202020204" pitchFamily="34" charset="0"/>
              </a:endParaRPr>
            </a:p>
            <a:p>
              <a:pPr algn="ctr"/>
              <a:r>
                <a:rPr lang="en-GB" sz="1050" dirty="0">
                  <a:latin typeface="Arial" panose="020B0604020202020204" pitchFamily="34" charset="0"/>
                  <a:cs typeface="Arial" panose="020B0604020202020204" pitchFamily="34" charset="0"/>
                </a:rPr>
                <a:t>Multi-stakeholder partnerships delivering integrated health and care within each place</a:t>
              </a:r>
              <a:endParaRPr lang="en-GB" sz="1000" dirty="0">
                <a:latin typeface="Arial" panose="020B0604020202020204" pitchFamily="34" charset="0"/>
                <a:cs typeface="Arial" panose="020B0604020202020204" pitchFamily="34" charset="0"/>
              </a:endParaRPr>
            </a:p>
          </p:txBody>
        </p:sp>
        <p:sp>
          <p:nvSpPr>
            <p:cNvPr id="22" name="TextBox 21">
              <a:extLst>
                <a:ext uri="{FF2B5EF4-FFF2-40B4-BE49-F238E27FC236}">
                  <a16:creationId xmlns:a16="http://schemas.microsoft.com/office/drawing/2014/main" id="{45185D07-861F-42E4-B8AE-ABF22279D50E}"/>
                </a:ext>
              </a:extLst>
            </p:cNvPr>
            <p:cNvSpPr txBox="1"/>
            <p:nvPr/>
          </p:nvSpPr>
          <p:spPr>
            <a:xfrm>
              <a:off x="57592" y="520086"/>
              <a:ext cx="1815738" cy="276999"/>
            </a:xfrm>
            <a:prstGeom prst="rect">
              <a:avLst/>
            </a:prstGeom>
            <a:noFill/>
          </p:spPr>
          <p:txBody>
            <a:bodyPr wrap="square" rtlCol="0">
              <a:spAutoFit/>
            </a:bodyPr>
            <a:lstStyle/>
            <a:p>
              <a:pPr algn="ctr"/>
              <a:r>
                <a:rPr lang="en-GB" sz="1200" b="1" dirty="0">
                  <a:solidFill>
                    <a:schemeClr val="accent6">
                      <a:lumMod val="75000"/>
                    </a:schemeClr>
                  </a:solidFill>
                  <a:latin typeface="Arial" panose="020B0604020202020204" pitchFamily="34" charset="0"/>
                  <a:cs typeface="Arial" panose="020B0604020202020204" pitchFamily="34" charset="0"/>
                </a:rPr>
                <a:t>Local Authorities</a:t>
              </a:r>
            </a:p>
          </p:txBody>
        </p:sp>
        <p:sp>
          <p:nvSpPr>
            <p:cNvPr id="23" name="TextBox 22">
              <a:extLst>
                <a:ext uri="{FF2B5EF4-FFF2-40B4-BE49-F238E27FC236}">
                  <a16:creationId xmlns:a16="http://schemas.microsoft.com/office/drawing/2014/main" id="{5AF40452-6723-4EE7-95F8-B7589BB2E49A}"/>
                </a:ext>
              </a:extLst>
            </p:cNvPr>
            <p:cNvSpPr txBox="1"/>
            <p:nvPr/>
          </p:nvSpPr>
          <p:spPr>
            <a:xfrm>
              <a:off x="2757134" y="553224"/>
              <a:ext cx="3224654" cy="276999"/>
            </a:xfrm>
            <a:prstGeom prst="rect">
              <a:avLst/>
            </a:prstGeom>
            <a:noFill/>
          </p:spPr>
          <p:txBody>
            <a:bodyPr wrap="square" rtlCol="0">
              <a:spAutoFit/>
            </a:bodyPr>
            <a:lstStyle/>
            <a:p>
              <a:pPr algn="ctr"/>
              <a:r>
                <a:rPr lang="en-GB" sz="1200" b="1" dirty="0">
                  <a:solidFill>
                    <a:srgbClr val="7030A0"/>
                  </a:solidFill>
                  <a:latin typeface="Arial" panose="020B0604020202020204" pitchFamily="34" charset="0"/>
                  <a:cs typeface="Arial" panose="020B0604020202020204" pitchFamily="34" charset="0"/>
                </a:rPr>
                <a:t>System partnership</a:t>
              </a:r>
            </a:p>
          </p:txBody>
        </p:sp>
        <p:sp>
          <p:nvSpPr>
            <p:cNvPr id="24" name="TextBox 23">
              <a:extLst>
                <a:ext uri="{FF2B5EF4-FFF2-40B4-BE49-F238E27FC236}">
                  <a16:creationId xmlns:a16="http://schemas.microsoft.com/office/drawing/2014/main" id="{5E6D4BC4-4D4D-4530-A43C-B2796B3233D0}"/>
                </a:ext>
              </a:extLst>
            </p:cNvPr>
            <p:cNvSpPr txBox="1"/>
            <p:nvPr/>
          </p:nvSpPr>
          <p:spPr>
            <a:xfrm>
              <a:off x="147599" y="3766307"/>
              <a:ext cx="1972606" cy="276999"/>
            </a:xfrm>
            <a:prstGeom prst="rect">
              <a:avLst/>
            </a:prstGeom>
            <a:noFill/>
          </p:spPr>
          <p:txBody>
            <a:bodyPr wrap="square" rtlCol="0">
              <a:spAutoFit/>
            </a:bodyPr>
            <a:lstStyle/>
            <a:p>
              <a:pPr algn="ctr"/>
              <a:r>
                <a:rPr lang="en-GB" sz="1200" b="1" dirty="0">
                  <a:solidFill>
                    <a:schemeClr val="bg1">
                      <a:lumMod val="50000"/>
                    </a:schemeClr>
                  </a:solidFill>
                  <a:latin typeface="Arial" panose="020B0604020202020204" pitchFamily="34" charset="0"/>
                  <a:cs typeface="Arial" panose="020B0604020202020204" pitchFamily="34" charset="0"/>
                </a:rPr>
                <a:t>Delivery mechanisms</a:t>
              </a:r>
            </a:p>
          </p:txBody>
        </p:sp>
        <p:sp>
          <p:nvSpPr>
            <p:cNvPr id="27" name="Rectangle: Rounded Corners 26">
              <a:extLst>
                <a:ext uri="{FF2B5EF4-FFF2-40B4-BE49-F238E27FC236}">
                  <a16:creationId xmlns:a16="http://schemas.microsoft.com/office/drawing/2014/main" id="{5EC24295-1F12-489F-97BF-406ECA458F41}"/>
                </a:ext>
              </a:extLst>
            </p:cNvPr>
            <p:cNvSpPr/>
            <p:nvPr/>
          </p:nvSpPr>
          <p:spPr>
            <a:xfrm>
              <a:off x="114751" y="5219128"/>
              <a:ext cx="2005454" cy="1026341"/>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GB" sz="1100" b="1" dirty="0">
                  <a:latin typeface="Arial" panose="020B0604020202020204" pitchFamily="34" charset="0"/>
                  <a:cs typeface="Arial" panose="020B0604020202020204" pitchFamily="34" charset="0"/>
                </a:rPr>
                <a:t>Provider Collaborations</a:t>
              </a:r>
            </a:p>
            <a:p>
              <a:pPr algn="ctr"/>
              <a:endParaRPr lang="en-GB" sz="400" b="1" dirty="0">
                <a:latin typeface="Arial" panose="020B0604020202020204" pitchFamily="34" charset="0"/>
                <a:cs typeface="Arial" panose="020B0604020202020204" pitchFamily="34" charset="0"/>
              </a:endParaRPr>
            </a:p>
            <a:p>
              <a:pPr algn="ctr"/>
              <a:r>
                <a:rPr lang="en-GB" sz="1050" dirty="0">
                  <a:latin typeface="Arial" panose="020B0604020202020204" pitchFamily="34" charset="0"/>
                  <a:cs typeface="Arial" panose="020B0604020202020204" pitchFamily="34" charset="0"/>
                </a:rPr>
                <a:t>Acute, community and </a:t>
              </a:r>
            </a:p>
            <a:p>
              <a:pPr algn="ctr"/>
              <a:r>
                <a:rPr lang="en-GB" sz="1050" dirty="0">
                  <a:latin typeface="Arial" panose="020B0604020202020204" pitchFamily="34" charset="0"/>
                  <a:cs typeface="Arial" panose="020B0604020202020204" pitchFamily="34" charset="0"/>
                </a:rPr>
                <a:t>Mental Health, Learning Disabilities &amp; Autism</a:t>
              </a:r>
            </a:p>
          </p:txBody>
        </p:sp>
        <p:sp>
          <p:nvSpPr>
            <p:cNvPr id="38" name="Rectangle: Rounded Corners 37">
              <a:extLst>
                <a:ext uri="{FF2B5EF4-FFF2-40B4-BE49-F238E27FC236}">
                  <a16:creationId xmlns:a16="http://schemas.microsoft.com/office/drawing/2014/main" id="{E3330BFB-4116-40D2-AE97-7E34939F6A30}"/>
                </a:ext>
              </a:extLst>
            </p:cNvPr>
            <p:cNvSpPr/>
            <p:nvPr/>
          </p:nvSpPr>
          <p:spPr>
            <a:xfrm>
              <a:off x="6607239" y="22738"/>
              <a:ext cx="6134975" cy="304627"/>
            </a:xfrm>
            <a:prstGeom prst="round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GB" sz="1100" b="1" dirty="0">
                  <a:latin typeface="Arial" panose="020B0604020202020204" pitchFamily="34" charset="0"/>
                  <a:cs typeface="Arial" panose="020B0604020202020204" pitchFamily="34" charset="0"/>
                </a:rPr>
                <a:t>NHS England</a:t>
              </a:r>
            </a:p>
            <a:p>
              <a:pPr algn="ctr"/>
              <a:endParaRPr lang="en-GB" sz="1100" b="1" dirty="0">
                <a:latin typeface="Arial" panose="020B0604020202020204" pitchFamily="34" charset="0"/>
                <a:cs typeface="Arial" panose="020B0604020202020204" pitchFamily="34" charset="0"/>
              </a:endParaRPr>
            </a:p>
          </p:txBody>
        </p:sp>
        <p:sp>
          <p:nvSpPr>
            <p:cNvPr id="39" name="Arrow: Down 38">
              <a:extLst>
                <a:ext uri="{FF2B5EF4-FFF2-40B4-BE49-F238E27FC236}">
                  <a16:creationId xmlns:a16="http://schemas.microsoft.com/office/drawing/2014/main" id="{D0E5185A-4DB0-4D12-9391-39C2F9FB301A}"/>
                </a:ext>
              </a:extLst>
            </p:cNvPr>
            <p:cNvSpPr/>
            <p:nvPr/>
          </p:nvSpPr>
          <p:spPr>
            <a:xfrm>
              <a:off x="10317055" y="361059"/>
              <a:ext cx="494738" cy="468000"/>
            </a:xfrm>
            <a:prstGeom prst="downArrow">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endParaRPr lang="en-GB" sz="1000" dirty="0">
                <a:latin typeface="Arial" panose="020B0604020202020204" pitchFamily="34" charset="0"/>
                <a:cs typeface="Arial" panose="020B0604020202020204" pitchFamily="34" charset="0"/>
              </a:endParaRPr>
            </a:p>
          </p:txBody>
        </p:sp>
        <p:sp>
          <p:nvSpPr>
            <p:cNvPr id="40" name="Arrow: Up 39">
              <a:extLst>
                <a:ext uri="{FF2B5EF4-FFF2-40B4-BE49-F238E27FC236}">
                  <a16:creationId xmlns:a16="http://schemas.microsoft.com/office/drawing/2014/main" id="{D623DC62-5DC9-49E8-A812-517EF13DDB06}"/>
                </a:ext>
              </a:extLst>
            </p:cNvPr>
            <p:cNvSpPr/>
            <p:nvPr/>
          </p:nvSpPr>
          <p:spPr>
            <a:xfrm>
              <a:off x="8556854" y="340213"/>
              <a:ext cx="504000" cy="468000"/>
            </a:xfrm>
            <a:prstGeom prst="upArrow">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endParaRPr lang="en-GB" sz="1000" dirty="0">
                <a:latin typeface="Arial" panose="020B0604020202020204" pitchFamily="34" charset="0"/>
                <a:cs typeface="Arial" panose="020B0604020202020204" pitchFamily="34" charset="0"/>
              </a:endParaRPr>
            </a:p>
          </p:txBody>
        </p:sp>
        <p:sp>
          <p:nvSpPr>
            <p:cNvPr id="41" name="TextBox 40">
              <a:extLst>
                <a:ext uri="{FF2B5EF4-FFF2-40B4-BE49-F238E27FC236}">
                  <a16:creationId xmlns:a16="http://schemas.microsoft.com/office/drawing/2014/main" id="{5AC7DE9B-4E8E-4F4D-BFA6-DC71624907FB}"/>
                </a:ext>
              </a:extLst>
            </p:cNvPr>
            <p:cNvSpPr txBox="1"/>
            <p:nvPr/>
          </p:nvSpPr>
          <p:spPr>
            <a:xfrm>
              <a:off x="7300653" y="508229"/>
              <a:ext cx="1682645" cy="276999"/>
            </a:xfrm>
            <a:prstGeom prst="rect">
              <a:avLst/>
            </a:prstGeom>
            <a:noFill/>
          </p:spPr>
          <p:txBody>
            <a:bodyPr wrap="square" rtlCol="0">
              <a:spAutoFit/>
            </a:bodyPr>
            <a:lstStyle/>
            <a:p>
              <a:pPr algn="ctr"/>
              <a:r>
                <a:rPr lang="en-GB" sz="1200" b="1" dirty="0">
                  <a:latin typeface="Arial" panose="020B0604020202020204" pitchFamily="34" charset="0"/>
                  <a:cs typeface="Arial" panose="020B0604020202020204" pitchFamily="34" charset="0"/>
                </a:rPr>
                <a:t>Assurance</a:t>
              </a:r>
            </a:p>
          </p:txBody>
        </p:sp>
        <p:sp>
          <p:nvSpPr>
            <p:cNvPr id="42" name="TextBox 41">
              <a:extLst>
                <a:ext uri="{FF2B5EF4-FFF2-40B4-BE49-F238E27FC236}">
                  <a16:creationId xmlns:a16="http://schemas.microsoft.com/office/drawing/2014/main" id="{1160E6D5-7EBC-4682-A273-0A1846F61531}"/>
                </a:ext>
              </a:extLst>
            </p:cNvPr>
            <p:cNvSpPr txBox="1"/>
            <p:nvPr/>
          </p:nvSpPr>
          <p:spPr>
            <a:xfrm>
              <a:off x="10421445" y="534774"/>
              <a:ext cx="1682645" cy="276999"/>
            </a:xfrm>
            <a:prstGeom prst="rect">
              <a:avLst/>
            </a:prstGeom>
            <a:noFill/>
          </p:spPr>
          <p:txBody>
            <a:bodyPr wrap="square" rtlCol="0">
              <a:spAutoFit/>
            </a:bodyPr>
            <a:lstStyle/>
            <a:p>
              <a:pPr algn="ctr"/>
              <a:r>
                <a:rPr lang="en-GB" sz="1200" b="1" dirty="0">
                  <a:latin typeface="Arial" panose="020B0604020202020204" pitchFamily="34" charset="0"/>
                  <a:cs typeface="Arial" panose="020B0604020202020204" pitchFamily="34" charset="0"/>
                </a:rPr>
                <a:t>Delegations</a:t>
              </a:r>
            </a:p>
          </p:txBody>
        </p:sp>
        <p:sp>
          <p:nvSpPr>
            <p:cNvPr id="43" name="Arrow: Down 42">
              <a:extLst>
                <a:ext uri="{FF2B5EF4-FFF2-40B4-BE49-F238E27FC236}">
                  <a16:creationId xmlns:a16="http://schemas.microsoft.com/office/drawing/2014/main" id="{102CBEDD-8B7E-48C7-8371-BC321FBBAAD8}"/>
                </a:ext>
              </a:extLst>
            </p:cNvPr>
            <p:cNvSpPr/>
            <p:nvPr/>
          </p:nvSpPr>
          <p:spPr>
            <a:xfrm>
              <a:off x="10336329" y="3372368"/>
              <a:ext cx="494738" cy="468000"/>
            </a:xfrm>
            <a:prstGeom prst="downArrow">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endParaRPr lang="en-GB" sz="1000" dirty="0">
                <a:latin typeface="Arial" panose="020B0604020202020204" pitchFamily="34" charset="0"/>
                <a:cs typeface="Arial" panose="020B0604020202020204" pitchFamily="34" charset="0"/>
              </a:endParaRPr>
            </a:p>
          </p:txBody>
        </p:sp>
        <p:sp>
          <p:nvSpPr>
            <p:cNvPr id="44" name="TextBox 43">
              <a:extLst>
                <a:ext uri="{FF2B5EF4-FFF2-40B4-BE49-F238E27FC236}">
                  <a16:creationId xmlns:a16="http://schemas.microsoft.com/office/drawing/2014/main" id="{2603D03B-AD53-410E-9943-36713AA1502A}"/>
                </a:ext>
              </a:extLst>
            </p:cNvPr>
            <p:cNvSpPr txBox="1"/>
            <p:nvPr/>
          </p:nvSpPr>
          <p:spPr>
            <a:xfrm>
              <a:off x="10368840" y="3519311"/>
              <a:ext cx="1682645" cy="276999"/>
            </a:xfrm>
            <a:prstGeom prst="rect">
              <a:avLst/>
            </a:prstGeom>
            <a:noFill/>
          </p:spPr>
          <p:txBody>
            <a:bodyPr wrap="square" rtlCol="0">
              <a:spAutoFit/>
            </a:bodyPr>
            <a:lstStyle/>
            <a:p>
              <a:pPr algn="ctr"/>
              <a:r>
                <a:rPr lang="en-GB" sz="1200" b="1" dirty="0">
                  <a:latin typeface="Arial" panose="020B0604020202020204" pitchFamily="34" charset="0"/>
                  <a:cs typeface="Arial" panose="020B0604020202020204" pitchFamily="34" charset="0"/>
                </a:rPr>
                <a:t>Delegations</a:t>
              </a:r>
            </a:p>
          </p:txBody>
        </p:sp>
        <p:sp>
          <p:nvSpPr>
            <p:cNvPr id="45" name="Arrow: Up 44">
              <a:extLst>
                <a:ext uri="{FF2B5EF4-FFF2-40B4-BE49-F238E27FC236}">
                  <a16:creationId xmlns:a16="http://schemas.microsoft.com/office/drawing/2014/main" id="{6E689EEF-934B-4AAC-8593-D6E8BD136290}"/>
                </a:ext>
              </a:extLst>
            </p:cNvPr>
            <p:cNvSpPr/>
            <p:nvPr/>
          </p:nvSpPr>
          <p:spPr>
            <a:xfrm>
              <a:off x="8542676" y="3311631"/>
              <a:ext cx="504000" cy="468000"/>
            </a:xfrm>
            <a:prstGeom prst="upArrow">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endParaRPr lang="en-GB" sz="1000" dirty="0">
                <a:latin typeface="Arial" panose="020B0604020202020204" pitchFamily="34" charset="0"/>
                <a:cs typeface="Arial" panose="020B0604020202020204" pitchFamily="34" charset="0"/>
              </a:endParaRPr>
            </a:p>
          </p:txBody>
        </p:sp>
        <p:sp>
          <p:nvSpPr>
            <p:cNvPr id="46" name="TextBox 45">
              <a:extLst>
                <a:ext uri="{FF2B5EF4-FFF2-40B4-BE49-F238E27FC236}">
                  <a16:creationId xmlns:a16="http://schemas.microsoft.com/office/drawing/2014/main" id="{5F7D8BC8-37E7-4B2B-8115-6B3C73BA1F9E}"/>
                </a:ext>
              </a:extLst>
            </p:cNvPr>
            <p:cNvSpPr txBox="1"/>
            <p:nvPr/>
          </p:nvSpPr>
          <p:spPr>
            <a:xfrm>
              <a:off x="6415523" y="3306333"/>
              <a:ext cx="1682645" cy="276999"/>
            </a:xfrm>
            <a:prstGeom prst="rect">
              <a:avLst/>
            </a:prstGeom>
            <a:noFill/>
          </p:spPr>
          <p:txBody>
            <a:bodyPr wrap="square" rtlCol="0">
              <a:spAutoFit/>
            </a:bodyPr>
            <a:lstStyle/>
            <a:p>
              <a:pPr algn="ctr"/>
              <a:r>
                <a:rPr lang="en-GB" sz="1200" b="1" dirty="0">
                  <a:latin typeface="Arial" panose="020B0604020202020204" pitchFamily="34" charset="0"/>
                  <a:cs typeface="Arial" panose="020B0604020202020204" pitchFamily="34" charset="0"/>
                </a:rPr>
                <a:t>Assurance</a:t>
              </a:r>
            </a:p>
          </p:txBody>
        </p:sp>
        <p:sp>
          <p:nvSpPr>
            <p:cNvPr id="15" name="Rectangle: Rounded Corners 14">
              <a:extLst>
                <a:ext uri="{FF2B5EF4-FFF2-40B4-BE49-F238E27FC236}">
                  <a16:creationId xmlns:a16="http://schemas.microsoft.com/office/drawing/2014/main" id="{F6863947-C4E6-4F81-8B57-BEBB4EB56079}"/>
                </a:ext>
              </a:extLst>
            </p:cNvPr>
            <p:cNvSpPr/>
            <p:nvPr/>
          </p:nvSpPr>
          <p:spPr>
            <a:xfrm>
              <a:off x="2757134" y="3943254"/>
              <a:ext cx="9985080" cy="5525600"/>
            </a:xfrm>
            <a:prstGeom prst="roundRect">
              <a:avLst/>
            </a:prstGeom>
            <a:no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9" name="Arrow: Up 48">
              <a:extLst>
                <a:ext uri="{FF2B5EF4-FFF2-40B4-BE49-F238E27FC236}">
                  <a16:creationId xmlns:a16="http://schemas.microsoft.com/office/drawing/2014/main" id="{D8CDBD0B-FEC2-4F03-BB3D-99F845F1219B}"/>
                </a:ext>
              </a:extLst>
            </p:cNvPr>
            <p:cNvSpPr/>
            <p:nvPr/>
          </p:nvSpPr>
          <p:spPr>
            <a:xfrm>
              <a:off x="2403808" y="3420722"/>
              <a:ext cx="433440" cy="5112181"/>
            </a:xfrm>
            <a:prstGeom prst="upArrow">
              <a:avLst>
                <a:gd name="adj1" fmla="val 55259"/>
                <a:gd name="adj2" fmla="val 50000"/>
              </a:avLst>
            </a:prstGeom>
            <a:pattFill prst="pct30">
              <a:fgClr>
                <a:schemeClr val="bg1">
                  <a:lumMod val="65000"/>
                </a:schemeClr>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endParaRPr lang="en-GB" sz="1000" dirty="0">
                <a:latin typeface="Arial" panose="020B0604020202020204" pitchFamily="34" charset="0"/>
                <a:cs typeface="Arial" panose="020B0604020202020204" pitchFamily="34" charset="0"/>
              </a:endParaRPr>
            </a:p>
          </p:txBody>
        </p:sp>
        <p:sp>
          <p:nvSpPr>
            <p:cNvPr id="53" name="Rectangle 52">
              <a:extLst>
                <a:ext uri="{FF2B5EF4-FFF2-40B4-BE49-F238E27FC236}">
                  <a16:creationId xmlns:a16="http://schemas.microsoft.com/office/drawing/2014/main" id="{3EFC54A5-D832-40CB-8A8C-C7B600BA298B}"/>
                </a:ext>
              </a:extLst>
            </p:cNvPr>
            <p:cNvSpPr/>
            <p:nvPr/>
          </p:nvSpPr>
          <p:spPr>
            <a:xfrm>
              <a:off x="1001120" y="8532904"/>
              <a:ext cx="2238169" cy="252000"/>
            </a:xfrm>
            <a:prstGeom prst="rect">
              <a:avLst/>
            </a:prstGeom>
            <a:pattFill prst="pct30">
              <a:fgClr>
                <a:schemeClr val="bg1">
                  <a:lumMod val="65000"/>
                </a:schemeClr>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endParaRPr lang="en-GB" sz="1000">
                <a:latin typeface="Arial" panose="020B0604020202020204" pitchFamily="34" charset="0"/>
                <a:cs typeface="Arial" panose="020B0604020202020204" pitchFamily="34" charset="0"/>
              </a:endParaRPr>
            </a:p>
          </p:txBody>
        </p:sp>
        <p:sp>
          <p:nvSpPr>
            <p:cNvPr id="54" name="Arrow: Up 53">
              <a:extLst>
                <a:ext uri="{FF2B5EF4-FFF2-40B4-BE49-F238E27FC236}">
                  <a16:creationId xmlns:a16="http://schemas.microsoft.com/office/drawing/2014/main" id="{ED3A856E-191A-4715-83E8-4F1335EAADCF}"/>
                </a:ext>
              </a:extLst>
            </p:cNvPr>
            <p:cNvSpPr/>
            <p:nvPr/>
          </p:nvSpPr>
          <p:spPr>
            <a:xfrm rot="5400000">
              <a:off x="1910258" y="1487178"/>
              <a:ext cx="504000" cy="532800"/>
            </a:xfrm>
            <a:prstGeom prst="upArrow">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endParaRPr lang="en-GB" sz="1000" dirty="0">
                <a:latin typeface="Arial" panose="020B0604020202020204" pitchFamily="34" charset="0"/>
                <a:cs typeface="Arial" panose="020B0604020202020204" pitchFamily="34" charset="0"/>
              </a:endParaRPr>
            </a:p>
          </p:txBody>
        </p:sp>
        <p:sp>
          <p:nvSpPr>
            <p:cNvPr id="56" name="TextBox 55">
              <a:extLst>
                <a:ext uri="{FF2B5EF4-FFF2-40B4-BE49-F238E27FC236}">
                  <a16:creationId xmlns:a16="http://schemas.microsoft.com/office/drawing/2014/main" id="{144004FF-1415-48E4-95E2-8D6E51033465}"/>
                </a:ext>
              </a:extLst>
            </p:cNvPr>
            <p:cNvSpPr txBox="1"/>
            <p:nvPr/>
          </p:nvSpPr>
          <p:spPr>
            <a:xfrm>
              <a:off x="1302946" y="1967306"/>
              <a:ext cx="1682645" cy="261610"/>
            </a:xfrm>
            <a:prstGeom prst="rect">
              <a:avLst/>
            </a:prstGeom>
            <a:noFill/>
          </p:spPr>
          <p:txBody>
            <a:bodyPr wrap="square" rtlCol="0">
              <a:spAutoFit/>
            </a:bodyPr>
            <a:lstStyle/>
            <a:p>
              <a:pPr algn="ctr"/>
              <a:r>
                <a:rPr lang="en-GB" sz="1100" b="1" dirty="0">
                  <a:latin typeface="Arial" panose="020B0604020202020204" pitchFamily="34" charset="0"/>
                  <a:cs typeface="Arial" panose="020B0604020202020204" pitchFamily="34" charset="0"/>
                </a:rPr>
                <a:t>Strategy</a:t>
              </a:r>
            </a:p>
          </p:txBody>
        </p:sp>
        <p:sp>
          <p:nvSpPr>
            <p:cNvPr id="57" name="Arrow: Up 56">
              <a:extLst>
                <a:ext uri="{FF2B5EF4-FFF2-40B4-BE49-F238E27FC236}">
                  <a16:creationId xmlns:a16="http://schemas.microsoft.com/office/drawing/2014/main" id="{39268D9D-334A-4B16-9E58-5F5AED431E63}"/>
                </a:ext>
              </a:extLst>
            </p:cNvPr>
            <p:cNvSpPr/>
            <p:nvPr/>
          </p:nvSpPr>
          <p:spPr>
            <a:xfrm rot="5400000">
              <a:off x="5463388" y="1484813"/>
              <a:ext cx="504000" cy="532800"/>
            </a:xfrm>
            <a:prstGeom prst="upArrow">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endParaRPr lang="en-GB" sz="1000" dirty="0">
                <a:latin typeface="Arial" panose="020B0604020202020204" pitchFamily="34" charset="0"/>
                <a:cs typeface="Arial" panose="020B0604020202020204" pitchFamily="34" charset="0"/>
              </a:endParaRPr>
            </a:p>
          </p:txBody>
        </p:sp>
        <p:sp>
          <p:nvSpPr>
            <p:cNvPr id="58" name="TextBox 57">
              <a:extLst>
                <a:ext uri="{FF2B5EF4-FFF2-40B4-BE49-F238E27FC236}">
                  <a16:creationId xmlns:a16="http://schemas.microsoft.com/office/drawing/2014/main" id="{0DC3D97C-5380-4559-85C5-8FDAB19A3903}"/>
                </a:ext>
              </a:extLst>
            </p:cNvPr>
            <p:cNvSpPr txBox="1"/>
            <p:nvPr/>
          </p:nvSpPr>
          <p:spPr>
            <a:xfrm>
              <a:off x="4874065" y="1990908"/>
              <a:ext cx="1682645" cy="261610"/>
            </a:xfrm>
            <a:prstGeom prst="rect">
              <a:avLst/>
            </a:prstGeom>
            <a:noFill/>
          </p:spPr>
          <p:txBody>
            <a:bodyPr wrap="square" rtlCol="0">
              <a:spAutoFit/>
            </a:bodyPr>
            <a:lstStyle/>
            <a:p>
              <a:pPr algn="ctr"/>
              <a:r>
                <a:rPr lang="en-GB" sz="1100" b="1" dirty="0">
                  <a:latin typeface="Arial" panose="020B0604020202020204" pitchFamily="34" charset="0"/>
                  <a:cs typeface="Arial" panose="020B0604020202020204" pitchFamily="34" charset="0"/>
                </a:rPr>
                <a:t>Strategy</a:t>
              </a:r>
            </a:p>
          </p:txBody>
        </p:sp>
        <p:sp>
          <p:nvSpPr>
            <p:cNvPr id="59" name="Arrow: Up 58">
              <a:extLst>
                <a:ext uri="{FF2B5EF4-FFF2-40B4-BE49-F238E27FC236}">
                  <a16:creationId xmlns:a16="http://schemas.microsoft.com/office/drawing/2014/main" id="{6A3DA716-8B88-485F-A2BC-002E735FFFA8}"/>
                </a:ext>
              </a:extLst>
            </p:cNvPr>
            <p:cNvSpPr/>
            <p:nvPr/>
          </p:nvSpPr>
          <p:spPr>
            <a:xfrm>
              <a:off x="798946" y="6245470"/>
              <a:ext cx="504000" cy="2522411"/>
            </a:xfrm>
            <a:prstGeom prst="upArrow">
              <a:avLst/>
            </a:prstGeom>
            <a:pattFill prst="pct30">
              <a:fgClr>
                <a:schemeClr val="bg1">
                  <a:lumMod val="65000"/>
                </a:schemeClr>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endParaRPr lang="en-GB" sz="1000" dirty="0">
                <a:latin typeface="Arial" panose="020B0604020202020204" pitchFamily="34" charset="0"/>
                <a:cs typeface="Arial" panose="020B0604020202020204" pitchFamily="34" charset="0"/>
              </a:endParaRPr>
            </a:p>
          </p:txBody>
        </p:sp>
        <p:sp>
          <p:nvSpPr>
            <p:cNvPr id="60" name="TextBox 59">
              <a:extLst>
                <a:ext uri="{FF2B5EF4-FFF2-40B4-BE49-F238E27FC236}">
                  <a16:creationId xmlns:a16="http://schemas.microsoft.com/office/drawing/2014/main" id="{DBD285E2-B994-4140-923D-D606F65B57CD}"/>
                </a:ext>
              </a:extLst>
            </p:cNvPr>
            <p:cNvSpPr txBox="1"/>
            <p:nvPr/>
          </p:nvSpPr>
          <p:spPr>
            <a:xfrm>
              <a:off x="3456603" y="9126105"/>
              <a:ext cx="9146763" cy="261610"/>
            </a:xfrm>
            <a:prstGeom prst="rect">
              <a:avLst/>
            </a:prstGeom>
            <a:noFill/>
          </p:spPr>
          <p:txBody>
            <a:bodyPr wrap="square">
              <a:spAutoFit/>
            </a:bodyPr>
            <a:lstStyle/>
            <a:p>
              <a:pPr algn="ctr"/>
              <a:r>
                <a:rPr lang="en-GB" sz="1100" dirty="0">
                  <a:solidFill>
                    <a:srgbClr val="0070C0"/>
                  </a:solidFill>
                  <a:latin typeface="Arial" panose="020B0604020202020204" pitchFamily="34" charset="0"/>
                  <a:cs typeface="Arial" panose="020B0604020202020204" pitchFamily="34" charset="0"/>
                </a:rPr>
                <a:t>The ICB’s governance framework and operating model will evolve as the ICB and Integrated Care System develops and matures</a:t>
              </a:r>
            </a:p>
          </p:txBody>
        </p:sp>
        <p:sp>
          <p:nvSpPr>
            <p:cNvPr id="61" name="TextBox 60">
              <a:extLst>
                <a:ext uri="{FF2B5EF4-FFF2-40B4-BE49-F238E27FC236}">
                  <a16:creationId xmlns:a16="http://schemas.microsoft.com/office/drawing/2014/main" id="{094290FE-E41D-4507-9E97-3153947A76F5}"/>
                </a:ext>
              </a:extLst>
            </p:cNvPr>
            <p:cNvSpPr txBox="1"/>
            <p:nvPr/>
          </p:nvSpPr>
          <p:spPr>
            <a:xfrm>
              <a:off x="4703434" y="3485042"/>
              <a:ext cx="1682645" cy="461665"/>
            </a:xfrm>
            <a:prstGeom prst="rect">
              <a:avLst/>
            </a:prstGeom>
            <a:noFill/>
          </p:spPr>
          <p:txBody>
            <a:bodyPr wrap="square" rtlCol="0">
              <a:spAutoFit/>
            </a:bodyPr>
            <a:lstStyle/>
            <a:p>
              <a:pPr algn="ctr"/>
              <a:r>
                <a:rPr lang="en-GB" sz="1200" b="1" dirty="0">
                  <a:latin typeface="Arial" panose="020B0604020202020204" pitchFamily="34" charset="0"/>
                  <a:cs typeface="Arial" panose="020B0604020202020204" pitchFamily="34" charset="0"/>
                </a:rPr>
                <a:t>System-wide responsibilities</a:t>
              </a:r>
            </a:p>
          </p:txBody>
        </p:sp>
      </p:grpSp>
      <p:sp>
        <p:nvSpPr>
          <p:cNvPr id="48" name="Rectangle: Rounded Corners 47">
            <a:extLst>
              <a:ext uri="{FF2B5EF4-FFF2-40B4-BE49-F238E27FC236}">
                <a16:creationId xmlns:a16="http://schemas.microsoft.com/office/drawing/2014/main" id="{74765B55-9C5B-448B-94F4-91A9A64F2019}"/>
              </a:ext>
            </a:extLst>
          </p:cNvPr>
          <p:cNvSpPr/>
          <p:nvPr/>
        </p:nvSpPr>
        <p:spPr>
          <a:xfrm>
            <a:off x="3253915" y="6670188"/>
            <a:ext cx="6192622" cy="642595"/>
          </a:xfrm>
          <a:prstGeom prst="round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GB" sz="1100" b="1" dirty="0">
                <a:latin typeface="Arial" panose="020B0604020202020204" pitchFamily="34" charset="0"/>
                <a:cs typeface="Arial" panose="020B0604020202020204" pitchFamily="34" charset="0"/>
              </a:rPr>
              <a:t>Finance and Performance Committee </a:t>
            </a:r>
          </a:p>
          <a:p>
            <a:r>
              <a:rPr lang="en-GB" sz="900" dirty="0">
                <a:effectLst/>
                <a:latin typeface="Arial" panose="020B0604020202020204" pitchFamily="34" charset="0"/>
                <a:ea typeface="Calibri" panose="020F0502020204030204" pitchFamily="34" charset="0"/>
                <a:cs typeface="Arial" panose="020B0604020202020204" pitchFamily="34" charset="0"/>
              </a:rPr>
              <a:t>The Finance and Performance Committee has been established to provide the ICB with financial oversight, assurance and where appropriate recommendations in all finance related matters including deployment of all revenue and capital allocations made to it by NHS England.</a:t>
            </a:r>
            <a:endParaRPr lang="en-GB" sz="900" dirty="0">
              <a:effectLst/>
              <a:latin typeface="Arial" panose="020B0604020202020204" pitchFamily="34" charset="0"/>
              <a:ea typeface="Calibri" panose="020F0502020204030204" pitchFamily="34" charset="0"/>
              <a:cs typeface="Times New Roman" panose="02020603050405020304" pitchFamily="18" charset="0"/>
            </a:endParaRPr>
          </a:p>
          <a:p>
            <a:pPr algn="ctr"/>
            <a:endParaRPr lang="en-GB" sz="1100" b="1" dirty="0">
              <a:latin typeface="Arial" panose="020B0604020202020204" pitchFamily="34" charset="0"/>
              <a:cs typeface="Arial" panose="020B0604020202020204" pitchFamily="34" charset="0"/>
            </a:endParaRPr>
          </a:p>
          <a:p>
            <a:pPr algn="ctr"/>
            <a:endParaRPr lang="en-GB" sz="400" b="1" dirty="0">
              <a:latin typeface="Arial" panose="020B0604020202020204" pitchFamily="34" charset="0"/>
              <a:cs typeface="Arial" panose="020B0604020202020204" pitchFamily="34" charset="0"/>
            </a:endParaRPr>
          </a:p>
          <a:p>
            <a:endParaRPr lang="en-GB" sz="1050" dirty="0">
              <a:latin typeface="Arial" panose="020B0604020202020204" pitchFamily="34" charset="0"/>
              <a:cs typeface="Arial" panose="020B0604020202020204" pitchFamily="34" charset="0"/>
            </a:endParaRPr>
          </a:p>
        </p:txBody>
      </p:sp>
      <p:sp>
        <p:nvSpPr>
          <p:cNvPr id="4" name="Rectangle: Rounded Corners 3">
            <a:extLst>
              <a:ext uri="{FF2B5EF4-FFF2-40B4-BE49-F238E27FC236}">
                <a16:creationId xmlns:a16="http://schemas.microsoft.com/office/drawing/2014/main" id="{AEBF8C18-39C2-D40A-6412-FBAAF8F40A94}"/>
              </a:ext>
            </a:extLst>
          </p:cNvPr>
          <p:cNvSpPr/>
          <p:nvPr/>
        </p:nvSpPr>
        <p:spPr>
          <a:xfrm>
            <a:off x="3253915" y="7365407"/>
            <a:ext cx="6192622" cy="677037"/>
          </a:xfrm>
          <a:prstGeom prst="round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t"/>
          <a:lstStyle/>
          <a:p>
            <a:pPr algn="ctr"/>
            <a:r>
              <a:rPr lang="en-GB" sz="1100" b="1" dirty="0">
                <a:latin typeface="Arial" panose="020B0604020202020204" pitchFamily="34" charset="0"/>
                <a:cs typeface="Arial" panose="020B0604020202020204" pitchFamily="34" charset="0"/>
              </a:rPr>
              <a:t>Primary Care Commissioning Committee </a:t>
            </a:r>
          </a:p>
          <a:p>
            <a:pPr algn="ctr"/>
            <a:r>
              <a:rPr lang="en-GB" sz="900" dirty="0">
                <a:effectLst/>
                <a:latin typeface="Arial" panose="020B0604020202020204" pitchFamily="34" charset="0"/>
                <a:ea typeface="Calibri" panose="020F0502020204030204" pitchFamily="34" charset="0"/>
              </a:rPr>
              <a:t>The Committee has been established to enable collective decision-making on the review, planning and procurement of primary care services in relation to  primary medical services, community pharmacy, primary dental and primary ophthalmic services </a:t>
            </a:r>
            <a:endParaRPr lang="en-GB" sz="900" b="1" dirty="0">
              <a:latin typeface="Arial" panose="020B0604020202020204" pitchFamily="34" charset="0"/>
              <a:cs typeface="Arial" panose="020B0604020202020204" pitchFamily="34" charset="0"/>
            </a:endParaRPr>
          </a:p>
          <a:p>
            <a:pPr algn="ctr"/>
            <a:endParaRPr lang="en-GB" sz="900" b="1" dirty="0">
              <a:latin typeface="Arial" panose="020B0604020202020204" pitchFamily="34" charset="0"/>
              <a:cs typeface="Arial" panose="020B0604020202020204" pitchFamily="34" charset="0"/>
            </a:endParaRPr>
          </a:p>
        </p:txBody>
      </p:sp>
      <p:sp>
        <p:nvSpPr>
          <p:cNvPr id="7" name="TextBox 21">
            <a:extLst>
              <a:ext uri="{FF2B5EF4-FFF2-40B4-BE49-F238E27FC236}">
                <a16:creationId xmlns:a16="http://schemas.microsoft.com/office/drawing/2014/main" id="{45185D07-861F-42E4-B8AE-ABF22279D50E}"/>
              </a:ext>
            </a:extLst>
          </p:cNvPr>
          <p:cNvSpPr txBox="1"/>
          <p:nvPr/>
        </p:nvSpPr>
        <p:spPr>
          <a:xfrm>
            <a:off x="560843" y="8988379"/>
            <a:ext cx="1815738" cy="276999"/>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GB" sz="1200" b="1" dirty="0">
                <a:latin typeface="Arial" panose="020B0604020202020204" pitchFamily="34" charset="0"/>
                <a:cs typeface="Arial" panose="020B0604020202020204" pitchFamily="34" charset="0"/>
              </a:rPr>
              <a:t>V3 November 2023</a:t>
            </a:r>
          </a:p>
        </p:txBody>
      </p:sp>
    </p:spTree>
    <p:extLst>
      <p:ext uri="{BB962C8B-B14F-4D97-AF65-F5344CB8AC3E}">
        <p14:creationId xmlns:p14="http://schemas.microsoft.com/office/powerpoint/2010/main" val="2359180371"/>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5D8212338455974C9493537563954CF3" ma:contentTypeVersion="6" ma:contentTypeDescription="Create a new document." ma:contentTypeScope="" ma:versionID="4fde7842177b4bc77416330f537c796f">
  <xsd:schema xmlns:xsd="http://www.w3.org/2001/XMLSchema" xmlns:xs="http://www.w3.org/2001/XMLSchema" xmlns:p="http://schemas.microsoft.com/office/2006/metadata/properties" xmlns:ns2="20cd233a-5ebc-4dd1-b419-979aa78702d8" xmlns:ns3="41829c28-7166-4a7a-ac3e-b9ab64584b8c" targetNamespace="http://schemas.microsoft.com/office/2006/metadata/properties" ma:root="true" ma:fieldsID="086cd72fa0fccd141e2b1f4563658132" ns2:_="" ns3:_="">
    <xsd:import namespace="20cd233a-5ebc-4dd1-b419-979aa78702d8"/>
    <xsd:import namespace="41829c28-7166-4a7a-ac3e-b9ab64584b8c"/>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0cd233a-5ebc-4dd1-b419-979aa78702d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2" nillable="true" ma:displayName="MediaServiceObjectDetectorVersions" ma:hidden="true" ma:indexed="true" ma:internalName="MediaServiceObjectDetectorVersions" ma:readOnly="true">
      <xsd:simpleType>
        <xsd:restriction base="dms:Text"/>
      </xsd:simpleType>
    </xsd:element>
    <xsd:element name="MediaServiceSearchProperties" ma:index="13"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41829c28-7166-4a7a-ac3e-b9ab64584b8c"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7B9C963A-BB50-45A5-95AD-A2F668CC3E89}">
  <ds:schemaRefs>
    <ds:schemaRef ds:uri="http://schemas.microsoft.com/sharepoint/v3/contenttype/forms"/>
  </ds:schemaRefs>
</ds:datastoreItem>
</file>

<file path=customXml/itemProps2.xml><?xml version="1.0" encoding="utf-8"?>
<ds:datastoreItem xmlns:ds="http://schemas.openxmlformats.org/officeDocument/2006/customXml" ds:itemID="{E072D44B-5881-4227-B590-9D959D87D5D1}">
  <ds:schemaRefs>
    <ds:schemaRef ds:uri="http://purl.org/dc/terms/"/>
    <ds:schemaRef ds:uri="41829c28-7166-4a7a-ac3e-b9ab64584b8c"/>
    <ds:schemaRef ds:uri="http://schemas.microsoft.com/office/2006/documentManagement/types"/>
    <ds:schemaRef ds:uri="http://schemas.microsoft.com/office/infopath/2007/PartnerControls"/>
    <ds:schemaRef ds:uri="http://purl.org/dc/elements/1.1/"/>
    <ds:schemaRef ds:uri="http://schemas.microsoft.com/office/2006/metadata/properties"/>
    <ds:schemaRef ds:uri="http://schemas.openxmlformats.org/package/2006/metadata/core-properties"/>
    <ds:schemaRef ds:uri="20cd233a-5ebc-4dd1-b419-979aa78702d8"/>
    <ds:schemaRef ds:uri="http://www.w3.org/XML/1998/namespace"/>
    <ds:schemaRef ds:uri="http://purl.org/dc/dcmitype/"/>
  </ds:schemaRefs>
</ds:datastoreItem>
</file>

<file path=customXml/itemProps3.xml><?xml version="1.0" encoding="utf-8"?>
<ds:datastoreItem xmlns:ds="http://schemas.openxmlformats.org/officeDocument/2006/customXml" ds:itemID="{ACAB7DE5-01FB-4838-91BC-B719C412AFF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0cd233a-5ebc-4dd1-b419-979aa78702d8"/>
    <ds:schemaRef ds:uri="41829c28-7166-4a7a-ac3e-b9ab64584b8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Metadata/LabelInfo.xml><?xml version="1.0" encoding="utf-8"?>
<clbl:labelList xmlns:clbl="http://schemas.microsoft.com/office/2020/mipLabelMetadata">
  <clbl:label id="{37c354b2-85b0-47f5-b222-07b48d774ee3}" enabled="0" method="" siteId="{37c354b2-85b0-47f5-b222-07b48d774ee3}" removed="1"/>
</clbl:labelList>
</file>

<file path=docProps/app.xml><?xml version="1.0" encoding="utf-8"?>
<Properties xmlns="http://schemas.openxmlformats.org/officeDocument/2006/extended-properties" xmlns:vt="http://schemas.openxmlformats.org/officeDocument/2006/docPropsVTypes">
  <Template>Office Theme</Template>
  <TotalTime>393</TotalTime>
  <Words>610</Words>
  <Application>Microsoft Office PowerPoint</Application>
  <PresentationFormat>A3 Paper (297x420 mm)</PresentationFormat>
  <Paragraphs>85</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ELLARBY, Victoria (BLACKPOOL TEACHING HOSPITALS NHS FOUNDATION TRUST)</dc:creator>
  <cp:lastModifiedBy>MATTOCKS, Sarah (NHS LANCASHIRE AND SOUTH CUMBRIA ICB - 00X)</cp:lastModifiedBy>
  <cp:revision>36</cp:revision>
  <dcterms:created xsi:type="dcterms:W3CDTF">2022-05-25T16:50:36Z</dcterms:created>
  <dcterms:modified xsi:type="dcterms:W3CDTF">2024-09-24T12:32:06Z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0x0101005D8212338455974C9493537563954CF3</vt:lpwstr>
  </property>
</Properties>
</file>