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E93BB6-9154-42B1-AABD-1DEC30ECFB47}" v="10" dt="2024-09-24T12:30:25.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12" autoAdjust="0"/>
    <p:restoredTop sz="94660"/>
  </p:normalViewPr>
  <p:slideViewPr>
    <p:cSldViewPr snapToGrid="0">
      <p:cViewPr varScale="1">
        <p:scale>
          <a:sx n="47" d="100"/>
          <a:sy n="47" d="100"/>
        </p:scale>
        <p:origin x="15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6438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26448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994186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A46DD-21ED-44E5-B985-BE252108B571}"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100947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5A46DD-21ED-44E5-B985-BE252108B571}" type="datetimeFigureOut">
              <a:rPr lang="en-GB" smtClean="0"/>
              <a:t>24/09/2024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274248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5A46DD-21ED-44E5-B985-BE252108B571}"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6870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5A46DD-21ED-44E5-B985-BE252108B571}" type="datetimeFigureOut">
              <a:rPr lang="en-GB" smtClean="0"/>
              <a:t>24/09/2024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00251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5A46DD-21ED-44E5-B985-BE252108B571}" type="datetimeFigureOut">
              <a:rPr lang="en-GB" smtClean="0"/>
              <a:t>24/09/2024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302138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5A46DD-21ED-44E5-B985-BE252108B571}" type="datetimeFigureOut">
              <a:rPr lang="en-GB" smtClean="0"/>
              <a:t>24/09/2024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400865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35A46DD-21ED-44E5-B985-BE252108B571}"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14336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735A46DD-21ED-44E5-B985-BE252108B571}" type="datetimeFigureOut">
              <a:rPr lang="en-GB" smtClean="0"/>
              <a:t>24/09/2024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7E7C8-B42C-4D0A-A0C8-E8C3A7A6967C}" type="slidenum">
              <a:rPr lang="en-GB" smtClean="0"/>
              <a:t>‹#›</a:t>
            </a:fld>
            <a:endParaRPr lang="en-GB"/>
          </a:p>
        </p:txBody>
      </p:sp>
    </p:spTree>
    <p:extLst>
      <p:ext uri="{BB962C8B-B14F-4D97-AF65-F5344CB8AC3E}">
        <p14:creationId xmlns:p14="http://schemas.microsoft.com/office/powerpoint/2010/main" val="572746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35A46DD-21ED-44E5-B985-BE252108B571}" type="datetimeFigureOut">
              <a:rPr lang="en-GB" smtClean="0"/>
              <a:t>24/09/2024</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56B7E7C8-B42C-4D0A-A0C8-E8C3A7A6967C}" type="slidenum">
              <a:rPr lang="en-GB" smtClean="0"/>
              <a:t>‹#›</a:t>
            </a:fld>
            <a:endParaRPr lang="en-GB"/>
          </a:p>
        </p:txBody>
      </p:sp>
    </p:spTree>
    <p:extLst>
      <p:ext uri="{BB962C8B-B14F-4D97-AF65-F5344CB8AC3E}">
        <p14:creationId xmlns:p14="http://schemas.microsoft.com/office/powerpoint/2010/main" val="2280577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60E764E2-2BFA-49D4-BB8F-086A1A1BF8E0}"/>
              </a:ext>
            </a:extLst>
          </p:cNvPr>
          <p:cNvGrpSpPr/>
          <p:nvPr/>
        </p:nvGrpSpPr>
        <p:grpSpPr>
          <a:xfrm>
            <a:off x="57592" y="22738"/>
            <a:ext cx="12684623" cy="9446116"/>
            <a:chOff x="57592" y="22738"/>
            <a:chExt cx="12684623" cy="9446116"/>
          </a:xfrm>
        </p:grpSpPr>
        <p:sp>
          <p:nvSpPr>
            <p:cNvPr id="5" name="Rectangle: Rounded Corners 4">
              <a:extLst>
                <a:ext uri="{FF2B5EF4-FFF2-40B4-BE49-F238E27FC236}">
                  <a16:creationId xmlns:a16="http://schemas.microsoft.com/office/drawing/2014/main" id="{E9048DB1-7B82-446B-95AE-872E28C61A66}"/>
                </a:ext>
              </a:extLst>
            </p:cNvPr>
            <p:cNvSpPr/>
            <p:nvPr/>
          </p:nvSpPr>
          <p:spPr>
            <a:xfrm>
              <a:off x="2432760" y="854231"/>
              <a:ext cx="2459296" cy="305183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Lancashire and South Cumbria</a:t>
              </a:r>
            </a:p>
            <a:p>
              <a:pPr algn="ctr"/>
              <a:r>
                <a:rPr lang="en-GB" sz="1100" b="1" dirty="0">
                  <a:latin typeface="Arial" panose="020B0604020202020204" pitchFamily="34" charset="0"/>
                  <a:cs typeface="Arial" panose="020B0604020202020204" pitchFamily="34" charset="0"/>
                </a:rPr>
                <a:t>Integrated Care Partnership</a:t>
              </a:r>
            </a:p>
            <a:p>
              <a:pPr algn="ctr"/>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Jointly convened by local authorities and ICB</a:t>
              </a:r>
            </a:p>
            <a:p>
              <a:endParaRPr lang="en-GB" sz="4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Agrees integrated care strategy for Lancashire and South Cumbria </a:t>
              </a:r>
            </a:p>
            <a:p>
              <a:endParaRPr lang="en-US" sz="4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Complements place-based working and partnerships, developing relationships and tackling issues that are better addressed on a bigger area</a:t>
              </a:r>
            </a:p>
            <a:p>
              <a:endParaRPr lang="en-US" sz="400" dirty="0">
                <a:latin typeface="Arial" panose="020B0604020202020204" pitchFamily="34" charset="0"/>
                <a:cs typeface="Arial" panose="020B0604020202020204" pitchFamily="34" charset="0"/>
              </a:endParaRPr>
            </a:p>
            <a:p>
              <a:r>
                <a:rPr lang="en-US" sz="1050" dirty="0">
                  <a:latin typeface="Arial" panose="020B0604020202020204" pitchFamily="34" charset="0"/>
                  <a:cs typeface="Arial" panose="020B0604020202020204" pitchFamily="34" charset="0"/>
                </a:rPr>
                <a:t>Includes wide range of stakeholders</a:t>
              </a:r>
              <a:endParaRPr lang="en-GB" sz="1050" dirty="0">
                <a:latin typeface="Arial" panose="020B0604020202020204" pitchFamily="34" charset="0"/>
                <a:cs typeface="Arial" panose="020B0604020202020204" pitchFamily="34" charset="0"/>
              </a:endParaRPr>
            </a:p>
            <a:p>
              <a:pPr algn="ctr"/>
              <a:endParaRPr lang="en-GB" sz="1050" dirty="0">
                <a:latin typeface="Arial" panose="020B0604020202020204" pitchFamily="34" charset="0"/>
                <a:cs typeface="Arial" panose="020B0604020202020204" pitchFamily="34" charset="0"/>
              </a:endParaRPr>
            </a:p>
            <a:p>
              <a:pPr algn="ctr"/>
              <a:endParaRPr lang="en-GB" sz="105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9050563-EB6E-47E4-87A1-A5C0FCB16336}"/>
                </a:ext>
              </a:extLst>
            </p:cNvPr>
            <p:cNvSpPr/>
            <p:nvPr/>
          </p:nvSpPr>
          <p:spPr>
            <a:xfrm>
              <a:off x="5981788" y="854232"/>
              <a:ext cx="6760427" cy="2479908"/>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Lancashire and South Cumbria</a:t>
              </a:r>
            </a:p>
            <a:p>
              <a:pPr algn="ctr"/>
              <a:r>
                <a:rPr lang="en-GB" sz="1100" b="1" dirty="0">
                  <a:latin typeface="Arial" panose="020B0604020202020204" pitchFamily="34" charset="0"/>
                  <a:cs typeface="Arial" panose="020B0604020202020204" pitchFamily="34" charset="0"/>
                </a:rPr>
                <a:t>Integrated Care Board</a:t>
              </a:r>
            </a:p>
            <a:p>
              <a:pPr algn="ctr"/>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Develop a plan to meet the health and healthcare needs of the population, allocate resources to deliver the plan, and arrange for the provision of health services in line with the allocated resources</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Lead the system implementation of people priorities, data and digital, and estates</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Use data and digital capabilities to understand local priorities, track delivery, monitor and address unwarranted variation and health inequalities, and drive continuous improvement</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Ensure the NHS plays its full part in socioeconomic development and environmental sustainability</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Plan for, respond to, and lead recovery from incidents</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Manage functions delegated from NHS England and NHS Improvement</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Establish governance arrangements to support accountability for whole-system delivery and performance</a:t>
              </a:r>
            </a:p>
            <a:p>
              <a:endParaRPr lang="en-GB" sz="1050" dirty="0">
                <a:latin typeface="Arial" panose="020B0604020202020204" pitchFamily="34" charset="0"/>
                <a:cs typeface="Arial" panose="020B0604020202020204" pitchFamily="34" charset="0"/>
              </a:endParaRPr>
            </a:p>
            <a:p>
              <a:pPr algn="ctr"/>
              <a:endParaRPr lang="en-GB" sz="1100" b="1" dirty="0">
                <a:latin typeface="Arial" panose="020B0604020202020204" pitchFamily="34" charset="0"/>
                <a:cs typeface="Arial" panose="020B0604020202020204" pitchFamily="34" charset="0"/>
              </a:endParaRPr>
            </a:p>
          </p:txBody>
        </p:sp>
        <p:sp>
          <p:nvSpPr>
            <p:cNvPr id="8" name="Rectangle: Rounded Corners 7">
              <a:extLst>
                <a:ext uri="{FF2B5EF4-FFF2-40B4-BE49-F238E27FC236}">
                  <a16:creationId xmlns:a16="http://schemas.microsoft.com/office/drawing/2014/main" id="{7E5A499E-D1EC-48A2-AFA9-4416C681351B}"/>
                </a:ext>
              </a:extLst>
            </p:cNvPr>
            <p:cNvSpPr/>
            <p:nvPr/>
          </p:nvSpPr>
          <p:spPr>
            <a:xfrm>
              <a:off x="57593" y="833319"/>
              <a:ext cx="1815737" cy="2098374"/>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Health and</a:t>
              </a:r>
            </a:p>
            <a:p>
              <a:pPr algn="ctr"/>
              <a:r>
                <a:rPr lang="en-GB" sz="1100" b="1" dirty="0">
                  <a:latin typeface="Arial" panose="020B0604020202020204" pitchFamily="34" charset="0"/>
                  <a:cs typeface="Arial" panose="020B0604020202020204" pitchFamily="34" charset="0"/>
                </a:rPr>
                <a:t>Wellbeing Boards</a:t>
              </a:r>
            </a:p>
            <a:p>
              <a:pPr algn="ctr"/>
              <a:endParaRPr lang="en-GB" sz="40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Blackburn with Darwen</a:t>
              </a:r>
            </a:p>
            <a:p>
              <a:pPr algn="ctr"/>
              <a:r>
                <a:rPr lang="en-GB" sz="1050" dirty="0">
                  <a:latin typeface="Arial" panose="020B0604020202020204" pitchFamily="34" charset="0"/>
                  <a:cs typeface="Arial" panose="020B0604020202020204" pitchFamily="34" charset="0"/>
                </a:rPr>
                <a:t>Blackpool</a:t>
              </a:r>
            </a:p>
            <a:p>
              <a:pPr algn="ctr"/>
              <a:r>
                <a:rPr lang="en-GB" sz="1050" dirty="0">
                  <a:latin typeface="Arial" panose="020B0604020202020204" pitchFamily="34" charset="0"/>
                  <a:cs typeface="Arial" panose="020B0604020202020204" pitchFamily="34" charset="0"/>
                </a:rPr>
                <a:t>Lancashire</a:t>
              </a:r>
            </a:p>
            <a:p>
              <a:pPr algn="ctr"/>
              <a:r>
                <a:rPr lang="en-GB" sz="1050" dirty="0">
                  <a:latin typeface="Arial" panose="020B0604020202020204" pitchFamily="34" charset="0"/>
                  <a:cs typeface="Arial" panose="020B0604020202020204" pitchFamily="34" charset="0"/>
                </a:rPr>
                <a:t>Cumberland</a:t>
              </a:r>
            </a:p>
            <a:p>
              <a:pPr algn="ctr"/>
              <a:r>
                <a:rPr lang="en-GB" sz="1050" dirty="0">
                  <a:latin typeface="Arial" panose="020B0604020202020204" pitchFamily="34" charset="0"/>
                  <a:cs typeface="Arial" panose="020B0604020202020204" pitchFamily="34" charset="0"/>
                </a:rPr>
                <a:t>Westmorland &amp; Furness</a:t>
              </a:r>
            </a:p>
            <a:p>
              <a:pPr algn="ctr"/>
              <a:r>
                <a:rPr lang="en-GB" sz="1050" dirty="0">
                  <a:latin typeface="Arial" panose="020B0604020202020204" pitchFamily="34" charset="0"/>
                  <a:cs typeface="Arial" panose="020B0604020202020204" pitchFamily="34" charset="0"/>
                </a:rPr>
                <a:t>North Yorkshire</a:t>
              </a:r>
            </a:p>
            <a:p>
              <a:pPr algn="ctr"/>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Agree the health and wellbeing strategy for each area</a:t>
              </a:r>
            </a:p>
          </p:txBody>
        </p:sp>
        <p:sp>
          <p:nvSpPr>
            <p:cNvPr id="13" name="Rectangle: Rounded Corners 12">
              <a:extLst>
                <a:ext uri="{FF2B5EF4-FFF2-40B4-BE49-F238E27FC236}">
                  <a16:creationId xmlns:a16="http://schemas.microsoft.com/office/drawing/2014/main" id="{73DC564D-85AB-41C2-8F56-F9ADC643CD69}"/>
                </a:ext>
              </a:extLst>
            </p:cNvPr>
            <p:cNvSpPr/>
            <p:nvPr/>
          </p:nvSpPr>
          <p:spPr>
            <a:xfrm>
              <a:off x="9479385" y="4189301"/>
              <a:ext cx="2955693" cy="1325298"/>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Audit Committee</a:t>
              </a:r>
            </a:p>
            <a:p>
              <a:endParaRPr lang="en-GB" sz="400" dirty="0">
                <a:effectLst/>
                <a:latin typeface="Arial" panose="020B0604020202020204" pitchFamily="34" charset="0"/>
                <a:ea typeface="MS Gothic" panose="020B0609070205080204" pitchFamily="49" charset="-128"/>
                <a:cs typeface="Times New Roman" panose="02020603050405020304" pitchFamily="18" charset="0"/>
              </a:endParaRPr>
            </a:p>
            <a:p>
              <a:r>
                <a:rPr lang="en-GB" sz="1050" dirty="0">
                  <a:effectLst/>
                  <a:latin typeface="Arial" panose="020B0604020202020204" pitchFamily="34" charset="0"/>
                  <a:ea typeface="MS Gothic" panose="020B0609070205080204" pitchFamily="49" charset="-128"/>
                  <a:cs typeface="Times New Roman" panose="02020603050405020304" pitchFamily="18" charset="0"/>
                </a:rPr>
                <a:t>Independent and objective view of ICB’s compliance with statutory responsibilities.</a:t>
              </a:r>
            </a:p>
            <a:p>
              <a:endParaRPr lang="en-GB" sz="400" dirty="0">
                <a:effectLst/>
                <a:latin typeface="Arial" panose="020B0604020202020204" pitchFamily="34" charset="0"/>
                <a:ea typeface="MS Gothic" panose="020B0609070205080204" pitchFamily="49" charset="-128"/>
                <a:cs typeface="Times New Roman" panose="02020603050405020304" pitchFamily="18" charset="0"/>
              </a:endParaRPr>
            </a:p>
            <a:p>
              <a:r>
                <a:rPr lang="en-GB" sz="1050" dirty="0">
                  <a:effectLst/>
                  <a:latin typeface="Arial" panose="020B0604020202020204" pitchFamily="34" charset="0"/>
                  <a:ea typeface="MS Gothic" panose="020B0609070205080204" pitchFamily="49" charset="-128"/>
                  <a:cs typeface="Times New Roman" panose="02020603050405020304" pitchFamily="18" charset="0"/>
                </a:rPr>
                <a:t>Responsible for arranging appropriate internal and external audit</a:t>
              </a:r>
              <a:endParaRPr lang="en-GB" sz="1050" b="1" dirty="0">
                <a:latin typeface="Arial" panose="020B0604020202020204" pitchFamily="34" charset="0"/>
                <a:cs typeface="Arial" panose="020B0604020202020204" pitchFamily="34" charset="0"/>
              </a:endParaRPr>
            </a:p>
          </p:txBody>
        </p:sp>
        <p:sp>
          <p:nvSpPr>
            <p:cNvPr id="14" name="Rectangle: Rounded Corners 13">
              <a:extLst>
                <a:ext uri="{FF2B5EF4-FFF2-40B4-BE49-F238E27FC236}">
                  <a16:creationId xmlns:a16="http://schemas.microsoft.com/office/drawing/2014/main" id="{BF333ED9-F6D6-4016-A7FA-CB7D19D3AA4B}"/>
                </a:ext>
              </a:extLst>
            </p:cNvPr>
            <p:cNvSpPr/>
            <p:nvPr/>
          </p:nvSpPr>
          <p:spPr>
            <a:xfrm>
              <a:off x="9487941" y="5560922"/>
              <a:ext cx="3198908" cy="13248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Remuneration Committee</a:t>
              </a:r>
            </a:p>
            <a:p>
              <a:pPr algn="ctr"/>
              <a:endParaRPr lang="en-GB" sz="400" dirty="0">
                <a:effectLst/>
                <a:latin typeface="Arial" panose="020B0604020202020204" pitchFamily="34" charset="0"/>
                <a:ea typeface="MS Gothic" panose="020B0609070205080204" pitchFamily="49" charset="-128"/>
                <a:cs typeface="Times New Roman" panose="02020603050405020304" pitchFamily="18" charset="0"/>
              </a:endParaRPr>
            </a:p>
            <a:p>
              <a:r>
                <a:rPr lang="en-GB" sz="1050" dirty="0">
                  <a:latin typeface="Arial" panose="020B0604020202020204" pitchFamily="34" charset="0"/>
                  <a:ea typeface="MS Gothic" panose="020B0609070205080204" pitchFamily="49" charset="-128"/>
                  <a:cs typeface="Times New Roman" panose="02020603050405020304" pitchFamily="18" charset="0"/>
                </a:rPr>
                <a:t>Responsible for </a:t>
              </a:r>
              <a:r>
                <a:rPr lang="en-GB" sz="1050" dirty="0">
                  <a:effectLst/>
                  <a:latin typeface="Arial" panose="020B0604020202020204" pitchFamily="34" charset="0"/>
                  <a:ea typeface="MS Gothic" panose="020B0609070205080204" pitchFamily="49" charset="-128"/>
                  <a:cs typeface="Times New Roman" panose="02020603050405020304" pitchFamily="18" charset="0"/>
                </a:rPr>
                <a:t>matters relating to remuneration, fees and other allowances (including pension schemes) for employees and other individuals who provide services to the ICB</a:t>
              </a:r>
              <a:endParaRPr lang="en-GB" sz="1050" b="1"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A7A87902-2C7D-4FE4-8DB9-4BA29981DEEE}"/>
                </a:ext>
              </a:extLst>
            </p:cNvPr>
            <p:cNvSpPr txBox="1"/>
            <p:nvPr/>
          </p:nvSpPr>
          <p:spPr>
            <a:xfrm>
              <a:off x="9451394" y="3938022"/>
              <a:ext cx="2955599" cy="276999"/>
            </a:xfrm>
            <a:prstGeom prst="rect">
              <a:avLst/>
            </a:prstGeom>
            <a:noFill/>
          </p:spPr>
          <p:txBody>
            <a:bodyPr wrap="square" rtlCol="0">
              <a:spAutoFit/>
            </a:bodyPr>
            <a:lstStyle/>
            <a:p>
              <a:pPr algn="ctr"/>
              <a:r>
                <a:rPr lang="en-GB" sz="1200" b="1" dirty="0">
                  <a:solidFill>
                    <a:schemeClr val="accent2">
                      <a:lumMod val="75000"/>
                    </a:schemeClr>
                  </a:solidFill>
                  <a:latin typeface="Arial" panose="020B0604020202020204" pitchFamily="34" charset="0"/>
                  <a:cs typeface="Arial" panose="020B0604020202020204" pitchFamily="34" charset="0"/>
                </a:rPr>
                <a:t>Statutory committees of the ICB</a:t>
              </a:r>
            </a:p>
          </p:txBody>
        </p:sp>
        <p:sp>
          <p:nvSpPr>
            <p:cNvPr id="18" name="Rectangle: Rounded Corners 17">
              <a:extLst>
                <a:ext uri="{FF2B5EF4-FFF2-40B4-BE49-F238E27FC236}">
                  <a16:creationId xmlns:a16="http://schemas.microsoft.com/office/drawing/2014/main" id="{C506D7A7-7227-4F54-91EF-2C670A7CCA91}"/>
                </a:ext>
              </a:extLst>
            </p:cNvPr>
            <p:cNvSpPr/>
            <p:nvPr/>
          </p:nvSpPr>
          <p:spPr>
            <a:xfrm>
              <a:off x="3253915" y="4192446"/>
              <a:ext cx="6192622" cy="1325299"/>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Quality Committee</a:t>
              </a:r>
            </a:p>
            <a:p>
              <a:pPr algn="ctr"/>
              <a:endParaRPr lang="en-GB" sz="400" b="1"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Provide assurance that functions are delivered in a way that secures continuous improvement in the quality of services, against each of the dimensions of quality set out in the nationally, including reducing variations and inequalities in quality of care.</a:t>
              </a:r>
            </a:p>
            <a:p>
              <a:endParaRPr lang="en-GB" sz="400"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Scrutinise, seek and provide assurance on, the system of quality governance and internal control that supports the ICB to deliver its strategic objectives and provide sustainable, high quality care.</a:t>
              </a:r>
            </a:p>
            <a:p>
              <a:endParaRPr lang="en-GB" sz="1000" dirty="0">
                <a:latin typeface="Arial" panose="020B0604020202020204" pitchFamily="34" charset="0"/>
                <a:cs typeface="Arial" panose="020B0604020202020204" pitchFamily="34" charset="0"/>
              </a:endParaRPr>
            </a:p>
            <a:p>
              <a:pPr algn="ctr"/>
              <a:endParaRPr lang="en-GB" sz="1100" b="1" dirty="0">
                <a:latin typeface="Arial" panose="020B0604020202020204" pitchFamily="34"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B1032AAD-C9B4-4488-B1C5-55C0D69F04BE}"/>
                </a:ext>
              </a:extLst>
            </p:cNvPr>
            <p:cNvSpPr/>
            <p:nvPr/>
          </p:nvSpPr>
          <p:spPr>
            <a:xfrm>
              <a:off x="3239289" y="5533438"/>
              <a:ext cx="6192622" cy="110291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Public Involvement and Engagement Advisory Committee </a:t>
              </a:r>
            </a:p>
            <a:p>
              <a:pPr algn="ctr"/>
              <a:endParaRPr lang="en-GB" sz="400" b="1" dirty="0">
                <a:latin typeface="Arial" panose="020B0604020202020204" pitchFamily="34" charset="0"/>
                <a:cs typeface="Arial" panose="020B0604020202020204" pitchFamily="34" charset="0"/>
              </a:endParaRPr>
            </a:p>
            <a:p>
              <a:r>
                <a:rPr lang="en-GB" sz="1050" dirty="0">
                  <a:latin typeface="Arial" panose="020B0604020202020204" pitchFamily="34" charset="0"/>
                  <a:cs typeface="Arial" panose="020B0604020202020204" pitchFamily="34" charset="0"/>
                </a:rPr>
                <a:t>Provide assurance that functions and activities are delivered in a way that fully involves and engages members of the public. This includes the duty to reduce health inequalities in terms of access to care and outcomes achieved, highlighting the need for effective involvement of those with protected characteristics to fulfil and exceed the required duty.</a:t>
              </a:r>
            </a:p>
          </p:txBody>
        </p:sp>
        <p:sp>
          <p:nvSpPr>
            <p:cNvPr id="20" name="TextBox 19">
              <a:extLst>
                <a:ext uri="{FF2B5EF4-FFF2-40B4-BE49-F238E27FC236}">
                  <a16:creationId xmlns:a16="http://schemas.microsoft.com/office/drawing/2014/main" id="{EC1C9A90-5476-43EE-82E0-8880C205D917}"/>
                </a:ext>
              </a:extLst>
            </p:cNvPr>
            <p:cNvSpPr txBox="1"/>
            <p:nvPr/>
          </p:nvSpPr>
          <p:spPr>
            <a:xfrm>
              <a:off x="3221067" y="3940444"/>
              <a:ext cx="6111441" cy="274577"/>
            </a:xfrm>
            <a:prstGeom prst="rect">
              <a:avLst/>
            </a:prstGeom>
            <a:noFill/>
          </p:spPr>
          <p:txBody>
            <a:bodyPr wrap="square" rtlCol="0">
              <a:spAutoFit/>
            </a:bodyPr>
            <a:lstStyle/>
            <a:p>
              <a:pPr algn="ctr"/>
              <a:r>
                <a:rPr lang="en-GB" sz="1200" b="1" dirty="0">
                  <a:solidFill>
                    <a:srgbClr val="0070C0"/>
                  </a:solidFill>
                  <a:latin typeface="Arial" panose="020B0604020202020204" pitchFamily="34" charset="0"/>
                  <a:cs typeface="Arial" panose="020B0604020202020204" pitchFamily="34" charset="0"/>
                </a:rPr>
                <a:t>Locally determined committees of the ICB</a:t>
              </a:r>
            </a:p>
          </p:txBody>
        </p:sp>
        <p:sp>
          <p:nvSpPr>
            <p:cNvPr id="21" name="Rectangle: Rounded Corners 20">
              <a:extLst>
                <a:ext uri="{FF2B5EF4-FFF2-40B4-BE49-F238E27FC236}">
                  <a16:creationId xmlns:a16="http://schemas.microsoft.com/office/drawing/2014/main" id="{FB4477FB-E9E5-4F9F-8FD9-A40D639AB7F3}"/>
                </a:ext>
              </a:extLst>
            </p:cNvPr>
            <p:cNvSpPr/>
            <p:nvPr/>
          </p:nvSpPr>
          <p:spPr>
            <a:xfrm>
              <a:off x="3240137" y="8123583"/>
              <a:ext cx="9325149" cy="886941"/>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100" b="1" dirty="0">
                  <a:latin typeface="Arial"/>
                  <a:cs typeface="Arial"/>
                </a:rPr>
                <a:t>People Committee</a:t>
              </a:r>
              <a:endParaRPr lang="en-GB" sz="1100" b="1" dirty="0">
                <a:latin typeface="Arial" panose="020B0604020202020204" pitchFamily="34" charset="0"/>
                <a:cs typeface="Arial" panose="020B0604020202020204" pitchFamily="34" charset="0"/>
              </a:endParaRPr>
            </a:p>
            <a:p>
              <a:pPr algn="ctr"/>
              <a:endParaRPr lang="en-GB" sz="400" b="1"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Provide assurance that people functions and responsibilities are delivered by the ICB as an employer, and that the ICB is working collaboratively with other partners across the system to lead a ‘one workforce’ approach across health and care.</a:t>
              </a:r>
            </a:p>
            <a:p>
              <a:endParaRPr lang="en-GB" sz="400" b="1"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Ensures that the ten people functions and the strategic priorities in the NHS People Plan are delivered. </a:t>
              </a:r>
            </a:p>
          </p:txBody>
        </p:sp>
        <p:sp>
          <p:nvSpPr>
            <p:cNvPr id="2" name="Rectangle: Rounded Corners 1">
              <a:extLst>
                <a:ext uri="{FF2B5EF4-FFF2-40B4-BE49-F238E27FC236}">
                  <a16:creationId xmlns:a16="http://schemas.microsoft.com/office/drawing/2014/main" id="{A6AB875D-E929-4BFE-96D5-C4E87D19F7D6}"/>
                </a:ext>
              </a:extLst>
            </p:cNvPr>
            <p:cNvSpPr/>
            <p:nvPr/>
          </p:nvSpPr>
          <p:spPr>
            <a:xfrm>
              <a:off x="147599" y="4057158"/>
              <a:ext cx="2005454" cy="10263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Place Based Partnerships</a:t>
              </a:r>
            </a:p>
            <a:p>
              <a:pPr algn="ctr"/>
              <a:endParaRPr lang="en-GB" sz="400"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Multi-stakeholder partnerships delivering integrated health and care within each place</a:t>
              </a:r>
              <a:endParaRPr lang="en-GB" sz="10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45185D07-861F-42E4-B8AE-ABF22279D50E}"/>
                </a:ext>
              </a:extLst>
            </p:cNvPr>
            <p:cNvSpPr txBox="1"/>
            <p:nvPr/>
          </p:nvSpPr>
          <p:spPr>
            <a:xfrm>
              <a:off x="57592" y="520086"/>
              <a:ext cx="1815738" cy="276999"/>
            </a:xfrm>
            <a:prstGeom prst="rect">
              <a:avLst/>
            </a:prstGeom>
            <a:noFill/>
          </p:spPr>
          <p:txBody>
            <a:bodyPr wrap="square" rtlCol="0">
              <a:spAutoFit/>
            </a:bodyPr>
            <a:lstStyle/>
            <a:p>
              <a:pPr algn="ctr"/>
              <a:r>
                <a:rPr lang="en-GB" sz="1200" b="1" dirty="0">
                  <a:solidFill>
                    <a:schemeClr val="accent6">
                      <a:lumMod val="75000"/>
                    </a:schemeClr>
                  </a:solidFill>
                  <a:latin typeface="Arial" panose="020B0604020202020204" pitchFamily="34" charset="0"/>
                  <a:cs typeface="Arial" panose="020B0604020202020204" pitchFamily="34" charset="0"/>
                </a:rPr>
                <a:t>Local Authorities</a:t>
              </a:r>
            </a:p>
          </p:txBody>
        </p:sp>
        <p:sp>
          <p:nvSpPr>
            <p:cNvPr id="23" name="TextBox 22">
              <a:extLst>
                <a:ext uri="{FF2B5EF4-FFF2-40B4-BE49-F238E27FC236}">
                  <a16:creationId xmlns:a16="http://schemas.microsoft.com/office/drawing/2014/main" id="{5AF40452-6723-4EE7-95F8-B7589BB2E49A}"/>
                </a:ext>
              </a:extLst>
            </p:cNvPr>
            <p:cNvSpPr txBox="1"/>
            <p:nvPr/>
          </p:nvSpPr>
          <p:spPr>
            <a:xfrm>
              <a:off x="2757134" y="553224"/>
              <a:ext cx="3224654" cy="276999"/>
            </a:xfrm>
            <a:prstGeom prst="rect">
              <a:avLst/>
            </a:prstGeom>
            <a:noFill/>
          </p:spPr>
          <p:txBody>
            <a:bodyPr wrap="square" rtlCol="0">
              <a:spAutoFit/>
            </a:bodyPr>
            <a:lstStyle/>
            <a:p>
              <a:pPr algn="ctr"/>
              <a:r>
                <a:rPr lang="en-GB" sz="1200" b="1" dirty="0">
                  <a:solidFill>
                    <a:srgbClr val="7030A0"/>
                  </a:solidFill>
                  <a:latin typeface="Arial" panose="020B0604020202020204" pitchFamily="34" charset="0"/>
                  <a:cs typeface="Arial" panose="020B0604020202020204" pitchFamily="34" charset="0"/>
                </a:rPr>
                <a:t>System partnership</a:t>
              </a:r>
            </a:p>
          </p:txBody>
        </p:sp>
        <p:sp>
          <p:nvSpPr>
            <p:cNvPr id="24" name="TextBox 23">
              <a:extLst>
                <a:ext uri="{FF2B5EF4-FFF2-40B4-BE49-F238E27FC236}">
                  <a16:creationId xmlns:a16="http://schemas.microsoft.com/office/drawing/2014/main" id="{5E6D4BC4-4D4D-4530-A43C-B2796B3233D0}"/>
                </a:ext>
              </a:extLst>
            </p:cNvPr>
            <p:cNvSpPr txBox="1"/>
            <p:nvPr/>
          </p:nvSpPr>
          <p:spPr>
            <a:xfrm>
              <a:off x="147599" y="3766307"/>
              <a:ext cx="1972606" cy="276999"/>
            </a:xfrm>
            <a:prstGeom prst="rect">
              <a:avLst/>
            </a:prstGeom>
            <a:noFill/>
          </p:spPr>
          <p:txBody>
            <a:bodyPr wrap="square" rtlCol="0">
              <a:spAutoFit/>
            </a:bodyPr>
            <a:lstStyle/>
            <a:p>
              <a:pPr algn="ctr"/>
              <a:r>
                <a:rPr lang="en-GB" sz="1200" b="1" dirty="0">
                  <a:solidFill>
                    <a:schemeClr val="bg1">
                      <a:lumMod val="50000"/>
                    </a:schemeClr>
                  </a:solidFill>
                  <a:latin typeface="Arial" panose="020B0604020202020204" pitchFamily="34" charset="0"/>
                  <a:cs typeface="Arial" panose="020B0604020202020204" pitchFamily="34" charset="0"/>
                </a:rPr>
                <a:t>Delivery mechanisms</a:t>
              </a:r>
            </a:p>
          </p:txBody>
        </p:sp>
        <p:sp>
          <p:nvSpPr>
            <p:cNvPr id="27" name="Rectangle: Rounded Corners 26">
              <a:extLst>
                <a:ext uri="{FF2B5EF4-FFF2-40B4-BE49-F238E27FC236}">
                  <a16:creationId xmlns:a16="http://schemas.microsoft.com/office/drawing/2014/main" id="{5EC24295-1F12-489F-97BF-406ECA458F41}"/>
                </a:ext>
              </a:extLst>
            </p:cNvPr>
            <p:cNvSpPr/>
            <p:nvPr/>
          </p:nvSpPr>
          <p:spPr>
            <a:xfrm>
              <a:off x="114751" y="5219128"/>
              <a:ext cx="2005454" cy="1026341"/>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Provider Collaborations</a:t>
              </a:r>
            </a:p>
            <a:p>
              <a:pPr algn="ctr"/>
              <a:endParaRPr lang="en-GB" sz="400" b="1" dirty="0">
                <a:latin typeface="Arial" panose="020B0604020202020204" pitchFamily="34" charset="0"/>
                <a:cs typeface="Arial" panose="020B0604020202020204" pitchFamily="34" charset="0"/>
              </a:endParaRPr>
            </a:p>
            <a:p>
              <a:pPr algn="ctr"/>
              <a:r>
                <a:rPr lang="en-GB" sz="1050" dirty="0">
                  <a:latin typeface="Arial" panose="020B0604020202020204" pitchFamily="34" charset="0"/>
                  <a:cs typeface="Arial" panose="020B0604020202020204" pitchFamily="34" charset="0"/>
                </a:rPr>
                <a:t>Acute, community and </a:t>
              </a:r>
            </a:p>
            <a:p>
              <a:pPr algn="ctr"/>
              <a:r>
                <a:rPr lang="en-GB" sz="1050" dirty="0">
                  <a:latin typeface="Arial" panose="020B0604020202020204" pitchFamily="34" charset="0"/>
                  <a:cs typeface="Arial" panose="020B0604020202020204" pitchFamily="34" charset="0"/>
                </a:rPr>
                <a:t>Mental Health, Learning Disabilities &amp; Autism</a:t>
              </a:r>
            </a:p>
          </p:txBody>
        </p:sp>
        <p:sp>
          <p:nvSpPr>
            <p:cNvPr id="38" name="Rectangle: Rounded Corners 37">
              <a:extLst>
                <a:ext uri="{FF2B5EF4-FFF2-40B4-BE49-F238E27FC236}">
                  <a16:creationId xmlns:a16="http://schemas.microsoft.com/office/drawing/2014/main" id="{E3330BFB-4116-40D2-AE97-7E34939F6A30}"/>
                </a:ext>
              </a:extLst>
            </p:cNvPr>
            <p:cNvSpPr/>
            <p:nvPr/>
          </p:nvSpPr>
          <p:spPr>
            <a:xfrm>
              <a:off x="6607239" y="22738"/>
              <a:ext cx="6134975" cy="30462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NHS England</a:t>
              </a:r>
            </a:p>
            <a:p>
              <a:pPr algn="ctr"/>
              <a:endParaRPr lang="en-GB" sz="1100" b="1" dirty="0">
                <a:latin typeface="Arial" panose="020B0604020202020204" pitchFamily="34" charset="0"/>
                <a:cs typeface="Arial" panose="020B0604020202020204" pitchFamily="34" charset="0"/>
              </a:endParaRPr>
            </a:p>
          </p:txBody>
        </p:sp>
        <p:sp>
          <p:nvSpPr>
            <p:cNvPr id="39" name="Arrow: Down 38">
              <a:extLst>
                <a:ext uri="{FF2B5EF4-FFF2-40B4-BE49-F238E27FC236}">
                  <a16:creationId xmlns:a16="http://schemas.microsoft.com/office/drawing/2014/main" id="{D0E5185A-4DB0-4D12-9391-39C2F9FB301A}"/>
                </a:ext>
              </a:extLst>
            </p:cNvPr>
            <p:cNvSpPr/>
            <p:nvPr/>
          </p:nvSpPr>
          <p:spPr>
            <a:xfrm>
              <a:off x="10317055" y="361059"/>
              <a:ext cx="494738" cy="4680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0" name="Arrow: Up 39">
              <a:extLst>
                <a:ext uri="{FF2B5EF4-FFF2-40B4-BE49-F238E27FC236}">
                  <a16:creationId xmlns:a16="http://schemas.microsoft.com/office/drawing/2014/main" id="{D623DC62-5DC9-49E8-A812-517EF13DDB06}"/>
                </a:ext>
              </a:extLst>
            </p:cNvPr>
            <p:cNvSpPr/>
            <p:nvPr/>
          </p:nvSpPr>
          <p:spPr>
            <a:xfrm>
              <a:off x="8556854" y="340213"/>
              <a:ext cx="504000" cy="46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5AC7DE9B-4E8E-4F4D-BFA6-DC71624907FB}"/>
                </a:ext>
              </a:extLst>
            </p:cNvPr>
            <p:cNvSpPr txBox="1"/>
            <p:nvPr/>
          </p:nvSpPr>
          <p:spPr>
            <a:xfrm>
              <a:off x="7300653" y="508229"/>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Assurance</a:t>
              </a:r>
            </a:p>
          </p:txBody>
        </p:sp>
        <p:sp>
          <p:nvSpPr>
            <p:cNvPr id="42" name="TextBox 41">
              <a:extLst>
                <a:ext uri="{FF2B5EF4-FFF2-40B4-BE49-F238E27FC236}">
                  <a16:creationId xmlns:a16="http://schemas.microsoft.com/office/drawing/2014/main" id="{1160E6D5-7EBC-4682-A273-0A1846F61531}"/>
                </a:ext>
              </a:extLst>
            </p:cNvPr>
            <p:cNvSpPr txBox="1"/>
            <p:nvPr/>
          </p:nvSpPr>
          <p:spPr>
            <a:xfrm>
              <a:off x="10421445" y="534774"/>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Delegations</a:t>
              </a:r>
            </a:p>
          </p:txBody>
        </p:sp>
        <p:sp>
          <p:nvSpPr>
            <p:cNvPr id="43" name="Arrow: Down 42">
              <a:extLst>
                <a:ext uri="{FF2B5EF4-FFF2-40B4-BE49-F238E27FC236}">
                  <a16:creationId xmlns:a16="http://schemas.microsoft.com/office/drawing/2014/main" id="{102CBEDD-8B7E-48C7-8371-BC321FBBAAD8}"/>
                </a:ext>
              </a:extLst>
            </p:cNvPr>
            <p:cNvSpPr/>
            <p:nvPr/>
          </p:nvSpPr>
          <p:spPr>
            <a:xfrm>
              <a:off x="10336329" y="3372368"/>
              <a:ext cx="494738" cy="46800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4" name="TextBox 43">
              <a:extLst>
                <a:ext uri="{FF2B5EF4-FFF2-40B4-BE49-F238E27FC236}">
                  <a16:creationId xmlns:a16="http://schemas.microsoft.com/office/drawing/2014/main" id="{2603D03B-AD53-410E-9943-36713AA1502A}"/>
                </a:ext>
              </a:extLst>
            </p:cNvPr>
            <p:cNvSpPr txBox="1"/>
            <p:nvPr/>
          </p:nvSpPr>
          <p:spPr>
            <a:xfrm>
              <a:off x="10368840" y="3519311"/>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Delegations</a:t>
              </a:r>
            </a:p>
          </p:txBody>
        </p:sp>
        <p:sp>
          <p:nvSpPr>
            <p:cNvPr id="45" name="Arrow: Up 44">
              <a:extLst>
                <a:ext uri="{FF2B5EF4-FFF2-40B4-BE49-F238E27FC236}">
                  <a16:creationId xmlns:a16="http://schemas.microsoft.com/office/drawing/2014/main" id="{6E689EEF-934B-4AAC-8593-D6E8BD136290}"/>
                </a:ext>
              </a:extLst>
            </p:cNvPr>
            <p:cNvSpPr/>
            <p:nvPr/>
          </p:nvSpPr>
          <p:spPr>
            <a:xfrm>
              <a:off x="8542676" y="3311631"/>
              <a:ext cx="504000" cy="4680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5F7D8BC8-37E7-4B2B-8115-6B3C73BA1F9E}"/>
                </a:ext>
              </a:extLst>
            </p:cNvPr>
            <p:cNvSpPr txBox="1"/>
            <p:nvPr/>
          </p:nvSpPr>
          <p:spPr>
            <a:xfrm>
              <a:off x="6415523" y="3306333"/>
              <a:ext cx="1682645"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Assurance</a:t>
              </a:r>
            </a:p>
          </p:txBody>
        </p:sp>
        <p:sp>
          <p:nvSpPr>
            <p:cNvPr id="15" name="Rectangle: Rounded Corners 14">
              <a:extLst>
                <a:ext uri="{FF2B5EF4-FFF2-40B4-BE49-F238E27FC236}">
                  <a16:creationId xmlns:a16="http://schemas.microsoft.com/office/drawing/2014/main" id="{F6863947-C4E6-4F81-8B57-BEBB4EB56079}"/>
                </a:ext>
              </a:extLst>
            </p:cNvPr>
            <p:cNvSpPr/>
            <p:nvPr/>
          </p:nvSpPr>
          <p:spPr>
            <a:xfrm>
              <a:off x="2757134" y="3943254"/>
              <a:ext cx="9985080" cy="5525600"/>
            </a:xfrm>
            <a:prstGeom prst="round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Arrow: Up 48">
              <a:extLst>
                <a:ext uri="{FF2B5EF4-FFF2-40B4-BE49-F238E27FC236}">
                  <a16:creationId xmlns:a16="http://schemas.microsoft.com/office/drawing/2014/main" id="{D8CDBD0B-FEC2-4F03-BB3D-99F845F1219B}"/>
                </a:ext>
              </a:extLst>
            </p:cNvPr>
            <p:cNvSpPr/>
            <p:nvPr/>
          </p:nvSpPr>
          <p:spPr>
            <a:xfrm>
              <a:off x="2403808" y="3420722"/>
              <a:ext cx="433440" cy="5112181"/>
            </a:xfrm>
            <a:prstGeom prst="upArrow">
              <a:avLst>
                <a:gd name="adj1" fmla="val 55259"/>
                <a:gd name="adj2" fmla="val 50000"/>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3EFC54A5-D832-40CB-8A8C-C7B600BA298B}"/>
                </a:ext>
              </a:extLst>
            </p:cNvPr>
            <p:cNvSpPr/>
            <p:nvPr/>
          </p:nvSpPr>
          <p:spPr>
            <a:xfrm>
              <a:off x="1001120" y="8532904"/>
              <a:ext cx="2238169" cy="252000"/>
            </a:xfrm>
            <a:prstGeom prst="rect">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a:latin typeface="Arial" panose="020B0604020202020204" pitchFamily="34" charset="0"/>
                <a:cs typeface="Arial" panose="020B0604020202020204" pitchFamily="34" charset="0"/>
              </a:endParaRPr>
            </a:p>
          </p:txBody>
        </p:sp>
        <p:sp>
          <p:nvSpPr>
            <p:cNvPr id="54" name="Arrow: Up 53">
              <a:extLst>
                <a:ext uri="{FF2B5EF4-FFF2-40B4-BE49-F238E27FC236}">
                  <a16:creationId xmlns:a16="http://schemas.microsoft.com/office/drawing/2014/main" id="{ED3A856E-191A-4715-83E8-4F1335EAADCF}"/>
                </a:ext>
              </a:extLst>
            </p:cNvPr>
            <p:cNvSpPr/>
            <p:nvPr/>
          </p:nvSpPr>
          <p:spPr>
            <a:xfrm rot="5400000">
              <a:off x="1910258" y="1487178"/>
              <a:ext cx="504000" cy="532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56" name="TextBox 55">
              <a:extLst>
                <a:ext uri="{FF2B5EF4-FFF2-40B4-BE49-F238E27FC236}">
                  <a16:creationId xmlns:a16="http://schemas.microsoft.com/office/drawing/2014/main" id="{144004FF-1415-48E4-95E2-8D6E51033465}"/>
                </a:ext>
              </a:extLst>
            </p:cNvPr>
            <p:cNvSpPr txBox="1"/>
            <p:nvPr/>
          </p:nvSpPr>
          <p:spPr>
            <a:xfrm>
              <a:off x="1302946" y="1967306"/>
              <a:ext cx="1682645" cy="261610"/>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Strategy</a:t>
              </a:r>
            </a:p>
          </p:txBody>
        </p:sp>
        <p:sp>
          <p:nvSpPr>
            <p:cNvPr id="57" name="Arrow: Up 56">
              <a:extLst>
                <a:ext uri="{FF2B5EF4-FFF2-40B4-BE49-F238E27FC236}">
                  <a16:creationId xmlns:a16="http://schemas.microsoft.com/office/drawing/2014/main" id="{39268D9D-334A-4B16-9E58-5F5AED431E63}"/>
                </a:ext>
              </a:extLst>
            </p:cNvPr>
            <p:cNvSpPr/>
            <p:nvPr/>
          </p:nvSpPr>
          <p:spPr>
            <a:xfrm rot="5400000">
              <a:off x="5463388" y="1484813"/>
              <a:ext cx="504000" cy="532800"/>
            </a:xfrm>
            <a:prstGeom prst="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0DC3D97C-5380-4559-85C5-8FDAB19A3903}"/>
                </a:ext>
              </a:extLst>
            </p:cNvPr>
            <p:cNvSpPr txBox="1"/>
            <p:nvPr/>
          </p:nvSpPr>
          <p:spPr>
            <a:xfrm>
              <a:off x="4874065" y="1990908"/>
              <a:ext cx="1682645" cy="261610"/>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Strategy</a:t>
              </a:r>
            </a:p>
          </p:txBody>
        </p:sp>
        <p:sp>
          <p:nvSpPr>
            <p:cNvPr id="59" name="Arrow: Up 58">
              <a:extLst>
                <a:ext uri="{FF2B5EF4-FFF2-40B4-BE49-F238E27FC236}">
                  <a16:creationId xmlns:a16="http://schemas.microsoft.com/office/drawing/2014/main" id="{6A3DA716-8B88-485F-A2BC-002E735FFFA8}"/>
                </a:ext>
              </a:extLst>
            </p:cNvPr>
            <p:cNvSpPr/>
            <p:nvPr/>
          </p:nvSpPr>
          <p:spPr>
            <a:xfrm>
              <a:off x="798946" y="6245470"/>
              <a:ext cx="504000" cy="2522411"/>
            </a:xfrm>
            <a:prstGeom prst="upArrow">
              <a:avLst/>
            </a:prstGeom>
            <a:pattFill prst="pct30">
              <a:fgClr>
                <a:schemeClr val="bg1">
                  <a:lumMod val="6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GB" sz="1000"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DBD285E2-B994-4140-923D-D606F65B57CD}"/>
                </a:ext>
              </a:extLst>
            </p:cNvPr>
            <p:cNvSpPr txBox="1"/>
            <p:nvPr/>
          </p:nvSpPr>
          <p:spPr>
            <a:xfrm>
              <a:off x="3456603" y="9126105"/>
              <a:ext cx="9146763" cy="261610"/>
            </a:xfrm>
            <a:prstGeom prst="rect">
              <a:avLst/>
            </a:prstGeom>
            <a:noFill/>
          </p:spPr>
          <p:txBody>
            <a:bodyPr wrap="square">
              <a:spAutoFit/>
            </a:bodyPr>
            <a:lstStyle/>
            <a:p>
              <a:pPr algn="ctr"/>
              <a:r>
                <a:rPr lang="en-GB" sz="1100" dirty="0">
                  <a:solidFill>
                    <a:srgbClr val="0070C0"/>
                  </a:solidFill>
                  <a:latin typeface="Arial" panose="020B0604020202020204" pitchFamily="34" charset="0"/>
                  <a:cs typeface="Arial" panose="020B0604020202020204" pitchFamily="34" charset="0"/>
                </a:rPr>
                <a:t>The ICB’s governance framework and operating model will evolve as the ICB and Integrated Care System develops and matures</a:t>
              </a:r>
            </a:p>
          </p:txBody>
        </p:sp>
        <p:sp>
          <p:nvSpPr>
            <p:cNvPr id="61" name="TextBox 60">
              <a:extLst>
                <a:ext uri="{FF2B5EF4-FFF2-40B4-BE49-F238E27FC236}">
                  <a16:creationId xmlns:a16="http://schemas.microsoft.com/office/drawing/2014/main" id="{094290FE-E41D-4507-9E97-3153947A76F5}"/>
                </a:ext>
              </a:extLst>
            </p:cNvPr>
            <p:cNvSpPr txBox="1"/>
            <p:nvPr/>
          </p:nvSpPr>
          <p:spPr>
            <a:xfrm>
              <a:off x="4703434" y="3485042"/>
              <a:ext cx="1682645" cy="461665"/>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System-wide responsibilities</a:t>
              </a:r>
            </a:p>
          </p:txBody>
        </p:sp>
      </p:grpSp>
      <p:sp>
        <p:nvSpPr>
          <p:cNvPr id="48" name="Rectangle: Rounded Corners 47">
            <a:extLst>
              <a:ext uri="{FF2B5EF4-FFF2-40B4-BE49-F238E27FC236}">
                <a16:creationId xmlns:a16="http://schemas.microsoft.com/office/drawing/2014/main" id="{74765B55-9C5B-448B-94F4-91A9A64F2019}"/>
              </a:ext>
            </a:extLst>
          </p:cNvPr>
          <p:cNvSpPr/>
          <p:nvPr/>
        </p:nvSpPr>
        <p:spPr>
          <a:xfrm>
            <a:off x="3253915" y="6670188"/>
            <a:ext cx="6192622" cy="642595"/>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dirty="0">
                <a:latin typeface="Arial" panose="020B0604020202020204" pitchFamily="34" charset="0"/>
                <a:cs typeface="Arial" panose="020B0604020202020204" pitchFamily="34" charset="0"/>
              </a:rPr>
              <a:t>Finance and Performance Committee </a:t>
            </a:r>
          </a:p>
          <a:p>
            <a:r>
              <a:rPr lang="en-GB" sz="900" dirty="0">
                <a:effectLst/>
                <a:latin typeface="Arial" panose="020B0604020202020204" pitchFamily="34" charset="0"/>
                <a:ea typeface="Calibri" panose="020F0502020204030204" pitchFamily="34" charset="0"/>
                <a:cs typeface="Arial" panose="020B0604020202020204" pitchFamily="34" charset="0"/>
              </a:rPr>
              <a:t>The Finance and Performance Committee has been established to provide the ICB with financial oversight, assurance and where appropriate recommendations in all finance related matters including deployment of all revenue and capital allocations made to it by NHS England.</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gn="ctr"/>
            <a:endParaRPr lang="en-GB" sz="1100" b="1" dirty="0">
              <a:latin typeface="Arial" panose="020B0604020202020204" pitchFamily="34" charset="0"/>
              <a:cs typeface="Arial" panose="020B0604020202020204" pitchFamily="34" charset="0"/>
            </a:endParaRPr>
          </a:p>
          <a:p>
            <a:pPr algn="ctr"/>
            <a:endParaRPr lang="en-GB" sz="400" b="1"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AEBF8C18-39C2-D40A-6412-FBAAF8F40A94}"/>
              </a:ext>
            </a:extLst>
          </p:cNvPr>
          <p:cNvSpPr/>
          <p:nvPr/>
        </p:nvSpPr>
        <p:spPr>
          <a:xfrm>
            <a:off x="3253915" y="7365407"/>
            <a:ext cx="6192622" cy="677037"/>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100" b="1" dirty="0">
                <a:latin typeface="Arial" panose="020B0604020202020204" pitchFamily="34" charset="0"/>
                <a:cs typeface="Arial" panose="020B0604020202020204" pitchFamily="34" charset="0"/>
              </a:rPr>
              <a:t>Primary Care Commissioning Committee </a:t>
            </a:r>
          </a:p>
          <a:p>
            <a:pPr algn="ctr"/>
            <a:r>
              <a:rPr lang="en-GB" sz="900" dirty="0">
                <a:effectLst/>
                <a:latin typeface="Arial" panose="020B0604020202020204" pitchFamily="34" charset="0"/>
                <a:ea typeface="Calibri" panose="020F0502020204030204" pitchFamily="34" charset="0"/>
              </a:rPr>
              <a:t>The Committee has been established to enable collective decision-making on the review, planning and procurement of primary care services in relation to  primary medical services, community pharmacy, primary dental and primary ophthalmic services </a:t>
            </a:r>
            <a:endParaRPr lang="en-GB" sz="900" b="1" dirty="0">
              <a:latin typeface="Arial" panose="020B0604020202020204" pitchFamily="34" charset="0"/>
              <a:cs typeface="Arial" panose="020B0604020202020204" pitchFamily="34" charset="0"/>
            </a:endParaRPr>
          </a:p>
          <a:p>
            <a:pPr algn="ctr"/>
            <a:endParaRPr lang="en-GB" sz="900" b="1" dirty="0">
              <a:latin typeface="Arial" panose="020B0604020202020204" pitchFamily="34" charset="0"/>
              <a:cs typeface="Arial" panose="020B0604020202020204" pitchFamily="34" charset="0"/>
            </a:endParaRPr>
          </a:p>
        </p:txBody>
      </p:sp>
      <p:sp>
        <p:nvSpPr>
          <p:cNvPr id="7" name="TextBox 21">
            <a:extLst>
              <a:ext uri="{FF2B5EF4-FFF2-40B4-BE49-F238E27FC236}">
                <a16:creationId xmlns:a16="http://schemas.microsoft.com/office/drawing/2014/main" id="{45185D07-861F-42E4-B8AE-ABF22279D50E}"/>
              </a:ext>
            </a:extLst>
          </p:cNvPr>
          <p:cNvSpPr txBox="1"/>
          <p:nvPr/>
        </p:nvSpPr>
        <p:spPr>
          <a:xfrm>
            <a:off x="560843" y="8988379"/>
            <a:ext cx="1815738"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GB" sz="1200" b="1" dirty="0">
                <a:latin typeface="Arial" panose="020B0604020202020204" pitchFamily="34" charset="0"/>
                <a:cs typeface="Arial" panose="020B0604020202020204" pitchFamily="34" charset="0"/>
              </a:rPr>
              <a:t>V3 November 2023</a:t>
            </a:r>
          </a:p>
        </p:txBody>
      </p:sp>
    </p:spTree>
    <p:extLst>
      <p:ext uri="{BB962C8B-B14F-4D97-AF65-F5344CB8AC3E}">
        <p14:creationId xmlns:p14="http://schemas.microsoft.com/office/powerpoint/2010/main" val="23591803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D8212338455974C9493537563954CF3" ma:contentTypeVersion="6" ma:contentTypeDescription="Create a new document." ma:contentTypeScope="" ma:versionID="4fde7842177b4bc77416330f537c796f">
  <xsd:schema xmlns:xsd="http://www.w3.org/2001/XMLSchema" xmlns:xs="http://www.w3.org/2001/XMLSchema" xmlns:p="http://schemas.microsoft.com/office/2006/metadata/properties" xmlns:ns2="20cd233a-5ebc-4dd1-b419-979aa78702d8" xmlns:ns3="41829c28-7166-4a7a-ac3e-b9ab64584b8c" targetNamespace="http://schemas.microsoft.com/office/2006/metadata/properties" ma:root="true" ma:fieldsID="086cd72fa0fccd141e2b1f4563658132" ns2:_="" ns3:_="">
    <xsd:import namespace="20cd233a-5ebc-4dd1-b419-979aa78702d8"/>
    <xsd:import namespace="41829c28-7166-4a7a-ac3e-b9ab64584b8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d233a-5ebc-4dd1-b419-979aa78702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1829c28-7166-4a7a-ac3e-b9ab64584b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9C963A-BB50-45A5-95AD-A2F668CC3E89}">
  <ds:schemaRefs>
    <ds:schemaRef ds:uri="http://schemas.microsoft.com/sharepoint/v3/contenttype/forms"/>
  </ds:schemaRefs>
</ds:datastoreItem>
</file>

<file path=customXml/itemProps2.xml><?xml version="1.0" encoding="utf-8"?>
<ds:datastoreItem xmlns:ds="http://schemas.openxmlformats.org/officeDocument/2006/customXml" ds:itemID="{E072D44B-5881-4227-B590-9D959D87D5D1}">
  <ds:schemaRefs>
    <ds:schemaRef ds:uri="http://purl.org/dc/terms/"/>
    <ds:schemaRef ds:uri="41829c28-7166-4a7a-ac3e-b9ab64584b8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20cd233a-5ebc-4dd1-b419-979aa78702d8"/>
    <ds:schemaRef ds:uri="http://www.w3.org/XML/1998/namespace"/>
    <ds:schemaRef ds:uri="http://purl.org/dc/dcmitype/"/>
  </ds:schemaRefs>
</ds:datastoreItem>
</file>

<file path=customXml/itemProps3.xml><?xml version="1.0" encoding="utf-8"?>
<ds:datastoreItem xmlns:ds="http://schemas.openxmlformats.org/officeDocument/2006/customXml" ds:itemID="{ACAB7DE5-01FB-4838-91BC-B719C412A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cd233a-5ebc-4dd1-b419-979aa78702d8"/>
    <ds:schemaRef ds:uri="41829c28-7166-4a7a-ac3e-b9ab64584b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Office Theme</Template>
  <TotalTime>393</TotalTime>
  <Words>610</Words>
  <Application>Microsoft Office PowerPoint</Application>
  <PresentationFormat>A3 Paper (297x420 mm)</PresentationFormat>
  <Paragraphs>85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ELLARBY, Victoria (BLACKPOOL TEACHING HOSPITALS NHS FOUNDATION TRUST)</dc:creator>
  <cp:lastModifiedBy>MATTOCKS, Sarah (NHS LANCASHIRE AND SOUTH CUMBRIA ICB - 00X)</cp:lastModifiedBy>
  <cp:revision>36</cp:revision>
  <dcterms:created xsi:type="dcterms:W3CDTF">2022-05-25T16:50:36Z</dcterms:created>
  <dcterms:modified xsi:type="dcterms:W3CDTF">2024-09-24T12:32:06Z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0x0101005D8212338455974C9493537563954CF3</vt:lpwstr>
  </property>
</Properties>
</file>