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1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LDS, Georgina (NHS LANCASHIRE AND SOUTH CUMBRIA INTEGRATED CARE BOARD)" userId="c845612b-d61e-4a14-9305-9d367bfbd082" providerId="ADAL" clId="{2095F17E-3A96-4BAB-AE76-E6F1800B0993}"/>
    <pc:docChg chg="custSel modSld">
      <pc:chgData name="FOULDS, Georgina (NHS LANCASHIRE AND SOUTH CUMBRIA INTEGRATED CARE BOARD)" userId="c845612b-d61e-4a14-9305-9d367bfbd082" providerId="ADAL" clId="{2095F17E-3A96-4BAB-AE76-E6F1800B0993}" dt="2023-07-18T09:02:41.442" v="1" actId="27636"/>
      <pc:docMkLst>
        <pc:docMk/>
      </pc:docMkLst>
      <pc:sldChg chg="modNotes">
        <pc:chgData name="FOULDS, Georgina (NHS LANCASHIRE AND SOUTH CUMBRIA INTEGRATED CARE BOARD)" userId="c845612b-d61e-4a14-9305-9d367bfbd082" providerId="ADAL" clId="{2095F17E-3A96-4BAB-AE76-E6F1800B0993}" dt="2023-07-18T09:02:41.414" v="0" actId="27636"/>
        <pc:sldMkLst>
          <pc:docMk/>
          <pc:sldMk cId="0" sldId="256"/>
        </pc:sldMkLst>
      </pc:sldChg>
      <pc:sldChg chg="modNotes">
        <pc:chgData name="FOULDS, Georgina (NHS LANCASHIRE AND SOUTH CUMBRIA INTEGRATED CARE BOARD)" userId="c845612b-d61e-4a14-9305-9d367bfbd082" providerId="ADAL" clId="{2095F17E-3A96-4BAB-AE76-E6F1800B0993}" dt="2023-07-18T09:02:41.442" v="1" actId="27636"/>
        <pc:sldMkLst>
          <pc:docMk/>
          <pc:sldMk cId="0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77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3564254" cy="7560309"/>
          </a:xfrm>
          <a:custGeom>
            <a:avLst/>
            <a:gdLst/>
            <a:ahLst/>
            <a:cxnLst/>
            <a:rect l="l" t="t" r="r" b="b"/>
            <a:pathLst>
              <a:path w="3564254" h="7560309">
                <a:moveTo>
                  <a:pt x="0" y="7559992"/>
                </a:moveTo>
                <a:lnTo>
                  <a:pt x="3564001" y="7559992"/>
                </a:lnTo>
                <a:lnTo>
                  <a:pt x="3564001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09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64001" y="12"/>
            <a:ext cx="3564254" cy="7560309"/>
          </a:xfrm>
          <a:custGeom>
            <a:avLst/>
            <a:gdLst/>
            <a:ahLst/>
            <a:cxnLst/>
            <a:rect l="l" t="t" r="r" b="b"/>
            <a:pathLst>
              <a:path w="3564254" h="7560309">
                <a:moveTo>
                  <a:pt x="0" y="7559992"/>
                </a:moveTo>
                <a:lnTo>
                  <a:pt x="3564001" y="7559992"/>
                </a:lnTo>
                <a:lnTo>
                  <a:pt x="3564001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6A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128002" y="12"/>
            <a:ext cx="3564254" cy="7560309"/>
          </a:xfrm>
          <a:custGeom>
            <a:avLst/>
            <a:gdLst/>
            <a:ahLst/>
            <a:cxnLst/>
            <a:rect l="l" t="t" r="r" b="b"/>
            <a:pathLst>
              <a:path w="3564254" h="7560309">
                <a:moveTo>
                  <a:pt x="0" y="7559992"/>
                </a:moveTo>
                <a:lnTo>
                  <a:pt x="3564001" y="7559992"/>
                </a:lnTo>
                <a:lnTo>
                  <a:pt x="3564001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E734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307998" y="180009"/>
            <a:ext cx="3204210" cy="7200265"/>
          </a:xfrm>
          <a:custGeom>
            <a:avLst/>
            <a:gdLst/>
            <a:ahLst/>
            <a:cxnLst/>
            <a:rect l="l" t="t" r="r" b="b"/>
            <a:pathLst>
              <a:path w="3204209" h="7200265">
                <a:moveTo>
                  <a:pt x="0" y="7199998"/>
                </a:moveTo>
                <a:lnTo>
                  <a:pt x="3203994" y="7199998"/>
                </a:lnTo>
                <a:lnTo>
                  <a:pt x="3203994" y="0"/>
                </a:lnTo>
                <a:lnTo>
                  <a:pt x="0" y="0"/>
                </a:lnTo>
                <a:lnTo>
                  <a:pt x="0" y="7199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://www.asthma.org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beatasthma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33367" y="4980609"/>
            <a:ext cx="2335530" cy="778510"/>
          </a:xfrm>
          <a:custGeom>
            <a:avLst/>
            <a:gdLst/>
            <a:ahLst/>
            <a:cxnLst/>
            <a:rect l="l" t="t" r="r" b="b"/>
            <a:pathLst>
              <a:path w="2335529" h="778510">
                <a:moveTo>
                  <a:pt x="0" y="778497"/>
                </a:moveTo>
                <a:lnTo>
                  <a:pt x="2335504" y="778497"/>
                </a:lnTo>
                <a:lnTo>
                  <a:pt x="2335504" y="0"/>
                </a:lnTo>
                <a:lnTo>
                  <a:pt x="0" y="0"/>
                </a:lnTo>
                <a:lnTo>
                  <a:pt x="0" y="778497"/>
                </a:lnTo>
                <a:close/>
              </a:path>
            </a:pathLst>
          </a:custGeom>
          <a:solidFill>
            <a:srgbClr val="E734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05186" y="5654789"/>
            <a:ext cx="2055495" cy="685165"/>
          </a:xfrm>
          <a:custGeom>
            <a:avLst/>
            <a:gdLst/>
            <a:ahLst/>
            <a:cxnLst/>
            <a:rect l="l" t="t" r="r" b="b"/>
            <a:pathLst>
              <a:path w="2055495" h="685164">
                <a:moveTo>
                  <a:pt x="0" y="685076"/>
                </a:moveTo>
                <a:lnTo>
                  <a:pt x="2055241" y="685076"/>
                </a:lnTo>
                <a:lnTo>
                  <a:pt x="2055241" y="0"/>
                </a:lnTo>
                <a:lnTo>
                  <a:pt x="0" y="0"/>
                </a:lnTo>
                <a:lnTo>
                  <a:pt x="0" y="685076"/>
                </a:lnTo>
                <a:close/>
              </a:path>
            </a:pathLst>
          </a:custGeom>
          <a:solidFill>
            <a:srgbClr val="009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77309" y="6257353"/>
            <a:ext cx="2678430" cy="622935"/>
          </a:xfrm>
          <a:custGeom>
            <a:avLst/>
            <a:gdLst/>
            <a:ahLst/>
            <a:cxnLst/>
            <a:rect l="l" t="t" r="r" b="b"/>
            <a:pathLst>
              <a:path w="2678429" h="622934">
                <a:moveTo>
                  <a:pt x="0" y="622795"/>
                </a:moveTo>
                <a:lnTo>
                  <a:pt x="2678036" y="622795"/>
                </a:lnTo>
                <a:lnTo>
                  <a:pt x="2678036" y="0"/>
                </a:lnTo>
                <a:lnTo>
                  <a:pt x="0" y="0"/>
                </a:lnTo>
                <a:lnTo>
                  <a:pt x="0" y="622795"/>
                </a:lnTo>
                <a:close/>
              </a:path>
            </a:pathLst>
          </a:custGeom>
          <a:solidFill>
            <a:srgbClr val="F6A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307998" y="1327315"/>
            <a:ext cx="3204210" cy="1008380"/>
          </a:xfrm>
          <a:prstGeom prst="rect">
            <a:avLst/>
          </a:prstGeom>
          <a:solidFill>
            <a:srgbClr val="E7343D"/>
          </a:solidFill>
        </p:spPr>
        <p:txBody>
          <a:bodyPr vert="horz" wrap="square" lIns="0" tIns="0" rIns="0" bIns="0" rtlCol="0">
            <a:spAutoFit/>
          </a:bodyPr>
          <a:lstStyle/>
          <a:p>
            <a:pPr marL="1073785" marR="173355" indent="-892810">
              <a:lnSpc>
                <a:spcPct val="100000"/>
              </a:lnSpc>
            </a:pP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Asthma 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70" dirty="0">
                <a:solidFill>
                  <a:srgbClr val="FFFFFF"/>
                </a:solidFill>
                <a:latin typeface="Arial"/>
                <a:cs typeface="Arial"/>
              </a:rPr>
              <a:t>Plan </a:t>
            </a:r>
            <a:r>
              <a:rPr sz="2200" b="1" spc="-8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2"/>
            <a:ext cx="3564254" cy="7560309"/>
          </a:xfrm>
          <a:custGeom>
            <a:avLst/>
            <a:gdLst/>
            <a:ahLst/>
            <a:cxnLst/>
            <a:rect l="l" t="t" r="r" b="b"/>
            <a:pathLst>
              <a:path w="3564254" h="7560309">
                <a:moveTo>
                  <a:pt x="0" y="7559992"/>
                </a:moveTo>
                <a:lnTo>
                  <a:pt x="3564001" y="7559992"/>
                </a:lnTo>
                <a:lnTo>
                  <a:pt x="3564001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E734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52342" y="2777135"/>
            <a:ext cx="3134360" cy="0"/>
          </a:xfrm>
          <a:custGeom>
            <a:avLst/>
            <a:gdLst/>
            <a:ahLst/>
            <a:cxnLst/>
            <a:rect l="l" t="t" r="r" b="b"/>
            <a:pathLst>
              <a:path w="3134359">
                <a:moveTo>
                  <a:pt x="0" y="0"/>
                </a:moveTo>
                <a:lnTo>
                  <a:pt x="3134309" y="0"/>
                </a:lnTo>
              </a:path>
            </a:pathLst>
          </a:custGeom>
          <a:ln w="12700">
            <a:solidFill>
              <a:srgbClr val="009B9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14350" y="2777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505657" y="2777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2011" y="3176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505306" y="3176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61515" y="35748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492814" y="35748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32551" y="1032224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009B9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94351" y="10322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97647" y="10322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94351" y="13951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97647" y="13951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32551" y="2544704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009B9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94351" y="25447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97647" y="25447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32551" y="2907583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009B9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94351" y="29075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97647" y="29075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9997" y="153884"/>
            <a:ext cx="3204210" cy="7200265"/>
          </a:xfrm>
          <a:custGeom>
            <a:avLst/>
            <a:gdLst/>
            <a:ahLst/>
            <a:cxnLst/>
            <a:rect l="l" t="t" r="r" b="b"/>
            <a:pathLst>
              <a:path w="3204210" h="7200265">
                <a:moveTo>
                  <a:pt x="0" y="7199998"/>
                </a:moveTo>
                <a:lnTo>
                  <a:pt x="3203994" y="7199998"/>
                </a:lnTo>
                <a:lnTo>
                  <a:pt x="3203994" y="0"/>
                </a:lnTo>
                <a:lnTo>
                  <a:pt x="0" y="0"/>
                </a:lnTo>
                <a:lnTo>
                  <a:pt x="0" y="7199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548706" y="1345302"/>
            <a:ext cx="2666365" cy="0"/>
          </a:xfrm>
          <a:custGeom>
            <a:avLst/>
            <a:gdLst/>
            <a:ahLst/>
            <a:cxnLst/>
            <a:rect l="l" t="t" r="r" b="b"/>
            <a:pathLst>
              <a:path w="2666365">
                <a:moveTo>
                  <a:pt x="0" y="0"/>
                </a:moveTo>
                <a:lnTo>
                  <a:pt x="2665768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50" y="13453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33649" y="13453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0350" y="16057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33649" y="16057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350" y="18661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33649" y="18661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8706" y="2126503"/>
            <a:ext cx="2666365" cy="0"/>
          </a:xfrm>
          <a:custGeom>
            <a:avLst/>
            <a:gdLst/>
            <a:ahLst/>
            <a:cxnLst/>
            <a:rect l="l" t="t" r="r" b="b"/>
            <a:pathLst>
              <a:path w="2666365">
                <a:moveTo>
                  <a:pt x="0" y="0"/>
                </a:moveTo>
                <a:lnTo>
                  <a:pt x="2665768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0350" y="21265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33649" y="21265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0350" y="2386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33649" y="2386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0350" y="26473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33649" y="26473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50" y="29077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33649" y="29077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3440" y="5431542"/>
            <a:ext cx="2666365" cy="0"/>
          </a:xfrm>
          <a:custGeom>
            <a:avLst/>
            <a:gdLst/>
            <a:ahLst/>
            <a:cxnLst/>
            <a:rect l="l" t="t" r="r" b="b"/>
            <a:pathLst>
              <a:path w="2666365">
                <a:moveTo>
                  <a:pt x="0" y="0"/>
                </a:moveTo>
                <a:lnTo>
                  <a:pt x="2665768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5084" y="5431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38383" y="5431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9318" y="5655943"/>
            <a:ext cx="2666365" cy="0"/>
          </a:xfrm>
          <a:custGeom>
            <a:avLst/>
            <a:gdLst/>
            <a:ahLst/>
            <a:cxnLst/>
            <a:rect l="l" t="t" r="r" b="b"/>
            <a:pathLst>
              <a:path w="2666365">
                <a:moveTo>
                  <a:pt x="0" y="0"/>
                </a:moveTo>
                <a:lnTo>
                  <a:pt x="2665768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0961" y="56559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24261" y="56559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9318" y="5880342"/>
            <a:ext cx="2666365" cy="0"/>
          </a:xfrm>
          <a:custGeom>
            <a:avLst/>
            <a:gdLst/>
            <a:ahLst/>
            <a:cxnLst/>
            <a:rect l="l" t="t" r="r" b="b"/>
            <a:pathLst>
              <a:path w="2666365">
                <a:moveTo>
                  <a:pt x="0" y="0"/>
                </a:moveTo>
                <a:lnTo>
                  <a:pt x="2665768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0961" y="58803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24261" y="58803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9318" y="6104742"/>
            <a:ext cx="2666365" cy="0"/>
          </a:xfrm>
          <a:custGeom>
            <a:avLst/>
            <a:gdLst/>
            <a:ahLst/>
            <a:cxnLst/>
            <a:rect l="l" t="t" r="r" b="b"/>
            <a:pathLst>
              <a:path w="2666365">
                <a:moveTo>
                  <a:pt x="0" y="0"/>
                </a:moveTo>
                <a:lnTo>
                  <a:pt x="2665768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0961" y="6104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24261" y="6104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39318" y="6329142"/>
            <a:ext cx="2666365" cy="0"/>
          </a:xfrm>
          <a:custGeom>
            <a:avLst/>
            <a:gdLst/>
            <a:ahLst/>
            <a:cxnLst/>
            <a:rect l="l" t="t" r="r" b="b"/>
            <a:pathLst>
              <a:path w="2666365">
                <a:moveTo>
                  <a:pt x="0" y="0"/>
                </a:moveTo>
                <a:lnTo>
                  <a:pt x="2665768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0961" y="63291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24261" y="63291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9318" y="6553542"/>
            <a:ext cx="2666365" cy="0"/>
          </a:xfrm>
          <a:custGeom>
            <a:avLst/>
            <a:gdLst/>
            <a:ahLst/>
            <a:cxnLst/>
            <a:rect l="l" t="t" r="r" b="b"/>
            <a:pathLst>
              <a:path w="2666365">
                <a:moveTo>
                  <a:pt x="0" y="0"/>
                </a:moveTo>
                <a:lnTo>
                  <a:pt x="2665768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0961" y="6553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24261" y="6553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9318" y="6777942"/>
            <a:ext cx="2666365" cy="0"/>
          </a:xfrm>
          <a:custGeom>
            <a:avLst/>
            <a:gdLst/>
            <a:ahLst/>
            <a:cxnLst/>
            <a:rect l="l" t="t" r="r" b="b"/>
            <a:pathLst>
              <a:path w="2666365">
                <a:moveTo>
                  <a:pt x="0" y="0"/>
                </a:moveTo>
                <a:lnTo>
                  <a:pt x="2665768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0961" y="67779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24261" y="67779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308000" y="180005"/>
            <a:ext cx="872612" cy="8726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08000" y="3834015"/>
            <a:ext cx="3200398" cy="28193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697202" y="238884"/>
            <a:ext cx="1548776" cy="10025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295300" y="3046474"/>
            <a:ext cx="3223260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90240" algn="l"/>
              </a:tabLst>
            </a:pPr>
            <a:r>
              <a:rPr sz="1200" spc="5" dirty="0">
                <a:latin typeface="Gill Sans MT"/>
                <a:cs typeface="Gill Sans MT"/>
              </a:rPr>
              <a:t>Best </a:t>
            </a:r>
            <a:r>
              <a:rPr sz="1200" spc="25" dirty="0">
                <a:latin typeface="Gill Sans MT"/>
                <a:cs typeface="Gill Sans MT"/>
              </a:rPr>
              <a:t>Peak </a:t>
            </a:r>
            <a:r>
              <a:rPr sz="1200" spc="10" dirty="0">
                <a:latin typeface="Gill Sans MT"/>
                <a:cs typeface="Gill Sans MT"/>
              </a:rPr>
              <a:t>Flow </a:t>
            </a:r>
            <a:r>
              <a:rPr sz="1200" spc="15" dirty="0">
                <a:latin typeface="Gill Sans MT"/>
                <a:cs typeface="Gill Sans MT"/>
              </a:rPr>
              <a:t> </a:t>
            </a:r>
            <a:r>
              <a:rPr sz="1200" u="dash" dirty="0">
                <a:latin typeface="Gill Sans MT"/>
                <a:cs typeface="Gill Sans MT"/>
              </a:rPr>
              <a:t> 	</a:t>
            </a:r>
            <a:r>
              <a:rPr sz="1200" u="dash" spc="-30" dirty="0">
                <a:latin typeface="Times New Roman"/>
                <a:cs typeface="Times New Roman"/>
              </a:rPr>
              <a:t> </a:t>
            </a:r>
            <a:r>
              <a:rPr lang="en-GB" sz="1200" u="dash" spc="-30" dirty="0">
                <a:latin typeface="Times New Roman"/>
                <a:cs typeface="Times New Roman"/>
              </a:rPr>
              <a:t>Date</a:t>
            </a:r>
            <a:r>
              <a:rPr sz="1200" u="dash" spc="-30" dirty="0">
                <a:latin typeface="Times New Roman"/>
                <a:cs typeface="Times New Roman"/>
              </a:rPr>
              <a:t>	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230"/>
              </a:lnSpc>
            </a:pPr>
            <a:endParaRPr sz="1200" dirty="0">
              <a:latin typeface="Gill Sans MT"/>
              <a:cs typeface="Gill Sans M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850424" y="305948"/>
            <a:ext cx="2630170" cy="706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3545" marR="5080" indent="-49530">
              <a:lnSpc>
                <a:spcPct val="100000"/>
              </a:lnSpc>
            </a:pPr>
            <a:r>
              <a:rPr sz="1400" b="1" spc="-130" dirty="0">
                <a:latin typeface="Arial"/>
                <a:cs typeface="Arial"/>
              </a:rPr>
              <a:t>Y</a:t>
            </a:r>
            <a:r>
              <a:rPr sz="1400" b="1" dirty="0">
                <a:latin typeface="Arial"/>
                <a:cs typeface="Arial"/>
              </a:rPr>
              <a:t>our </a:t>
            </a:r>
            <a:r>
              <a:rPr sz="1400" b="1" spc="-20" dirty="0">
                <a:latin typeface="Arial"/>
                <a:cs typeface="Arial"/>
              </a:rPr>
              <a:t>Asthma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5" dirty="0">
                <a:latin typeface="Arial"/>
                <a:cs typeface="Arial"/>
              </a:rPr>
              <a:t>Nurse</a:t>
            </a:r>
            <a:r>
              <a:rPr sz="1400" b="1" spc="-105" dirty="0">
                <a:latin typeface="Arial"/>
                <a:cs typeface="Arial"/>
              </a:rPr>
              <a:t>’</a:t>
            </a:r>
            <a:r>
              <a:rPr sz="1400" b="1" spc="-165" dirty="0">
                <a:latin typeface="Arial"/>
                <a:cs typeface="Arial"/>
              </a:rPr>
              <a:t>s</a:t>
            </a:r>
            <a:r>
              <a:rPr sz="1400" b="1" dirty="0">
                <a:latin typeface="Arial"/>
                <a:cs typeface="Arial"/>
              </a:rPr>
              <a:t> name and </a:t>
            </a:r>
            <a:r>
              <a:rPr sz="1400" b="1" spc="5" dirty="0">
                <a:latin typeface="Arial"/>
                <a:cs typeface="Arial"/>
              </a:rPr>
              <a:t>telephone</a:t>
            </a:r>
            <a:r>
              <a:rPr sz="1400" b="1" dirty="0">
                <a:latin typeface="Arial"/>
                <a:cs typeface="Arial"/>
              </a:rPr>
              <a:t> number </a:t>
            </a:r>
            <a:r>
              <a:rPr sz="1400" b="1" spc="-85" dirty="0">
                <a:latin typeface="Arial"/>
                <a:cs typeface="Arial"/>
              </a:rPr>
              <a:t>is: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261422" y="1818428"/>
            <a:ext cx="2169795" cy="416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66700">
              <a:lnSpc>
                <a:spcPct val="100000"/>
              </a:lnSpc>
            </a:pPr>
            <a:r>
              <a:rPr sz="1400" b="1" spc="-130" dirty="0">
                <a:latin typeface="Arial"/>
                <a:cs typeface="Arial"/>
              </a:rPr>
              <a:t>Y</a:t>
            </a:r>
            <a:r>
              <a:rPr sz="1400" b="1" dirty="0">
                <a:latin typeface="Arial"/>
                <a:cs typeface="Arial"/>
              </a:rPr>
              <a:t>our </a:t>
            </a:r>
            <a:r>
              <a:rPr sz="1400" b="1" spc="-15" dirty="0">
                <a:latin typeface="Arial"/>
                <a:cs typeface="Arial"/>
              </a:rPr>
              <a:t>doctor</a:t>
            </a:r>
            <a:r>
              <a:rPr sz="1400" b="1" spc="-105" dirty="0">
                <a:latin typeface="Arial"/>
                <a:cs typeface="Arial"/>
              </a:rPr>
              <a:t>’</a:t>
            </a:r>
            <a:r>
              <a:rPr sz="1400" b="1" spc="-165" dirty="0">
                <a:latin typeface="Arial"/>
                <a:cs typeface="Arial"/>
              </a:rPr>
              <a:t>s</a:t>
            </a:r>
            <a:r>
              <a:rPr sz="1400" b="1" dirty="0">
                <a:latin typeface="Arial"/>
                <a:cs typeface="Arial"/>
              </a:rPr>
              <a:t> name and </a:t>
            </a:r>
            <a:r>
              <a:rPr sz="1400" b="1" spc="5" dirty="0">
                <a:latin typeface="Arial"/>
                <a:cs typeface="Arial"/>
              </a:rPr>
              <a:t>telephone</a:t>
            </a:r>
            <a:r>
              <a:rPr sz="1400" b="1" dirty="0">
                <a:latin typeface="Arial"/>
                <a:cs typeface="Arial"/>
              </a:rPr>
              <a:t> number </a:t>
            </a:r>
            <a:r>
              <a:rPr sz="1400" b="1" spc="-85" dirty="0">
                <a:latin typeface="Arial"/>
                <a:cs typeface="Arial"/>
              </a:rPr>
              <a:t>is: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11299" y="308213"/>
            <a:ext cx="290957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-25" dirty="0">
                <a:latin typeface="Arial"/>
                <a:cs typeface="Arial"/>
              </a:rPr>
              <a:t>Remember: </a:t>
            </a:r>
            <a:r>
              <a:rPr sz="1000" spc="25" dirty="0">
                <a:latin typeface="Gill Sans MT"/>
                <a:cs typeface="Gill Sans MT"/>
              </a:rPr>
              <a:t>take your </a:t>
            </a:r>
            <a:r>
              <a:rPr sz="1000" spc="30" dirty="0">
                <a:latin typeface="Gill Sans MT"/>
                <a:cs typeface="Gill Sans MT"/>
              </a:rPr>
              <a:t>blue </a:t>
            </a:r>
            <a:r>
              <a:rPr sz="1000" spc="15" dirty="0">
                <a:latin typeface="Gill Sans MT"/>
                <a:cs typeface="Gill Sans MT"/>
              </a:rPr>
              <a:t>inhaler </a:t>
            </a:r>
            <a:r>
              <a:rPr sz="1000" b="1" spc="10" dirty="0">
                <a:latin typeface="Arial"/>
                <a:cs typeface="Arial"/>
              </a:rPr>
              <a:t>befo</a:t>
            </a:r>
            <a:r>
              <a:rPr sz="1000" b="1" spc="-15" dirty="0">
                <a:latin typeface="Arial"/>
                <a:cs typeface="Arial"/>
              </a:rPr>
              <a:t>r</a:t>
            </a:r>
            <a:r>
              <a:rPr sz="1000" b="1" dirty="0">
                <a:latin typeface="Arial"/>
                <a:cs typeface="Arial"/>
              </a:rPr>
              <a:t>e </a:t>
            </a: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come</a:t>
            </a:r>
            <a:r>
              <a:rPr sz="1000" spc="10" dirty="0">
                <a:latin typeface="Gill Sans MT"/>
                <a:cs typeface="Gill Sans MT"/>
              </a:rPr>
              <a:t> into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contact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with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40" dirty="0">
                <a:latin typeface="Gill Sans MT"/>
                <a:cs typeface="Gill Sans MT"/>
              </a:rPr>
              <a:t>any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40" dirty="0">
                <a:latin typeface="Gill Sans MT"/>
                <a:cs typeface="Gill Sans MT"/>
              </a:rPr>
              <a:t>of</a:t>
            </a:r>
            <a:r>
              <a:rPr sz="1000" dirty="0">
                <a:latin typeface="Gill Sans MT"/>
                <a:cs typeface="Gill Sans MT"/>
              </a:rPr>
              <a:t> your </a:t>
            </a:r>
            <a:r>
              <a:rPr sz="1000" spc="15" dirty="0">
                <a:latin typeface="Gill Sans MT"/>
                <a:cs typeface="Gill Sans MT"/>
              </a:rPr>
              <a:t>triggers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40" dirty="0">
                <a:latin typeface="Gill Sans MT"/>
                <a:cs typeface="Gill Sans MT"/>
              </a:rPr>
              <a:t>if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needed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5" dirty="0">
                <a:latin typeface="Gill Sans MT"/>
                <a:cs typeface="Gill Sans MT"/>
              </a:rPr>
              <a:t>and</a:t>
            </a:r>
            <a:r>
              <a:rPr sz="1000" spc="30" dirty="0">
                <a:latin typeface="Gill Sans MT"/>
                <a:cs typeface="Gill Sans MT"/>
              </a:rPr>
              <a:t> </a:t>
            </a:r>
            <a:r>
              <a:rPr sz="1000" spc="-85" dirty="0">
                <a:latin typeface="Gill Sans MT"/>
                <a:cs typeface="Gill Sans MT"/>
              </a:rPr>
              <a:t>r</a:t>
            </a:r>
            <a:r>
              <a:rPr sz="1000" spc="25" dirty="0">
                <a:latin typeface="Gill Sans MT"/>
                <a:cs typeface="Gill Sans MT"/>
              </a:rPr>
              <a:t>egularly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in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-85" dirty="0">
                <a:latin typeface="Gill Sans MT"/>
                <a:cs typeface="Gill Sans MT"/>
              </a:rPr>
              <a:t>r</a:t>
            </a:r>
            <a:r>
              <a:rPr sz="1000" spc="20" dirty="0">
                <a:latin typeface="Gill Sans MT"/>
                <a:cs typeface="Gill Sans MT"/>
              </a:rPr>
              <a:t>esponse</a:t>
            </a:r>
            <a:r>
              <a:rPr sz="1000" dirty="0">
                <a:latin typeface="Gill Sans MT"/>
                <a:cs typeface="Gill Sans MT"/>
              </a:rPr>
              <a:t> to </a:t>
            </a:r>
            <a:r>
              <a:rPr sz="1000" spc="20" dirty="0">
                <a:latin typeface="Gill Sans MT"/>
                <a:cs typeface="Gill Sans MT"/>
              </a:rPr>
              <a:t>symptoms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40" dirty="0">
                <a:latin typeface="Gill Sans MT"/>
                <a:cs typeface="Gill Sans MT"/>
              </a:rPr>
              <a:t>if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have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70" dirty="0">
                <a:latin typeface="Gill Sans MT"/>
                <a:cs typeface="Gill Sans MT"/>
              </a:rPr>
              <a:t>a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cold.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11299" y="955394"/>
            <a:ext cx="11779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5" dirty="0">
                <a:solidFill>
                  <a:srgbClr val="E7343D"/>
                </a:solidFill>
                <a:latin typeface="Arial"/>
                <a:cs typeface="Arial"/>
              </a:rPr>
              <a:t>My </a:t>
            </a:r>
            <a:r>
              <a:rPr sz="1200" b="1" spc="-190" dirty="0">
                <a:solidFill>
                  <a:srgbClr val="E7343D"/>
                </a:solidFill>
                <a:latin typeface="Arial"/>
                <a:cs typeface="Arial"/>
              </a:rPr>
              <a:t>T</a:t>
            </a:r>
            <a:r>
              <a:rPr sz="1200" b="1" spc="-25" dirty="0">
                <a:solidFill>
                  <a:srgbClr val="E7343D"/>
                </a:solidFill>
                <a:latin typeface="Arial"/>
                <a:cs typeface="Arial"/>
              </a:rPr>
              <a:t>riggers</a:t>
            </a:r>
            <a:r>
              <a:rPr sz="1200" b="1" dirty="0">
                <a:solidFill>
                  <a:srgbClr val="E7343D"/>
                </a:solidFill>
                <a:latin typeface="Arial"/>
                <a:cs typeface="Arial"/>
              </a:rPr>
              <a:t> a</a:t>
            </a:r>
            <a:r>
              <a:rPr sz="1200" b="1" spc="-25" dirty="0">
                <a:solidFill>
                  <a:srgbClr val="E7343D"/>
                </a:solidFill>
                <a:latin typeface="Arial"/>
                <a:cs typeface="Arial"/>
              </a:rPr>
              <a:t>r</a:t>
            </a:r>
            <a:r>
              <a:rPr sz="1200" b="1" spc="-40" dirty="0">
                <a:solidFill>
                  <a:srgbClr val="E7343D"/>
                </a:solidFill>
                <a:latin typeface="Arial"/>
                <a:cs typeface="Arial"/>
              </a:rPr>
              <a:t>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11299" y="1236292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45" dirty="0">
                <a:solidFill>
                  <a:srgbClr val="E7343D"/>
                </a:solidFill>
                <a:latin typeface="Gill Sans MT"/>
                <a:cs typeface="Gill Sans MT"/>
              </a:rPr>
              <a:t>•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11299" y="1496693"/>
            <a:ext cx="2915920" cy="41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45" dirty="0">
                <a:solidFill>
                  <a:srgbClr val="E7343D"/>
                </a:solidFill>
                <a:latin typeface="Gill Sans MT"/>
                <a:cs typeface="Gill Sans MT"/>
              </a:rPr>
              <a:t>•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236854" algn="l"/>
                <a:tab pos="2902585" algn="l"/>
              </a:tabLst>
            </a:pPr>
            <a:r>
              <a:rPr sz="1000" spc="145" dirty="0">
                <a:solidFill>
                  <a:srgbClr val="E7343D"/>
                </a:solidFill>
                <a:latin typeface="Gill Sans MT"/>
                <a:cs typeface="Gill Sans MT"/>
              </a:rPr>
              <a:t>•	</a:t>
            </a:r>
            <a:r>
              <a:rPr sz="1000" u="dash" spc="145" dirty="0">
                <a:solidFill>
                  <a:srgbClr val="E7343D"/>
                </a:solidFill>
                <a:latin typeface="Gill Sans MT"/>
                <a:cs typeface="Gill Sans MT"/>
              </a:rPr>
              <a:t> 	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11299" y="2017493"/>
            <a:ext cx="2915920" cy="41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45" dirty="0">
                <a:solidFill>
                  <a:srgbClr val="E7343D"/>
                </a:solidFill>
                <a:latin typeface="Gill Sans MT"/>
                <a:cs typeface="Gill Sans MT"/>
              </a:rPr>
              <a:t>•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236854" algn="l"/>
                <a:tab pos="2902585" algn="l"/>
              </a:tabLst>
            </a:pPr>
            <a:r>
              <a:rPr sz="1000" spc="145" dirty="0">
                <a:solidFill>
                  <a:srgbClr val="E7343D"/>
                </a:solidFill>
                <a:latin typeface="Gill Sans MT"/>
                <a:cs typeface="Gill Sans MT"/>
              </a:rPr>
              <a:t>•	</a:t>
            </a:r>
            <a:r>
              <a:rPr sz="1000" u="dash" spc="145" dirty="0">
                <a:solidFill>
                  <a:srgbClr val="E7343D"/>
                </a:solidFill>
                <a:latin typeface="Gill Sans MT"/>
                <a:cs typeface="Gill Sans MT"/>
              </a:rPr>
              <a:t> 	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11299" y="2538293"/>
            <a:ext cx="2915920" cy="41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6854" algn="l"/>
                <a:tab pos="2902585" algn="l"/>
              </a:tabLst>
            </a:pPr>
            <a:r>
              <a:rPr sz="1000" spc="145" dirty="0">
                <a:solidFill>
                  <a:srgbClr val="E7343D"/>
                </a:solidFill>
                <a:latin typeface="Gill Sans MT"/>
                <a:cs typeface="Gill Sans MT"/>
              </a:rPr>
              <a:t>•	</a:t>
            </a:r>
            <a:r>
              <a:rPr sz="1000" u="dash" spc="145" dirty="0">
                <a:solidFill>
                  <a:srgbClr val="E7343D"/>
                </a:solidFill>
                <a:latin typeface="Gill Sans MT"/>
                <a:cs typeface="Gill Sans MT"/>
              </a:rPr>
              <a:t> 	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36854" algn="l"/>
                <a:tab pos="2902585" algn="l"/>
              </a:tabLst>
            </a:pPr>
            <a:r>
              <a:rPr sz="1000" spc="145" dirty="0">
                <a:solidFill>
                  <a:srgbClr val="E7343D"/>
                </a:solidFill>
                <a:latin typeface="Gill Sans MT"/>
                <a:cs typeface="Gill Sans MT"/>
              </a:rPr>
              <a:t>•	</a:t>
            </a:r>
            <a:r>
              <a:rPr sz="1000" u="dash" spc="145" dirty="0">
                <a:solidFill>
                  <a:srgbClr val="E7343D"/>
                </a:solidFill>
                <a:latin typeface="Gill Sans MT"/>
                <a:cs typeface="Gill Sans MT"/>
              </a:rPr>
              <a:t> 	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11299" y="3141074"/>
            <a:ext cx="15925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30" dirty="0">
                <a:solidFill>
                  <a:srgbClr val="E7343D"/>
                </a:solidFill>
                <a:latin typeface="Arial"/>
                <a:cs typeface="Arial"/>
              </a:rPr>
              <a:t>Common </a:t>
            </a:r>
            <a:r>
              <a:rPr sz="1200" b="1" spc="-190" dirty="0">
                <a:solidFill>
                  <a:srgbClr val="E7343D"/>
                </a:solidFill>
                <a:latin typeface="Arial"/>
                <a:cs typeface="Arial"/>
              </a:rPr>
              <a:t>T</a:t>
            </a:r>
            <a:r>
              <a:rPr sz="1200" b="1" spc="-25" dirty="0">
                <a:solidFill>
                  <a:srgbClr val="E7343D"/>
                </a:solidFill>
                <a:latin typeface="Arial"/>
                <a:cs typeface="Arial"/>
              </a:rPr>
              <a:t>riggers</a:t>
            </a:r>
            <a:r>
              <a:rPr sz="1200" b="1" dirty="0">
                <a:solidFill>
                  <a:srgbClr val="E7343D"/>
                </a:solidFill>
                <a:latin typeface="Arial"/>
                <a:cs typeface="Arial"/>
              </a:rPr>
              <a:t> a</a:t>
            </a:r>
            <a:r>
              <a:rPr sz="1200" b="1" spc="-25" dirty="0">
                <a:solidFill>
                  <a:srgbClr val="E7343D"/>
                </a:solidFill>
                <a:latin typeface="Arial"/>
                <a:cs typeface="Arial"/>
              </a:rPr>
              <a:t>r</a:t>
            </a:r>
            <a:r>
              <a:rPr sz="1200" b="1" spc="-40" dirty="0">
                <a:solidFill>
                  <a:srgbClr val="E7343D"/>
                </a:solidFill>
                <a:latin typeface="Arial"/>
                <a:cs typeface="Arial"/>
              </a:rPr>
              <a:t>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11299" y="3385973"/>
            <a:ext cx="2275840" cy="147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0" dirty="0">
                <a:latin typeface="Gill Sans MT"/>
                <a:cs typeface="Gill Sans MT"/>
              </a:rPr>
              <a:t>V</a:t>
            </a:r>
            <a:r>
              <a:rPr sz="1000" dirty="0">
                <a:latin typeface="Gill Sans MT"/>
                <a:cs typeface="Gill Sans MT"/>
              </a:rPr>
              <a:t>iruses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35" dirty="0">
                <a:latin typeface="Gill Sans MT"/>
                <a:cs typeface="Gill Sans MT"/>
              </a:rPr>
              <a:t>Changes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in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weather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dirty="0">
                <a:latin typeface="Gill Sans MT"/>
                <a:cs typeface="Gill Sans MT"/>
              </a:rPr>
              <a:t>House </a:t>
            </a:r>
            <a:r>
              <a:rPr sz="1000" spc="25" dirty="0">
                <a:latin typeface="Gill Sans MT"/>
                <a:cs typeface="Gill Sans MT"/>
              </a:rPr>
              <a:t>dust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mites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30" dirty="0">
                <a:latin typeface="Gill Sans MT"/>
                <a:cs typeface="Gill Sans MT"/>
              </a:rPr>
              <a:t>Animal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fu</a:t>
            </a:r>
            <a:r>
              <a:rPr sz="1000" spc="-75" dirty="0">
                <a:latin typeface="Gill Sans MT"/>
                <a:cs typeface="Gill Sans MT"/>
              </a:rPr>
              <a:t>r</a:t>
            </a:r>
            <a:r>
              <a:rPr sz="1000" spc="55" dirty="0">
                <a:latin typeface="Gill Sans MT"/>
                <a:cs typeface="Gill Sans MT"/>
              </a:rPr>
              <a:t>,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feathers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5" dirty="0">
                <a:latin typeface="Gill Sans MT"/>
                <a:cs typeface="Gill Sans MT"/>
              </a:rPr>
              <a:t>and</a:t>
            </a:r>
            <a:r>
              <a:rPr sz="1000" dirty="0">
                <a:latin typeface="Gill Sans MT"/>
                <a:cs typeface="Gill Sans MT"/>
              </a:rPr>
              <a:t> their </a:t>
            </a:r>
            <a:r>
              <a:rPr sz="1000" spc="45" dirty="0">
                <a:latin typeface="Gill Sans MT"/>
                <a:cs typeface="Gill Sans MT"/>
              </a:rPr>
              <a:t>bedding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5" dirty="0">
                <a:latin typeface="Gill Sans MT"/>
                <a:cs typeface="Gill Sans MT"/>
              </a:rPr>
              <a:t>Foods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-30" dirty="0">
                <a:latin typeface="Gill Sans MT"/>
                <a:cs typeface="Gill Sans MT"/>
              </a:rPr>
              <a:t>Exe</a:t>
            </a:r>
            <a:r>
              <a:rPr sz="1000" spc="-45" dirty="0">
                <a:latin typeface="Gill Sans MT"/>
                <a:cs typeface="Gill Sans MT"/>
              </a:rPr>
              <a:t>r</a:t>
            </a:r>
            <a:r>
              <a:rPr sz="1000" spc="5" dirty="0">
                <a:latin typeface="Gill Sans MT"/>
                <a:cs typeface="Gill Sans MT"/>
              </a:rPr>
              <a:t>cise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0" dirty="0">
                <a:latin typeface="Gill Sans MT"/>
                <a:cs typeface="Gill Sans MT"/>
              </a:rPr>
              <a:t>Upset,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dist</a:t>
            </a:r>
            <a:r>
              <a:rPr sz="1000" spc="-25" dirty="0">
                <a:latin typeface="Gill Sans MT"/>
                <a:cs typeface="Gill Sans MT"/>
              </a:rPr>
              <a:t>r</a:t>
            </a:r>
            <a:r>
              <a:rPr sz="1000" spc="15" dirty="0">
                <a:latin typeface="Gill Sans MT"/>
                <a:cs typeface="Gill Sans MT"/>
              </a:rPr>
              <a:t>ess,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5" dirty="0">
                <a:latin typeface="Gill Sans MT"/>
                <a:cs typeface="Gill Sans MT"/>
              </a:rPr>
              <a:t>and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emotions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25" dirty="0">
                <a:latin typeface="Gill Sans MT"/>
                <a:cs typeface="Gill Sans MT"/>
              </a:rPr>
              <a:t>Smoke</a:t>
            </a:r>
            <a:r>
              <a:rPr sz="1000" dirty="0">
                <a:latin typeface="Gill Sans MT"/>
                <a:cs typeface="Gill Sans MT"/>
              </a:rPr>
              <a:t> – </a:t>
            </a:r>
            <a:r>
              <a:rPr sz="1000" spc="25" dirty="0">
                <a:latin typeface="Gill Sans MT"/>
                <a:cs typeface="Gill Sans MT"/>
              </a:rPr>
              <a:t>ciga</a:t>
            </a:r>
            <a:r>
              <a:rPr sz="1000" spc="5" dirty="0">
                <a:latin typeface="Gill Sans MT"/>
                <a:cs typeface="Gill Sans MT"/>
              </a:rPr>
              <a:t>rettes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5" dirty="0">
                <a:latin typeface="Gill Sans MT"/>
                <a:cs typeface="Gill Sans MT"/>
              </a:rPr>
              <a:t>and</a:t>
            </a:r>
            <a:r>
              <a:rPr sz="1000" dirty="0">
                <a:latin typeface="Gill Sans MT"/>
                <a:cs typeface="Gill Sans MT"/>
              </a:rPr>
              <a:t> fi</a:t>
            </a:r>
            <a:r>
              <a:rPr sz="1000" spc="-15" dirty="0">
                <a:latin typeface="Gill Sans MT"/>
                <a:cs typeface="Gill Sans MT"/>
              </a:rPr>
              <a:t>r</a:t>
            </a:r>
            <a:r>
              <a:rPr sz="1000" spc="5" dirty="0">
                <a:latin typeface="Gill Sans MT"/>
                <a:cs typeface="Gill Sans MT"/>
              </a:rPr>
              <a:t>es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30352" y="4986947"/>
            <a:ext cx="2900680" cy="2134870"/>
          </a:xfrm>
          <a:prstGeom prst="rect">
            <a:avLst/>
          </a:prstGeom>
          <a:solidFill>
            <a:srgbClr val="FFFFFF"/>
          </a:solidFill>
          <a:ln w="12700">
            <a:solidFill>
              <a:srgbClr val="CD171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1755">
              <a:lnSpc>
                <a:spcPct val="100000"/>
              </a:lnSpc>
            </a:pPr>
            <a:r>
              <a:rPr sz="1200" b="1" spc="5" dirty="0">
                <a:solidFill>
                  <a:srgbClr val="E7343D"/>
                </a:solidFill>
                <a:latin typeface="Arial"/>
                <a:cs typeface="Arial"/>
              </a:rPr>
              <a:t>Additional </a:t>
            </a:r>
            <a:r>
              <a:rPr sz="1200" b="1" spc="-40" dirty="0">
                <a:solidFill>
                  <a:srgbClr val="E7343D"/>
                </a:solidFill>
                <a:latin typeface="Arial"/>
                <a:cs typeface="Arial"/>
              </a:rPr>
              <a:t>Comments: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648611" y="5194581"/>
            <a:ext cx="1505585" cy="37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" marR="5080" indent="-15240">
              <a:lnSpc>
                <a:spcPct val="144600"/>
              </a:lnSpc>
            </a:pPr>
            <a:r>
              <a:rPr sz="1000" spc="55" dirty="0">
                <a:solidFill>
                  <a:srgbClr val="FFFFFF"/>
                </a:solidFill>
                <a:latin typeface="Tahoma"/>
                <a:cs typeface="Tahoma"/>
              </a:rPr>
              <a:t>Recommended</a:t>
            </a:r>
            <a:r>
              <a:rPr sz="10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40" dirty="0">
                <a:solidFill>
                  <a:srgbClr val="FFFFFF"/>
                </a:solidFill>
                <a:latin typeface="Tahoma"/>
                <a:cs typeface="Tahoma"/>
              </a:rPr>
              <a:t>websites</a:t>
            </a:r>
            <a:r>
              <a:rPr sz="10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114" dirty="0">
                <a:solidFill>
                  <a:srgbClr val="FFFFFF"/>
                </a:solidFill>
                <a:latin typeface="Tahoma"/>
                <a:cs typeface="Tahoma"/>
                <a:hlinkClick r:id="rId6"/>
              </a:rPr>
              <a:t>ww</a:t>
            </a:r>
            <a:r>
              <a:rPr sz="1000" spc="55" dirty="0">
                <a:solidFill>
                  <a:srgbClr val="FFFFFF"/>
                </a:solidFill>
                <a:latin typeface="Tahoma"/>
                <a:cs typeface="Tahoma"/>
                <a:hlinkClick r:id="rId6"/>
              </a:rPr>
              <a:t>w</a:t>
            </a:r>
            <a:r>
              <a:rPr sz="1000" spc="40" dirty="0">
                <a:solidFill>
                  <a:srgbClr val="FFFFFF"/>
                </a:solidFill>
                <a:latin typeface="Tahoma"/>
                <a:cs typeface="Tahoma"/>
                <a:hlinkClick r:id="rId6"/>
              </a:rPr>
              <a:t>.beatasthma.co.uk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197503" y="5850666"/>
            <a:ext cx="127063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Asthma+LungUK</a:t>
            </a:r>
            <a:r>
              <a:rPr sz="1000" b="1" spc="10" dirty="0">
                <a:solidFill>
                  <a:srgbClr val="FFFFFF"/>
                </a:solidFill>
                <a:latin typeface="Arial"/>
                <a:cs typeface="Arial"/>
              </a:rPr>
              <a:t> at: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000" spc="114" dirty="0">
                <a:solidFill>
                  <a:srgbClr val="FFFFFF"/>
                </a:solidFill>
                <a:latin typeface="Tahoma"/>
                <a:cs typeface="Tahoma"/>
                <a:hlinkClick r:id="rId7"/>
              </a:rPr>
              <a:t>ww</a:t>
            </a:r>
            <a:r>
              <a:rPr sz="1000" spc="55" dirty="0">
                <a:solidFill>
                  <a:srgbClr val="FFFFFF"/>
                </a:solidFill>
                <a:latin typeface="Tahoma"/>
                <a:cs typeface="Tahoma"/>
                <a:hlinkClick r:id="rId7"/>
              </a:rPr>
              <a:t>w</a:t>
            </a:r>
            <a:r>
              <a:rPr sz="1000" spc="40" dirty="0">
                <a:solidFill>
                  <a:srgbClr val="FFFFFF"/>
                </a:solidFill>
                <a:latin typeface="Tahoma"/>
                <a:cs typeface="Tahoma"/>
                <a:hlinkClick r:id="rId7"/>
              </a:rPr>
              <a:t>.asthma.org.uk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331437" y="6503350"/>
            <a:ext cx="236982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solidFill>
                  <a:srgbClr val="FFFFFF"/>
                </a:solidFill>
                <a:latin typeface="Tahoma"/>
                <a:cs typeface="Tahoma"/>
              </a:rPr>
              <a:t>https://uk-ai</a:t>
            </a:r>
            <a:r>
              <a:rPr sz="1000" spc="-8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000" spc="40" dirty="0">
                <a:solidFill>
                  <a:srgbClr val="FFFFFF"/>
                </a:solidFill>
                <a:latin typeface="Tahoma"/>
                <a:cs typeface="Tahoma"/>
              </a:rPr>
              <a:t>.defra.go</a:t>
            </a:r>
            <a:r>
              <a:rPr sz="1000" spc="-35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1000" spc="30" dirty="0">
                <a:solidFill>
                  <a:srgbClr val="FFFFFF"/>
                </a:solidFill>
                <a:latin typeface="Tahoma"/>
                <a:cs typeface="Tahoma"/>
              </a:rPr>
              <a:t>.uk/forecasting/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881649" y="7112831"/>
            <a:ext cx="183768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>
                <a:latin typeface="Gill Sans MT"/>
                <a:cs typeface="Gill Sans MT"/>
              </a:rPr>
              <a:t>This </a:t>
            </a:r>
            <a:r>
              <a:rPr sz="800" spc="20" dirty="0">
                <a:latin typeface="Gill Sans MT"/>
                <a:cs typeface="Gill Sans MT"/>
              </a:rPr>
              <a:t>leaflet </a:t>
            </a:r>
            <a:r>
              <a:rPr sz="800" dirty="0">
                <a:latin typeface="Gill Sans MT"/>
                <a:cs typeface="Gill Sans MT"/>
              </a:rPr>
              <a:t>is </a:t>
            </a:r>
            <a:r>
              <a:rPr sz="800" spc="20" dirty="0">
                <a:latin typeface="Gill Sans MT"/>
                <a:cs typeface="Gill Sans MT"/>
              </a:rPr>
              <a:t>intended </a:t>
            </a:r>
            <a:r>
              <a:rPr sz="800" spc="5" dirty="0">
                <a:latin typeface="Gill Sans MT"/>
                <a:cs typeface="Gill Sans MT"/>
              </a:rPr>
              <a:t>for colour </a:t>
            </a:r>
            <a:r>
              <a:rPr sz="800" spc="25" dirty="0">
                <a:latin typeface="Gill Sans MT"/>
                <a:cs typeface="Gill Sans MT"/>
              </a:rPr>
              <a:t>printing.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307998" y="6963612"/>
            <a:ext cx="3204210" cy="416559"/>
          </a:xfrm>
          <a:prstGeom prst="rect">
            <a:avLst/>
          </a:prstGeom>
          <a:solidFill>
            <a:srgbClr val="00975A"/>
          </a:solidFill>
        </p:spPr>
        <p:txBody>
          <a:bodyPr vert="horz" wrap="square" lIns="0" tIns="0" rIns="0" bIns="0" rtlCol="0">
            <a:spAutoFit/>
          </a:bodyPr>
          <a:lstStyle/>
          <a:p>
            <a:pPr marL="889000" marR="231775" indent="-649605">
              <a:lnSpc>
                <a:spcPct val="100000"/>
              </a:lnSpc>
            </a:pPr>
            <a:r>
              <a:rPr sz="1000" b="1" spc="-45" dirty="0">
                <a:solidFill>
                  <a:srgbClr val="FFFFFF"/>
                </a:solidFill>
                <a:latin typeface="Arial"/>
                <a:cs typeface="Arial"/>
              </a:rPr>
              <a:t>Please </a:t>
            </a:r>
            <a:r>
              <a:rPr sz="1000" b="1" spc="10" dirty="0">
                <a:solidFill>
                  <a:srgbClr val="FFFFFF"/>
                </a:solidFill>
                <a:latin typeface="Arial"/>
                <a:cs typeface="Arial"/>
              </a:rPr>
              <a:t>take </a:t>
            </a:r>
            <a:r>
              <a:rPr sz="1000" b="1" spc="-20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1000" b="1" spc="40" dirty="0">
                <a:solidFill>
                  <a:srgbClr val="FFFFFF"/>
                </a:solidFill>
                <a:latin typeface="Arial"/>
                <a:cs typeface="Arial"/>
              </a:rPr>
              <a:t>with you </a:t>
            </a:r>
            <a:r>
              <a:rPr sz="1000" b="1" spc="25" dirty="0">
                <a:solidFill>
                  <a:srgbClr val="FFFFFF"/>
                </a:solidFill>
                <a:latin typeface="Arial"/>
                <a:cs typeface="Arial"/>
              </a:rPr>
              <a:t>when you </a:t>
            </a:r>
            <a:r>
              <a:rPr sz="1000" b="1" spc="-15" dirty="0">
                <a:solidFill>
                  <a:srgbClr val="FFFFFF"/>
                </a:solidFill>
                <a:latin typeface="Arial"/>
                <a:cs typeface="Arial"/>
              </a:rPr>
              <a:t>visit your doctor or asthma </a:t>
            </a:r>
            <a:r>
              <a:rPr sz="1000" b="1" spc="-20" dirty="0">
                <a:solidFill>
                  <a:srgbClr val="FFFFFF"/>
                </a:solidFill>
                <a:latin typeface="Arial"/>
                <a:cs typeface="Arial"/>
              </a:rPr>
              <a:t>nurse.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850424" y="1216135"/>
            <a:ext cx="29673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53385" algn="l"/>
              </a:tabLst>
            </a:pPr>
            <a:r>
              <a:rPr sz="1000" u="dash" spc="-25" dirty="0">
                <a:latin typeface="Times New Roman"/>
                <a:cs typeface="Times New Roman"/>
              </a:rPr>
              <a:t>	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9300" y="512067"/>
            <a:ext cx="170433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5" dirty="0">
                <a:solidFill>
                  <a:srgbClr val="E7343D"/>
                </a:solidFill>
                <a:latin typeface="Arial"/>
                <a:cs typeface="Arial"/>
              </a:rPr>
              <a:t>Red zone </a:t>
            </a:r>
            <a:r>
              <a:rPr sz="1400" b="1" spc="-90" dirty="0">
                <a:solidFill>
                  <a:srgbClr val="E7343D"/>
                </a:solidFill>
                <a:latin typeface="Arial"/>
                <a:cs typeface="Arial"/>
              </a:rPr>
              <a:t>– </a:t>
            </a:r>
            <a:r>
              <a:rPr sz="1800" b="1" spc="-55" dirty="0">
                <a:solidFill>
                  <a:srgbClr val="E7343D"/>
                </a:solidFill>
                <a:latin typeface="Arial"/>
                <a:cs typeface="Arial"/>
              </a:rPr>
              <a:t>Seve</a:t>
            </a:r>
            <a:r>
              <a:rPr sz="1800" b="1" spc="-70" dirty="0">
                <a:solidFill>
                  <a:srgbClr val="E7343D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E7343D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827996" y="324002"/>
            <a:ext cx="504190" cy="576580"/>
          </a:xfrm>
          <a:custGeom>
            <a:avLst/>
            <a:gdLst/>
            <a:ahLst/>
            <a:cxnLst/>
            <a:rect l="l" t="t" r="r" b="b"/>
            <a:pathLst>
              <a:path w="504190" h="576580">
                <a:moveTo>
                  <a:pt x="0" y="576008"/>
                </a:moveTo>
                <a:lnTo>
                  <a:pt x="503999" y="576008"/>
                </a:lnTo>
                <a:lnTo>
                  <a:pt x="503999" y="0"/>
                </a:lnTo>
                <a:lnTo>
                  <a:pt x="0" y="0"/>
                </a:lnTo>
                <a:lnTo>
                  <a:pt x="0" y="5760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37597" y="357200"/>
            <a:ext cx="484808" cy="5096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439299" y="937045"/>
            <a:ext cx="2529840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a</a:t>
            </a:r>
            <a:r>
              <a:rPr sz="1000" spc="-20" dirty="0">
                <a:latin typeface="Gill Sans MT"/>
                <a:cs typeface="Gill Sans MT"/>
              </a:rPr>
              <a:t>r</a:t>
            </a:r>
            <a:r>
              <a:rPr sz="1000" spc="15" dirty="0">
                <a:latin typeface="Gill Sans MT"/>
                <a:cs typeface="Gill Sans MT"/>
              </a:rPr>
              <a:t>e</a:t>
            </a:r>
            <a:r>
              <a:rPr sz="1000" dirty="0">
                <a:latin typeface="Gill Sans MT"/>
                <a:cs typeface="Gill Sans MT"/>
              </a:rPr>
              <a:t> still </a:t>
            </a:r>
            <a:r>
              <a:rPr sz="1000" spc="-5" dirty="0">
                <a:latin typeface="Gill Sans MT"/>
                <a:cs typeface="Gill Sans MT"/>
              </a:rPr>
              <a:t>b</a:t>
            </a:r>
            <a:r>
              <a:rPr sz="1000" spc="-25" dirty="0">
                <a:latin typeface="Gill Sans MT"/>
                <a:cs typeface="Gill Sans MT"/>
              </a:rPr>
              <a:t>r</a:t>
            </a:r>
            <a:r>
              <a:rPr sz="1000" spc="45" dirty="0">
                <a:latin typeface="Gill Sans MT"/>
                <a:cs typeface="Gill Sans MT"/>
              </a:rPr>
              <a:t>eathing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ha</a:t>
            </a:r>
            <a:r>
              <a:rPr sz="1000" spc="-5" dirty="0">
                <a:latin typeface="Gill Sans MT"/>
                <a:cs typeface="Gill Sans MT"/>
              </a:rPr>
              <a:t>r</a:t>
            </a:r>
            <a:r>
              <a:rPr sz="1000" spc="45" dirty="0">
                <a:latin typeface="Gill Sans MT"/>
                <a:cs typeface="Gill Sans MT"/>
              </a:rPr>
              <a:t>d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5" dirty="0">
                <a:latin typeface="Gill Sans MT"/>
                <a:cs typeface="Gill Sans MT"/>
              </a:rPr>
              <a:t>and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fast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still </a:t>
            </a:r>
            <a:r>
              <a:rPr sz="1000" spc="25" dirty="0">
                <a:latin typeface="Gill Sans MT"/>
                <a:cs typeface="Gill Sans MT"/>
              </a:rPr>
              <a:t>feel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tight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5" dirty="0">
                <a:latin typeface="Gill Sans MT"/>
                <a:cs typeface="Gill Sans MT"/>
              </a:rPr>
              <a:t>and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wheezy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a</a:t>
            </a:r>
            <a:r>
              <a:rPr sz="1000" spc="-20" dirty="0">
                <a:latin typeface="Gill Sans MT"/>
                <a:cs typeface="Gill Sans MT"/>
              </a:rPr>
              <a:t>r</a:t>
            </a:r>
            <a:r>
              <a:rPr sz="1000" spc="15" dirty="0">
                <a:latin typeface="Gill Sans MT"/>
                <a:cs typeface="Gill Sans MT"/>
              </a:rPr>
              <a:t>e</a:t>
            </a:r>
            <a:r>
              <a:rPr sz="1000" dirty="0">
                <a:latin typeface="Gill Sans MT"/>
                <a:cs typeface="Gill Sans MT"/>
              </a:rPr>
              <a:t> too </a:t>
            </a:r>
            <a:r>
              <a:rPr sz="1000" spc="-5" dirty="0">
                <a:latin typeface="Gill Sans MT"/>
                <a:cs typeface="Gill Sans MT"/>
              </a:rPr>
              <a:t>b</a:t>
            </a:r>
            <a:r>
              <a:rPr sz="1000" spc="-25" dirty="0">
                <a:latin typeface="Gill Sans MT"/>
                <a:cs typeface="Gill Sans MT"/>
              </a:rPr>
              <a:t>r</a:t>
            </a:r>
            <a:r>
              <a:rPr sz="1000" spc="20" dirty="0">
                <a:latin typeface="Gill Sans MT"/>
                <a:cs typeface="Gill Sans MT"/>
              </a:rPr>
              <a:t>eathless</a:t>
            </a:r>
            <a:r>
              <a:rPr sz="1000" dirty="0">
                <a:latin typeface="Gill Sans MT"/>
                <a:cs typeface="Gill Sans MT"/>
              </a:rPr>
              <a:t> to </a:t>
            </a:r>
            <a:r>
              <a:rPr sz="1000" spc="20" dirty="0">
                <a:latin typeface="Gill Sans MT"/>
                <a:cs typeface="Gill Sans MT"/>
              </a:rPr>
              <a:t>talk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in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70" dirty="0">
                <a:latin typeface="Gill Sans MT"/>
                <a:cs typeface="Gill Sans MT"/>
              </a:rPr>
              <a:t>a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sentence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a</a:t>
            </a:r>
            <a:r>
              <a:rPr sz="1000" spc="-20" dirty="0">
                <a:latin typeface="Gill Sans MT"/>
                <a:cs typeface="Gill Sans MT"/>
              </a:rPr>
              <a:t>r</a:t>
            </a:r>
            <a:r>
              <a:rPr sz="1000" spc="15" dirty="0">
                <a:latin typeface="Gill Sans MT"/>
                <a:cs typeface="Gill Sans MT"/>
              </a:rPr>
              <a:t>e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40" dirty="0">
                <a:latin typeface="Gill Sans MT"/>
                <a:cs typeface="Gill Sans MT"/>
              </a:rPr>
              <a:t>feeling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frightened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5" dirty="0">
                <a:latin typeface="Gill Sans MT"/>
                <a:cs typeface="Gill Sans MT"/>
              </a:rPr>
              <a:t>and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exhausted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39299" y="1726504"/>
            <a:ext cx="2899410" cy="52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Other </a:t>
            </a:r>
            <a:r>
              <a:rPr sz="1000" b="1" spc="-40" dirty="0">
                <a:latin typeface="Arial"/>
                <a:cs typeface="Arial"/>
              </a:rPr>
              <a:t>serious </a:t>
            </a:r>
            <a:r>
              <a:rPr sz="1000" b="1" spc="-25" dirty="0">
                <a:latin typeface="Arial"/>
                <a:cs typeface="Arial"/>
              </a:rPr>
              <a:t>symptoms a</a:t>
            </a:r>
            <a:r>
              <a:rPr sz="1000" b="1" spc="-20" dirty="0">
                <a:latin typeface="Arial"/>
                <a:cs typeface="Arial"/>
              </a:rPr>
              <a:t>r</a:t>
            </a:r>
            <a:r>
              <a:rPr sz="1000" b="1" spc="-35" dirty="0">
                <a:latin typeface="Arial"/>
                <a:cs typeface="Arial"/>
              </a:rPr>
              <a:t>e: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dirty="0">
                <a:latin typeface="Gill Sans MT"/>
                <a:cs typeface="Gill Sans MT"/>
              </a:rPr>
              <a:t>colour </a:t>
            </a:r>
            <a:r>
              <a:rPr sz="1000" spc="45" dirty="0">
                <a:latin typeface="Gill Sans MT"/>
                <a:cs typeface="Gill Sans MT"/>
              </a:rPr>
              <a:t>changes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" dirty="0">
                <a:latin typeface="Gill Sans MT"/>
                <a:cs typeface="Gill Sans MT"/>
              </a:rPr>
              <a:t>-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-10" dirty="0">
                <a:latin typeface="Gill Sans MT"/>
                <a:cs typeface="Gill Sans MT"/>
              </a:rPr>
              <a:t>very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pale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-10" dirty="0">
                <a:latin typeface="Gill Sans MT"/>
                <a:cs typeface="Gill Sans MT"/>
              </a:rPr>
              <a:t>/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g</a:t>
            </a:r>
            <a:r>
              <a:rPr sz="1000" spc="10" dirty="0">
                <a:latin typeface="Gill Sans MT"/>
                <a:cs typeface="Gill Sans MT"/>
              </a:rPr>
              <a:t>r</a:t>
            </a:r>
            <a:r>
              <a:rPr sz="1000" spc="5" dirty="0">
                <a:latin typeface="Gill Sans MT"/>
                <a:cs typeface="Gill Sans MT"/>
              </a:rPr>
              <a:t>ey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-10" dirty="0">
                <a:latin typeface="Gill Sans MT"/>
                <a:cs typeface="Gill Sans MT"/>
              </a:rPr>
              <a:t>/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blue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45" dirty="0">
                <a:latin typeface="Gill Sans MT"/>
                <a:cs typeface="Gill Sans MT"/>
              </a:rPr>
              <a:t>using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rib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5" dirty="0">
                <a:latin typeface="Gill Sans MT"/>
                <a:cs typeface="Gill Sans MT"/>
              </a:rPr>
              <a:t>and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neck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muscles</a:t>
            </a:r>
            <a:r>
              <a:rPr sz="1000" dirty="0">
                <a:latin typeface="Gill Sans MT"/>
                <a:cs typeface="Gill Sans MT"/>
              </a:rPr>
              <a:t> to </a:t>
            </a:r>
            <a:r>
              <a:rPr sz="1000" spc="-5" dirty="0">
                <a:latin typeface="Gill Sans MT"/>
                <a:cs typeface="Gill Sans MT"/>
              </a:rPr>
              <a:t>b</a:t>
            </a:r>
            <a:r>
              <a:rPr sz="1000" spc="-25" dirty="0">
                <a:latin typeface="Gill Sans MT"/>
                <a:cs typeface="Gill Sans MT"/>
              </a:rPr>
              <a:t>r</a:t>
            </a:r>
            <a:r>
              <a:rPr sz="1000" spc="35" dirty="0">
                <a:latin typeface="Gill Sans MT"/>
                <a:cs typeface="Gill Sans MT"/>
              </a:rPr>
              <a:t>eath,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nose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flaring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39299" y="2475688"/>
            <a:ext cx="2835910" cy="779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70" dirty="0">
                <a:solidFill>
                  <a:srgbClr val="E7343D"/>
                </a:solidFill>
                <a:latin typeface="Arial"/>
                <a:cs typeface="Arial"/>
              </a:rPr>
              <a:t>Red </a:t>
            </a:r>
            <a:r>
              <a:rPr sz="1800" b="1" spc="-35" dirty="0">
                <a:solidFill>
                  <a:srgbClr val="E7343D"/>
                </a:solidFill>
                <a:latin typeface="Arial"/>
                <a:cs typeface="Arial"/>
              </a:rPr>
              <a:t>Zone </a:t>
            </a:r>
            <a:r>
              <a:rPr sz="1800" b="1" spc="-20" dirty="0">
                <a:solidFill>
                  <a:srgbClr val="E7343D"/>
                </a:solidFill>
                <a:latin typeface="Arial"/>
                <a:cs typeface="Arial"/>
              </a:rPr>
              <a:t>Action</a:t>
            </a:r>
            <a:endParaRPr sz="1800">
              <a:latin typeface="Arial"/>
              <a:cs typeface="Arial"/>
            </a:endParaRPr>
          </a:p>
          <a:p>
            <a:pPr marL="462280" marR="5080" indent="-344805">
              <a:lnSpc>
                <a:spcPct val="100000"/>
              </a:lnSpc>
              <a:spcBef>
                <a:spcPts val="770"/>
              </a:spcBef>
            </a:pPr>
            <a:r>
              <a:rPr sz="1400" b="1" spc="-250" dirty="0">
                <a:solidFill>
                  <a:srgbClr val="E7343D"/>
                </a:solidFill>
                <a:latin typeface="Arial"/>
                <a:cs typeface="Arial"/>
              </a:rPr>
              <a:t>T</a:t>
            </a:r>
            <a:r>
              <a:rPr sz="1400" b="1" dirty="0">
                <a:solidFill>
                  <a:srgbClr val="E7343D"/>
                </a:solidFill>
                <a:latin typeface="Arial"/>
                <a:cs typeface="Arial"/>
              </a:rPr>
              <a:t>ake 10 </a:t>
            </a:r>
            <a:r>
              <a:rPr sz="1400" b="1" spc="25" dirty="0">
                <a:solidFill>
                  <a:srgbClr val="E7343D"/>
                </a:solidFill>
                <a:latin typeface="Arial"/>
                <a:cs typeface="Arial"/>
              </a:rPr>
              <a:t>pu</a:t>
            </a:r>
            <a:r>
              <a:rPr sz="1400" b="1" spc="-15" dirty="0">
                <a:solidFill>
                  <a:srgbClr val="E7343D"/>
                </a:solidFill>
                <a:latin typeface="Arial"/>
                <a:cs typeface="Arial"/>
              </a:rPr>
              <a:t>f</a:t>
            </a:r>
            <a:r>
              <a:rPr sz="1400" b="1" spc="-45" dirty="0">
                <a:solidFill>
                  <a:srgbClr val="E7343D"/>
                </a:solidFill>
                <a:latin typeface="Arial"/>
                <a:cs typeface="Arial"/>
              </a:rPr>
              <a:t>fs</a:t>
            </a:r>
            <a:r>
              <a:rPr sz="1400" b="1" dirty="0">
                <a:solidFill>
                  <a:srgbClr val="E7343D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E7343D"/>
                </a:solidFill>
                <a:latin typeface="Arial"/>
                <a:cs typeface="Arial"/>
              </a:rPr>
              <a:t>of</a:t>
            </a:r>
            <a:r>
              <a:rPr sz="1400" b="1" dirty="0">
                <a:solidFill>
                  <a:srgbClr val="E7343D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E7343D"/>
                </a:solidFill>
                <a:latin typeface="Arial"/>
                <a:cs typeface="Arial"/>
              </a:rPr>
              <a:t>the</a:t>
            </a:r>
            <a:r>
              <a:rPr sz="1400" b="1" dirty="0">
                <a:solidFill>
                  <a:srgbClr val="E7343D"/>
                </a:solidFill>
                <a:latin typeface="Arial"/>
                <a:cs typeface="Arial"/>
              </a:rPr>
              <a:t> blue inhaler via a </a:t>
            </a:r>
            <a:r>
              <a:rPr sz="1400" b="1" spc="-55" dirty="0">
                <a:solidFill>
                  <a:srgbClr val="E7343D"/>
                </a:solidFill>
                <a:latin typeface="Arial"/>
                <a:cs typeface="Arial"/>
              </a:rPr>
              <a:t>spacer</a:t>
            </a:r>
            <a:r>
              <a:rPr sz="1400" b="1" dirty="0">
                <a:solidFill>
                  <a:srgbClr val="E7343D"/>
                </a:solidFill>
                <a:latin typeface="Arial"/>
                <a:cs typeface="Arial"/>
              </a:rPr>
              <a:t> and </a:t>
            </a:r>
            <a:r>
              <a:rPr sz="1400" b="1" spc="-45" dirty="0">
                <a:solidFill>
                  <a:srgbClr val="E7343D"/>
                </a:solidFill>
                <a:latin typeface="Arial"/>
                <a:cs typeface="Arial"/>
              </a:rPr>
              <a:t>call</a:t>
            </a:r>
            <a:r>
              <a:rPr sz="1400" b="1" dirty="0">
                <a:solidFill>
                  <a:srgbClr val="E7343D"/>
                </a:solidFill>
                <a:latin typeface="Arial"/>
                <a:cs typeface="Arial"/>
              </a:rPr>
              <a:t> 999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39299" y="3352884"/>
            <a:ext cx="2851785" cy="1515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30" dirty="0">
                <a:solidFill>
                  <a:srgbClr val="E7343D"/>
                </a:solidFill>
                <a:latin typeface="Gill Sans MT"/>
                <a:cs typeface="Gill Sans MT"/>
              </a:rPr>
              <a:t>Asthma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E7343D"/>
                </a:solidFill>
                <a:latin typeface="Gill Sans MT"/>
                <a:cs typeface="Gill Sans MT"/>
              </a:rPr>
              <a:t>can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30" dirty="0">
                <a:solidFill>
                  <a:srgbClr val="E7343D"/>
                </a:solidFill>
                <a:latin typeface="Gill Sans MT"/>
                <a:cs typeface="Gill Sans MT"/>
              </a:rPr>
              <a:t>be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E7343D"/>
                </a:solidFill>
                <a:latin typeface="Gill Sans MT"/>
                <a:cs typeface="Gill Sans MT"/>
              </a:rPr>
              <a:t>life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-5" dirty="0">
                <a:solidFill>
                  <a:srgbClr val="E7343D"/>
                </a:solidFill>
                <a:latin typeface="Gill Sans MT"/>
                <a:cs typeface="Gill Sans MT"/>
              </a:rPr>
              <a:t>th</a:t>
            </a:r>
            <a:r>
              <a:rPr sz="1000" spc="-25" dirty="0">
                <a:solidFill>
                  <a:srgbClr val="E7343D"/>
                </a:solidFill>
                <a:latin typeface="Gill Sans MT"/>
                <a:cs typeface="Gill Sans MT"/>
              </a:rPr>
              <a:t>r</a:t>
            </a:r>
            <a:r>
              <a:rPr sz="1000" spc="40" dirty="0">
                <a:solidFill>
                  <a:srgbClr val="E7343D"/>
                </a:solidFill>
                <a:latin typeface="Gill Sans MT"/>
                <a:cs typeface="Gill Sans MT"/>
              </a:rPr>
              <a:t>eatening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-50" dirty="0">
                <a:solidFill>
                  <a:srgbClr val="E7343D"/>
                </a:solidFill>
                <a:latin typeface="Gill Sans MT"/>
                <a:cs typeface="Gill Sans MT"/>
              </a:rPr>
              <a:t>Do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not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E7343D"/>
                </a:solidFill>
                <a:latin typeface="Gill Sans MT"/>
                <a:cs typeface="Gill Sans MT"/>
              </a:rPr>
              <a:t>attempt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to </a:t>
            </a:r>
            <a:r>
              <a:rPr sz="1000" spc="20" dirty="0">
                <a:solidFill>
                  <a:srgbClr val="E7343D"/>
                </a:solidFill>
                <a:latin typeface="Gill Sans MT"/>
                <a:cs typeface="Gill Sans MT"/>
              </a:rPr>
              <a:t>do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70" dirty="0">
                <a:solidFill>
                  <a:srgbClr val="E7343D"/>
                </a:solidFill>
                <a:latin typeface="Gill Sans MT"/>
                <a:cs typeface="Gill Sans MT"/>
              </a:rPr>
              <a:t>a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E7343D"/>
                </a:solidFill>
                <a:latin typeface="Gill Sans MT"/>
                <a:cs typeface="Gill Sans MT"/>
              </a:rPr>
              <a:t>peak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30" dirty="0">
                <a:solidFill>
                  <a:srgbClr val="E7343D"/>
                </a:solidFill>
                <a:latin typeface="Gill Sans MT"/>
                <a:cs typeface="Gill Sans MT"/>
              </a:rPr>
              <a:t>flow</a:t>
            </a:r>
            <a:endParaRPr sz="1000">
              <a:latin typeface="Gill Sans MT"/>
              <a:cs typeface="Gill Sans MT"/>
            </a:endParaRPr>
          </a:p>
          <a:p>
            <a:pPr marL="192405" marR="5080" indent="-179705" algn="just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-10" dirty="0">
                <a:solidFill>
                  <a:srgbClr val="E7343D"/>
                </a:solidFill>
                <a:latin typeface="Gill Sans MT"/>
                <a:cs typeface="Gill Sans MT"/>
              </a:rPr>
              <a:t>Whilst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E7343D"/>
                </a:solidFill>
                <a:latin typeface="Gill Sans MT"/>
                <a:cs typeface="Gill Sans MT"/>
              </a:rPr>
              <a:t>waiting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5" dirty="0">
                <a:solidFill>
                  <a:srgbClr val="E7343D"/>
                </a:solidFill>
                <a:latin typeface="Gill Sans MT"/>
                <a:cs typeface="Gill Sans MT"/>
              </a:rPr>
              <a:t>for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E7343D"/>
                </a:solidFill>
                <a:latin typeface="Gill Sans MT"/>
                <a:cs typeface="Gill Sans MT"/>
              </a:rPr>
              <a:t>the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E7343D"/>
                </a:solidFill>
                <a:latin typeface="Gill Sans MT"/>
                <a:cs typeface="Gill Sans MT"/>
              </a:rPr>
              <a:t>ambulance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E7343D"/>
                </a:solidFill>
                <a:latin typeface="Gill Sans MT"/>
                <a:cs typeface="Gill Sans MT"/>
              </a:rPr>
              <a:t>and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45" dirty="0">
                <a:solidFill>
                  <a:srgbClr val="E7343D"/>
                </a:solidFill>
                <a:latin typeface="Gill Sans MT"/>
                <a:cs typeface="Gill Sans MT"/>
              </a:rPr>
              <a:t>using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your </a:t>
            </a:r>
            <a:r>
              <a:rPr sz="1000" spc="10" dirty="0">
                <a:solidFill>
                  <a:srgbClr val="E7343D"/>
                </a:solidFill>
                <a:latin typeface="Gill Sans MT"/>
                <a:cs typeface="Gill Sans MT"/>
              </a:rPr>
              <a:t>space</a:t>
            </a:r>
            <a:r>
              <a:rPr sz="1000" spc="-85" dirty="0">
                <a:solidFill>
                  <a:srgbClr val="E7343D"/>
                </a:solidFill>
                <a:latin typeface="Gill Sans MT"/>
                <a:cs typeface="Gill Sans MT"/>
              </a:rPr>
              <a:t>r</a:t>
            </a:r>
            <a:r>
              <a:rPr sz="1000" spc="55" dirty="0">
                <a:solidFill>
                  <a:srgbClr val="E7343D"/>
                </a:solidFill>
                <a:latin typeface="Gill Sans MT"/>
                <a:cs typeface="Gill Sans MT"/>
              </a:rPr>
              <a:t>,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E7343D"/>
                </a:solidFill>
                <a:latin typeface="Gill Sans MT"/>
                <a:cs typeface="Gill Sans MT"/>
              </a:rPr>
              <a:t>take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E7343D"/>
                </a:solidFill>
                <a:latin typeface="Gill Sans MT"/>
                <a:cs typeface="Gill Sans MT"/>
              </a:rPr>
              <a:t>1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75" dirty="0">
                <a:solidFill>
                  <a:srgbClr val="E7343D"/>
                </a:solidFill>
                <a:latin typeface="Gill Sans MT"/>
                <a:cs typeface="Gill Sans MT"/>
              </a:rPr>
              <a:t>pu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f</a:t>
            </a:r>
            <a:r>
              <a:rPr sz="1000" spc="80" dirty="0">
                <a:solidFill>
                  <a:srgbClr val="E7343D"/>
                </a:solidFill>
                <a:latin typeface="Gill Sans MT"/>
                <a:cs typeface="Gill Sans MT"/>
              </a:rPr>
              <a:t>f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30" dirty="0">
                <a:solidFill>
                  <a:srgbClr val="E7343D"/>
                </a:solidFill>
                <a:latin typeface="Gill Sans MT"/>
                <a:cs typeface="Gill Sans MT"/>
              </a:rPr>
              <a:t>at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70" dirty="0">
                <a:solidFill>
                  <a:srgbClr val="E7343D"/>
                </a:solidFill>
                <a:latin typeface="Gill Sans MT"/>
                <a:cs typeface="Gill Sans MT"/>
              </a:rPr>
              <a:t>a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time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E7343D"/>
                </a:solidFill>
                <a:latin typeface="Gill Sans MT"/>
                <a:cs typeface="Gill Sans MT"/>
              </a:rPr>
              <a:t>of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your </a:t>
            </a:r>
            <a:r>
              <a:rPr sz="1000" spc="30" dirty="0">
                <a:solidFill>
                  <a:srgbClr val="E7343D"/>
                </a:solidFill>
                <a:latin typeface="Gill Sans MT"/>
                <a:cs typeface="Gill Sans MT"/>
              </a:rPr>
              <a:t>blue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inhale</a:t>
            </a:r>
            <a:r>
              <a:rPr sz="1000" spc="-80" dirty="0">
                <a:solidFill>
                  <a:srgbClr val="E7343D"/>
                </a:solidFill>
                <a:latin typeface="Gill Sans MT"/>
                <a:cs typeface="Gill Sans MT"/>
              </a:rPr>
              <a:t>r</a:t>
            </a:r>
            <a:r>
              <a:rPr sz="1000" spc="55" dirty="0">
                <a:solidFill>
                  <a:srgbClr val="E7343D"/>
                </a:solidFill>
                <a:latin typeface="Gill Sans MT"/>
                <a:cs typeface="Gill Sans MT"/>
              </a:rPr>
              <a:t>,</a:t>
            </a:r>
            <a:r>
              <a:rPr sz="1000" spc="7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-5" dirty="0">
                <a:solidFill>
                  <a:srgbClr val="E7343D"/>
                </a:solidFill>
                <a:latin typeface="Gill Sans MT"/>
                <a:cs typeface="Gill Sans MT"/>
              </a:rPr>
              <a:t>b</a:t>
            </a:r>
            <a:r>
              <a:rPr sz="1000" spc="-25" dirty="0">
                <a:solidFill>
                  <a:srgbClr val="E7343D"/>
                </a:solidFill>
                <a:latin typeface="Gill Sans MT"/>
                <a:cs typeface="Gill Sans MT"/>
              </a:rPr>
              <a:t>r</a:t>
            </a:r>
            <a:r>
              <a:rPr sz="1000" spc="45" dirty="0">
                <a:solidFill>
                  <a:srgbClr val="E7343D"/>
                </a:solidFill>
                <a:latin typeface="Gill Sans MT"/>
                <a:cs typeface="Gill Sans MT"/>
              </a:rPr>
              <a:t>eathing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30" dirty="0">
                <a:solidFill>
                  <a:srgbClr val="E7343D"/>
                </a:solidFill>
                <a:latin typeface="Gill Sans MT"/>
                <a:cs typeface="Gill Sans MT"/>
              </a:rPr>
              <a:t>at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70" dirty="0">
                <a:solidFill>
                  <a:srgbClr val="E7343D"/>
                </a:solidFill>
                <a:latin typeface="Gill Sans MT"/>
                <a:cs typeface="Gill Sans MT"/>
              </a:rPr>
              <a:t>a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normal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rate </a:t>
            </a:r>
            <a:r>
              <a:rPr sz="1000" spc="5" dirty="0">
                <a:solidFill>
                  <a:srgbClr val="E7343D"/>
                </a:solidFill>
                <a:latin typeface="Gill Sans MT"/>
                <a:cs typeface="Gill Sans MT"/>
              </a:rPr>
              <a:t>for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35" dirty="0">
                <a:solidFill>
                  <a:srgbClr val="E7343D"/>
                </a:solidFill>
                <a:latin typeface="Gill Sans MT"/>
                <a:cs typeface="Gill Sans MT"/>
              </a:rPr>
              <a:t>4-5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-5" dirty="0">
                <a:solidFill>
                  <a:srgbClr val="E7343D"/>
                </a:solidFill>
                <a:latin typeface="Gill Sans MT"/>
                <a:cs typeface="Gill Sans MT"/>
              </a:rPr>
              <a:t>b</a:t>
            </a:r>
            <a:r>
              <a:rPr sz="1000" spc="-25" dirty="0">
                <a:solidFill>
                  <a:srgbClr val="E7343D"/>
                </a:solidFill>
                <a:latin typeface="Gill Sans MT"/>
                <a:cs typeface="Gill Sans MT"/>
              </a:rPr>
              <a:t>r</a:t>
            </a:r>
            <a:r>
              <a:rPr sz="1000" spc="35" dirty="0">
                <a:solidFill>
                  <a:srgbClr val="E7343D"/>
                </a:solidFill>
                <a:latin typeface="Gill Sans MT"/>
                <a:cs typeface="Gill Sans MT"/>
              </a:rPr>
              <a:t>eaths,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-5" dirty="0">
                <a:solidFill>
                  <a:srgbClr val="E7343D"/>
                </a:solidFill>
                <a:latin typeface="Gill Sans MT"/>
                <a:cs typeface="Gill Sans MT"/>
              </a:rPr>
              <a:t>every </a:t>
            </a:r>
            <a:r>
              <a:rPr sz="1000" spc="55" dirty="0">
                <a:solidFill>
                  <a:srgbClr val="E7343D"/>
                </a:solidFill>
                <a:latin typeface="Gill Sans MT"/>
                <a:cs typeface="Gill Sans MT"/>
              </a:rPr>
              <a:t>30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E7343D"/>
                </a:solidFill>
                <a:latin typeface="Gill Sans MT"/>
                <a:cs typeface="Gill Sans MT"/>
              </a:rPr>
              <a:t>seconds.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25" dirty="0">
                <a:solidFill>
                  <a:srgbClr val="E7343D"/>
                </a:solidFill>
                <a:latin typeface="Gill Sans MT"/>
                <a:cs typeface="Gill Sans MT"/>
              </a:rPr>
              <a:t>Stay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whe</a:t>
            </a:r>
            <a:r>
              <a:rPr sz="1000" spc="-10" dirty="0">
                <a:solidFill>
                  <a:srgbClr val="E7343D"/>
                </a:solidFill>
                <a:latin typeface="Gill Sans MT"/>
                <a:cs typeface="Gill Sans MT"/>
              </a:rPr>
              <a:t>r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you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a</a:t>
            </a:r>
            <a:r>
              <a:rPr sz="1000" spc="-20" dirty="0">
                <a:solidFill>
                  <a:srgbClr val="E7343D"/>
                </a:solidFill>
                <a:latin typeface="Gill Sans MT"/>
                <a:cs typeface="Gill Sans MT"/>
              </a:rPr>
              <a:t>r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E7343D"/>
                </a:solidFill>
                <a:latin typeface="Gill Sans MT"/>
                <a:cs typeface="Gill Sans MT"/>
              </a:rPr>
              <a:t>and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E7343D"/>
                </a:solidFill>
                <a:latin typeface="Gill Sans MT"/>
                <a:cs typeface="Gill Sans MT"/>
              </a:rPr>
              <a:t>keep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30" dirty="0">
                <a:solidFill>
                  <a:srgbClr val="E7343D"/>
                </a:solidFill>
                <a:latin typeface="Gill Sans MT"/>
                <a:cs typeface="Gill Sans MT"/>
              </a:rPr>
              <a:t>calm</a:t>
            </a:r>
            <a:endParaRPr sz="1000">
              <a:latin typeface="Gill Sans MT"/>
              <a:cs typeface="Gill Sans MT"/>
            </a:endParaRPr>
          </a:p>
          <a:p>
            <a:pPr marL="192405" marR="133985" indent="-179705">
              <a:lnSpc>
                <a:spcPct val="100000"/>
              </a:lnSpc>
              <a:spcBef>
                <a:spcPts val="280"/>
              </a:spcBef>
              <a:buClr>
                <a:srgbClr val="E7343D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25" dirty="0">
                <a:solidFill>
                  <a:srgbClr val="E7343D"/>
                </a:solidFill>
                <a:latin typeface="Gill Sans MT"/>
                <a:cs typeface="Gill Sans MT"/>
              </a:rPr>
              <a:t>If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your </a:t>
            </a:r>
            <a:r>
              <a:rPr sz="1000" spc="20" dirty="0">
                <a:solidFill>
                  <a:srgbClr val="E7343D"/>
                </a:solidFill>
                <a:latin typeface="Gill Sans MT"/>
                <a:cs typeface="Gill Sans MT"/>
              </a:rPr>
              <a:t>child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E7343D"/>
                </a:solidFill>
                <a:latin typeface="Gill Sans MT"/>
                <a:cs typeface="Gill Sans MT"/>
              </a:rPr>
              <a:t>becomes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un</a:t>
            </a:r>
            <a:r>
              <a:rPr sz="1000" spc="-10" dirty="0">
                <a:solidFill>
                  <a:srgbClr val="E7343D"/>
                </a:solidFill>
                <a:latin typeface="Gill Sans MT"/>
                <a:cs typeface="Gill Sans MT"/>
              </a:rPr>
              <a:t>r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esponsive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E7343D"/>
                </a:solidFill>
                <a:latin typeface="Gill Sans MT"/>
                <a:cs typeface="Gill Sans MT"/>
              </a:rPr>
              <a:t>and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E7343D"/>
                </a:solidFill>
                <a:latin typeface="Gill Sans MT"/>
                <a:cs typeface="Gill Sans MT"/>
              </a:rPr>
              <a:t>has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60" dirty="0">
                <a:solidFill>
                  <a:srgbClr val="E7343D"/>
                </a:solidFill>
                <a:latin typeface="Gill Sans MT"/>
                <a:cs typeface="Gill Sans MT"/>
              </a:rPr>
              <a:t>an</a:t>
            </a:r>
            <a:r>
              <a:rPr sz="1000" spc="35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ad</a:t>
            </a:r>
            <a:r>
              <a:rPr sz="1000" spc="-5" dirty="0">
                <a:solidFill>
                  <a:srgbClr val="E7343D"/>
                </a:solidFill>
                <a:latin typeface="Gill Sans MT"/>
                <a:cs typeface="Gill Sans MT"/>
              </a:rPr>
              <a:t>r</a:t>
            </a:r>
            <a:r>
              <a:rPr sz="1000" spc="30" dirty="0">
                <a:solidFill>
                  <a:srgbClr val="E7343D"/>
                </a:solidFill>
                <a:latin typeface="Gill Sans MT"/>
                <a:cs typeface="Gill Sans MT"/>
              </a:rPr>
              <a:t>enaline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35" dirty="0">
                <a:solidFill>
                  <a:srgbClr val="E7343D"/>
                </a:solidFill>
                <a:latin typeface="Gill Sans MT"/>
                <a:cs typeface="Gill Sans MT"/>
              </a:rPr>
              <a:t>pen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5" dirty="0">
                <a:solidFill>
                  <a:srgbClr val="E7343D"/>
                </a:solidFill>
                <a:latin typeface="Gill Sans MT"/>
                <a:cs typeface="Gill Sans MT"/>
              </a:rPr>
              <a:t>for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E7343D"/>
                </a:solidFill>
                <a:latin typeface="Gill Sans MT"/>
                <a:cs typeface="Gill Sans MT"/>
              </a:rPr>
              <a:t>allergies-use</a:t>
            </a:r>
            <a:r>
              <a:rPr sz="1000" dirty="0">
                <a:solidFill>
                  <a:srgbClr val="E7343D"/>
                </a:solidFill>
                <a:latin typeface="Gill Sans MT"/>
                <a:cs typeface="Gill Sans MT"/>
              </a:rPr>
              <a:t> it </a:t>
            </a:r>
            <a:r>
              <a:rPr sz="1000" spc="30" dirty="0">
                <a:solidFill>
                  <a:srgbClr val="E7343D"/>
                </a:solidFill>
                <a:latin typeface="Gill Sans MT"/>
                <a:cs typeface="Gill Sans MT"/>
              </a:rPr>
              <a:t>no</a:t>
            </a:r>
            <a:r>
              <a:rPr sz="1000" spc="-20" dirty="0">
                <a:solidFill>
                  <a:srgbClr val="E7343D"/>
                </a:solidFill>
                <a:latin typeface="Gill Sans MT"/>
                <a:cs typeface="Gill Sans MT"/>
              </a:rPr>
              <a:t>w</a:t>
            </a:r>
            <a:r>
              <a:rPr sz="1000" spc="55" dirty="0">
                <a:solidFill>
                  <a:srgbClr val="E7343D"/>
                </a:solidFill>
                <a:latin typeface="Gill Sans MT"/>
                <a:cs typeface="Gill Sans MT"/>
              </a:rPr>
              <a:t>.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39299" y="5120244"/>
            <a:ext cx="22129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Additional </a:t>
            </a:r>
            <a:r>
              <a:rPr sz="1000" b="1" spc="-25" dirty="0">
                <a:latin typeface="Arial"/>
                <a:cs typeface="Arial"/>
              </a:rPr>
              <a:t>comments or </a:t>
            </a:r>
            <a:r>
              <a:rPr sz="1000" b="1" spc="10" dirty="0">
                <a:latin typeface="Arial"/>
                <a:cs typeface="Arial"/>
              </a:rPr>
              <a:t>information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496550" y="5489895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58349" y="54898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61645" y="54898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96550" y="5750295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58349" y="57502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61645" y="57502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96550" y="6010695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58349" y="60106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1645" y="60106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6550" y="6271094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58349" y="62710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61645" y="62710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43998" y="153883"/>
            <a:ext cx="3204210" cy="7200265"/>
          </a:xfrm>
          <a:custGeom>
            <a:avLst/>
            <a:gdLst/>
            <a:ahLst/>
            <a:cxnLst/>
            <a:rect l="l" t="t" r="r" b="b"/>
            <a:pathLst>
              <a:path w="3204209" h="7200265">
                <a:moveTo>
                  <a:pt x="0" y="7199998"/>
                </a:moveTo>
                <a:lnTo>
                  <a:pt x="3203994" y="7199998"/>
                </a:lnTo>
                <a:lnTo>
                  <a:pt x="3203994" y="0"/>
                </a:lnTo>
                <a:lnTo>
                  <a:pt x="0" y="0"/>
                </a:lnTo>
                <a:lnTo>
                  <a:pt x="0" y="7199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91999" y="324002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0" y="576008"/>
                </a:moveTo>
                <a:lnTo>
                  <a:pt x="576008" y="576008"/>
                </a:lnTo>
                <a:lnTo>
                  <a:pt x="576008" y="0"/>
                </a:lnTo>
                <a:lnTo>
                  <a:pt x="0" y="0"/>
                </a:lnTo>
                <a:lnTo>
                  <a:pt x="0" y="5760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91999" y="367436"/>
            <a:ext cx="576000" cy="489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875299" y="512067"/>
            <a:ext cx="2898140" cy="141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6A000"/>
                </a:solidFill>
                <a:latin typeface="Arial"/>
                <a:cs typeface="Arial"/>
              </a:rPr>
              <a:t>Amber zone </a:t>
            </a:r>
            <a:r>
              <a:rPr sz="1400" b="1" spc="-90" dirty="0">
                <a:solidFill>
                  <a:srgbClr val="F6A000"/>
                </a:solidFill>
                <a:latin typeface="Arial"/>
                <a:cs typeface="Arial"/>
              </a:rPr>
              <a:t>– </a:t>
            </a:r>
            <a:r>
              <a:rPr sz="1800" b="1" spc="15" dirty="0">
                <a:solidFill>
                  <a:srgbClr val="F6A000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F6A000"/>
                </a:solidFill>
                <a:latin typeface="Arial"/>
                <a:cs typeface="Arial"/>
              </a:rPr>
              <a:t>a</a:t>
            </a:r>
            <a:r>
              <a:rPr sz="1800" b="1" spc="30" dirty="0">
                <a:solidFill>
                  <a:srgbClr val="F6A000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6A000"/>
                </a:solidFill>
                <a:latin typeface="Arial"/>
                <a:cs typeface="Arial"/>
              </a:rPr>
              <a:t>ning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340"/>
              </a:spcBef>
            </a:pPr>
            <a:r>
              <a:rPr sz="1000" spc="-15" dirty="0">
                <a:latin typeface="Tahoma"/>
                <a:cs typeface="Tahoma"/>
              </a:rPr>
              <a:t>If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35" dirty="0">
                <a:latin typeface="Tahoma"/>
                <a:cs typeface="Tahoma"/>
              </a:rPr>
              <a:t>you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25" dirty="0">
                <a:latin typeface="Tahoma"/>
                <a:cs typeface="Tahoma"/>
              </a:rPr>
              <a:t>are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25" dirty="0">
                <a:latin typeface="Tahoma"/>
                <a:cs typeface="Tahoma"/>
              </a:rPr>
              <a:t>using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30" dirty="0">
                <a:latin typeface="Tahoma"/>
                <a:cs typeface="Tahoma"/>
              </a:rPr>
              <a:t>your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blue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35" dirty="0">
                <a:latin typeface="Tahoma"/>
                <a:cs typeface="Tahoma"/>
              </a:rPr>
              <a:t>inhaler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35" dirty="0">
                <a:latin typeface="Tahoma"/>
                <a:cs typeface="Tahoma"/>
              </a:rPr>
              <a:t>more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0" dirty="0">
                <a:latin typeface="Tahoma"/>
                <a:cs typeface="Tahoma"/>
              </a:rPr>
              <a:t>than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5" dirty="0">
                <a:latin typeface="Tahoma"/>
                <a:cs typeface="Tahoma"/>
              </a:rPr>
              <a:t>3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20" dirty="0">
                <a:latin typeface="Tahoma"/>
                <a:cs typeface="Tahoma"/>
              </a:rPr>
              <a:t>times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35" dirty="0">
                <a:latin typeface="Tahoma"/>
                <a:cs typeface="Tahoma"/>
              </a:rPr>
              <a:t>per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50" dirty="0">
                <a:latin typeface="Tahoma"/>
                <a:cs typeface="Tahoma"/>
              </a:rPr>
              <a:t>week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50" dirty="0">
                <a:latin typeface="Tahoma"/>
                <a:cs typeface="Tahoma"/>
              </a:rPr>
              <a:t>for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15" dirty="0">
                <a:latin typeface="Tahoma"/>
                <a:cs typeface="Tahoma"/>
              </a:rPr>
              <a:t>symptoms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or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35" dirty="0">
                <a:latin typeface="Tahoma"/>
                <a:cs typeface="Tahoma"/>
              </a:rPr>
              <a:t>you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50" dirty="0">
                <a:latin typeface="Tahoma"/>
                <a:cs typeface="Tahoma"/>
              </a:rPr>
              <a:t>often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50" dirty="0">
                <a:latin typeface="Tahoma"/>
                <a:cs typeface="Tahoma"/>
              </a:rPr>
              <a:t>wake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40" dirty="0">
                <a:latin typeface="Tahoma"/>
                <a:cs typeface="Tahoma"/>
              </a:rPr>
              <a:t>at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50" dirty="0">
                <a:latin typeface="Tahoma"/>
                <a:cs typeface="Tahoma"/>
              </a:rPr>
              <a:t>night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60" dirty="0">
                <a:latin typeface="Tahoma"/>
                <a:cs typeface="Tahoma"/>
              </a:rPr>
              <a:t>with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25" dirty="0">
                <a:latin typeface="Tahoma"/>
                <a:cs typeface="Tahoma"/>
              </a:rPr>
              <a:t>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0" dirty="0">
                <a:latin typeface="Tahoma"/>
                <a:cs typeface="Tahoma"/>
              </a:rPr>
              <a:t>cough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or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35" dirty="0">
                <a:latin typeface="Tahoma"/>
                <a:cs typeface="Tahoma"/>
              </a:rPr>
              <a:t>wheeze,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30" dirty="0">
                <a:latin typeface="Tahoma"/>
                <a:cs typeface="Tahoma"/>
              </a:rPr>
              <a:t>arrange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25" dirty="0">
                <a:latin typeface="Tahoma"/>
                <a:cs typeface="Tahoma"/>
              </a:rPr>
              <a:t>a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35" dirty="0">
                <a:latin typeface="Tahoma"/>
                <a:cs typeface="Tahoma"/>
              </a:rPr>
              <a:t>review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60" dirty="0">
                <a:latin typeface="Tahoma"/>
                <a:cs typeface="Tahoma"/>
              </a:rPr>
              <a:t>with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30" dirty="0">
                <a:latin typeface="Tahoma"/>
                <a:cs typeface="Tahoma"/>
              </a:rPr>
              <a:t>your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25" dirty="0">
                <a:latin typeface="Tahoma"/>
                <a:cs typeface="Tahoma"/>
              </a:rPr>
              <a:t>asthma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15" dirty="0">
                <a:latin typeface="Tahoma"/>
                <a:cs typeface="Tahoma"/>
              </a:rPr>
              <a:t>nurse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or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50" dirty="0">
                <a:latin typeface="Tahoma"/>
                <a:cs typeface="Tahoma"/>
              </a:rPr>
              <a:t>G</a:t>
            </a:r>
            <a:r>
              <a:rPr sz="1000" spc="-130" dirty="0">
                <a:latin typeface="Tahoma"/>
                <a:cs typeface="Tahoma"/>
              </a:rPr>
              <a:t>P</a:t>
            </a:r>
            <a:r>
              <a:rPr sz="1000" spc="-3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 marR="360680">
              <a:lnSpc>
                <a:spcPct val="100000"/>
              </a:lnSpc>
              <a:spcBef>
                <a:spcPts val="565"/>
              </a:spcBef>
            </a:pPr>
            <a:r>
              <a:rPr sz="1000" b="1" spc="5" dirty="0">
                <a:latin typeface="Arial"/>
                <a:cs typeface="Arial"/>
              </a:rPr>
              <a:t>W</a:t>
            </a:r>
            <a:r>
              <a:rPr sz="1000" b="1" dirty="0">
                <a:latin typeface="Arial"/>
                <a:cs typeface="Arial"/>
              </a:rPr>
              <a:t>a</a:t>
            </a:r>
            <a:r>
              <a:rPr sz="1000" b="1" spc="15" dirty="0">
                <a:latin typeface="Arial"/>
                <a:cs typeface="Arial"/>
              </a:rPr>
              <a:t>r</a:t>
            </a:r>
            <a:r>
              <a:rPr sz="1000" b="1" dirty="0">
                <a:latin typeface="Arial"/>
                <a:cs typeface="Arial"/>
              </a:rPr>
              <a:t>ning </a:t>
            </a:r>
            <a:r>
              <a:rPr sz="1000" b="1" spc="-50" dirty="0">
                <a:latin typeface="Arial"/>
                <a:cs typeface="Arial"/>
              </a:rPr>
              <a:t>signs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25" dirty="0">
                <a:latin typeface="Arial"/>
                <a:cs typeface="Arial"/>
              </a:rPr>
              <a:t>that</a:t>
            </a:r>
            <a:r>
              <a:rPr sz="1000" b="1" dirty="0">
                <a:latin typeface="Arial"/>
                <a:cs typeface="Arial"/>
              </a:rPr>
              <a:t> your </a:t>
            </a:r>
            <a:r>
              <a:rPr sz="1000" b="1" spc="-15" dirty="0">
                <a:latin typeface="Arial"/>
                <a:cs typeface="Arial"/>
              </a:rPr>
              <a:t>asthma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60" dirty="0">
                <a:latin typeface="Arial"/>
                <a:cs typeface="Arial"/>
              </a:rPr>
              <a:t>is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10" dirty="0">
                <a:latin typeface="Arial"/>
                <a:cs typeface="Arial"/>
              </a:rPr>
              <a:t>getting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worse: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75299" y="1959395"/>
            <a:ext cx="288734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5080" indent="-179705">
              <a:lnSpc>
                <a:spcPct val="100000"/>
              </a:lnSpc>
              <a:buClr>
                <a:srgbClr val="F6A000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have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symptoms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(cough,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wheeze,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40" dirty="0">
                <a:latin typeface="Gill Sans MT"/>
                <a:cs typeface="Gill Sans MT"/>
              </a:rPr>
              <a:t>‘tight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chest’</a:t>
            </a:r>
            <a:r>
              <a:rPr sz="1000" spc="15" dirty="0">
                <a:latin typeface="Gill Sans MT"/>
                <a:cs typeface="Gill Sans MT"/>
              </a:rPr>
              <a:t> </a:t>
            </a:r>
            <a:r>
              <a:rPr sz="1000" spc="-35" dirty="0">
                <a:latin typeface="Gill Sans MT"/>
                <a:cs typeface="Gill Sans MT"/>
              </a:rPr>
              <a:t>or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feel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out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40" dirty="0">
                <a:latin typeface="Gill Sans MT"/>
                <a:cs typeface="Gill Sans MT"/>
              </a:rPr>
              <a:t>of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b</a:t>
            </a:r>
            <a:r>
              <a:rPr sz="1000" spc="-25" dirty="0">
                <a:latin typeface="Gill Sans MT"/>
                <a:cs typeface="Gill Sans MT"/>
              </a:rPr>
              <a:t>r</a:t>
            </a:r>
            <a:r>
              <a:rPr sz="1000" spc="20" dirty="0">
                <a:latin typeface="Gill Sans MT"/>
                <a:cs typeface="Gill Sans MT"/>
              </a:rPr>
              <a:t>eath)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F6A000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need</a:t>
            </a:r>
            <a:r>
              <a:rPr sz="1000" dirty="0">
                <a:latin typeface="Gill Sans MT"/>
                <a:cs typeface="Gill Sans MT"/>
              </a:rPr>
              <a:t> your </a:t>
            </a:r>
            <a:r>
              <a:rPr sz="1000" spc="-85" dirty="0">
                <a:latin typeface="Gill Sans MT"/>
                <a:cs typeface="Gill Sans MT"/>
              </a:rPr>
              <a:t>r</a:t>
            </a:r>
            <a:r>
              <a:rPr sz="1000" dirty="0">
                <a:latin typeface="Gill Sans MT"/>
                <a:cs typeface="Gill Sans MT"/>
              </a:rPr>
              <a:t>eliever </a:t>
            </a:r>
            <a:r>
              <a:rPr sz="1000" spc="15" dirty="0">
                <a:latin typeface="Gill Sans MT"/>
                <a:cs typeface="Gill Sans MT"/>
              </a:rPr>
              <a:t>inhaler</a:t>
            </a:r>
            <a:r>
              <a:rPr sz="1000" dirty="0">
                <a:latin typeface="Gill Sans MT"/>
                <a:cs typeface="Gill Sans MT"/>
              </a:rPr>
              <a:t> mo</a:t>
            </a:r>
            <a:r>
              <a:rPr sz="1000" spc="-20" dirty="0">
                <a:latin typeface="Gill Sans MT"/>
                <a:cs typeface="Gill Sans MT"/>
              </a:rPr>
              <a:t>r</a:t>
            </a:r>
            <a:r>
              <a:rPr sz="1000" spc="15" dirty="0">
                <a:latin typeface="Gill Sans MT"/>
                <a:cs typeface="Gill Sans MT"/>
              </a:rPr>
              <a:t>e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40" dirty="0">
                <a:latin typeface="Gill Sans MT"/>
                <a:cs typeface="Gill Sans MT"/>
              </a:rPr>
              <a:t>than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usual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F6A000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dirty="0">
                <a:latin typeface="Gill Sans MT"/>
                <a:cs typeface="Gill Sans MT"/>
              </a:rPr>
              <a:t>your </a:t>
            </a:r>
            <a:r>
              <a:rPr sz="1000" spc="-85" dirty="0">
                <a:latin typeface="Gill Sans MT"/>
                <a:cs typeface="Gill Sans MT"/>
              </a:rPr>
              <a:t>r</a:t>
            </a:r>
            <a:r>
              <a:rPr sz="1000" dirty="0">
                <a:latin typeface="Gill Sans MT"/>
                <a:cs typeface="Gill Sans MT"/>
              </a:rPr>
              <a:t>eliever is </a:t>
            </a:r>
            <a:r>
              <a:rPr sz="1000" spc="15" dirty="0">
                <a:latin typeface="Gill Sans MT"/>
                <a:cs typeface="Gill Sans MT"/>
              </a:rPr>
              <a:t>not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lasting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b="1" spc="5" dirty="0">
                <a:latin typeface="Arial"/>
                <a:cs typeface="Arial"/>
              </a:rPr>
              <a:t>four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30" dirty="0"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F6A000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dirty="0">
                <a:latin typeface="Gill Sans MT"/>
                <a:cs typeface="Gill Sans MT"/>
              </a:rPr>
              <a:t>your </a:t>
            </a:r>
            <a:r>
              <a:rPr sz="1000" spc="40" dirty="0">
                <a:latin typeface="Gill Sans MT"/>
                <a:cs typeface="Gill Sans MT"/>
              </a:rPr>
              <a:t>peak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flow</a:t>
            </a:r>
            <a:r>
              <a:rPr sz="1000" dirty="0">
                <a:latin typeface="Gill Sans MT"/>
                <a:cs typeface="Gill Sans MT"/>
              </a:rPr>
              <a:t> is </a:t>
            </a:r>
            <a:r>
              <a:rPr sz="1000" spc="40" dirty="0">
                <a:latin typeface="Gill Sans MT"/>
                <a:cs typeface="Gill Sans MT"/>
              </a:rPr>
              <a:t>down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by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70" dirty="0">
                <a:latin typeface="Gill Sans MT"/>
                <a:cs typeface="Gill Sans MT"/>
              </a:rPr>
              <a:t>a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thi</a:t>
            </a:r>
            <a:r>
              <a:rPr sz="1000" spc="-25" dirty="0">
                <a:latin typeface="Gill Sans MT"/>
                <a:cs typeface="Gill Sans MT"/>
              </a:rPr>
              <a:t>r</a:t>
            </a:r>
            <a:r>
              <a:rPr sz="1000" spc="45" dirty="0">
                <a:latin typeface="Gill Sans MT"/>
                <a:cs typeface="Gill Sans MT"/>
              </a:rPr>
              <a:t>d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98349" y="30104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6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97648" y="30104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6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875275" y="2901254"/>
            <a:ext cx="2915920" cy="614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02585" algn="l"/>
              </a:tabLst>
            </a:pPr>
            <a:r>
              <a:rPr sz="1000" b="1" spc="-70" dirty="0">
                <a:latin typeface="Arial"/>
                <a:cs typeface="Arial"/>
              </a:rPr>
              <a:t>PEAK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45" dirty="0">
                <a:latin typeface="Arial"/>
                <a:cs typeface="Arial"/>
              </a:rPr>
              <a:t>FLOW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30" dirty="0">
                <a:latin typeface="Arial"/>
                <a:cs typeface="Arial"/>
              </a:rPr>
              <a:t>1/3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DOWN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b="1" u="dash" dirty="0">
                <a:latin typeface="Arial"/>
                <a:cs typeface="Arial"/>
              </a:rPr>
              <a:t> 	</a:t>
            </a:r>
            <a:endParaRPr sz="1000">
              <a:latin typeface="Arial"/>
              <a:cs typeface="Arial"/>
            </a:endParaRPr>
          </a:p>
          <a:p>
            <a:pPr marL="12700" marR="24765">
              <a:lnSpc>
                <a:spcPct val="94400"/>
              </a:lnSpc>
              <a:spcBef>
                <a:spcPts val="280"/>
              </a:spcBef>
            </a:pPr>
            <a:r>
              <a:rPr sz="1800" b="1" dirty="0">
                <a:solidFill>
                  <a:srgbClr val="F6A000"/>
                </a:solidFill>
                <a:latin typeface="Arial"/>
                <a:cs typeface="Arial"/>
              </a:rPr>
              <a:t>Amber </a:t>
            </a:r>
            <a:r>
              <a:rPr sz="1800" b="1" spc="-35" dirty="0">
                <a:solidFill>
                  <a:srgbClr val="F6A000"/>
                </a:solidFill>
                <a:latin typeface="Arial"/>
                <a:cs typeface="Arial"/>
              </a:rPr>
              <a:t>Zone </a:t>
            </a:r>
            <a:r>
              <a:rPr sz="1800" b="1" spc="-20" dirty="0">
                <a:solidFill>
                  <a:srgbClr val="F6A000"/>
                </a:solidFill>
                <a:latin typeface="Arial"/>
                <a:cs typeface="Arial"/>
              </a:rPr>
              <a:t>Action</a:t>
            </a:r>
            <a:r>
              <a:rPr sz="1800" b="1" spc="-170" dirty="0">
                <a:solidFill>
                  <a:srgbClr val="F6A000"/>
                </a:solidFill>
                <a:latin typeface="Arial"/>
                <a:cs typeface="Arial"/>
              </a:rPr>
              <a:t> </a:t>
            </a:r>
            <a:r>
              <a:rPr sz="1200" b="1" spc="-75" dirty="0">
                <a:solidFill>
                  <a:srgbClr val="F6A000"/>
                </a:solidFill>
                <a:latin typeface="Arial"/>
                <a:cs typeface="Arial"/>
              </a:rPr>
              <a:t>–</a:t>
            </a:r>
            <a:r>
              <a:rPr sz="1200" b="1" dirty="0">
                <a:solidFill>
                  <a:srgbClr val="F6A000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6A000"/>
                </a:solidFill>
                <a:latin typeface="Arial"/>
                <a:cs typeface="Arial"/>
              </a:rPr>
              <a:t>continue</a:t>
            </a:r>
            <a:r>
              <a:rPr sz="1200" b="1" spc="-10" dirty="0">
                <a:solidFill>
                  <a:srgbClr val="F6A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6A000"/>
                </a:solidFill>
                <a:latin typeface="Arial"/>
                <a:cs typeface="Arial"/>
              </a:rPr>
              <a:t>your normal </a:t>
            </a:r>
            <a:r>
              <a:rPr sz="1200" b="1" spc="-35" dirty="0">
                <a:solidFill>
                  <a:srgbClr val="F6A000"/>
                </a:solidFill>
                <a:latin typeface="Arial"/>
                <a:cs typeface="Arial"/>
              </a:rPr>
              <a:t>medicines</a:t>
            </a:r>
            <a:r>
              <a:rPr sz="1200" b="1" dirty="0">
                <a:solidFill>
                  <a:srgbClr val="F6A000"/>
                </a:solidFill>
                <a:latin typeface="Arial"/>
                <a:cs typeface="Arial"/>
              </a:rPr>
              <a:t> AND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75299" y="3619045"/>
            <a:ext cx="2927350" cy="163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5080" indent="-179705" algn="just">
              <a:lnSpc>
                <a:spcPct val="100000"/>
              </a:lnSpc>
              <a:buClr>
                <a:srgbClr val="F6A000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-225" dirty="0">
                <a:solidFill>
                  <a:srgbClr val="F6A000"/>
                </a:solidFill>
                <a:latin typeface="Gill Sans MT"/>
                <a:cs typeface="Gill Sans MT"/>
              </a:rPr>
              <a:t>T</a:t>
            </a:r>
            <a:r>
              <a:rPr sz="1000" spc="35" dirty="0">
                <a:solidFill>
                  <a:srgbClr val="F6A000"/>
                </a:solidFill>
                <a:latin typeface="Gill Sans MT"/>
                <a:cs typeface="Gill Sans MT"/>
              </a:rPr>
              <a:t>ake</a:t>
            </a:r>
            <a:r>
              <a:rPr sz="1000" spc="-5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b="1" dirty="0">
                <a:solidFill>
                  <a:srgbClr val="F6A000"/>
                </a:solidFill>
                <a:latin typeface="Arial"/>
                <a:cs typeface="Arial"/>
              </a:rPr>
              <a:t>2 </a:t>
            </a:r>
            <a:r>
              <a:rPr sz="1000" b="1" spc="15" dirty="0">
                <a:solidFill>
                  <a:srgbClr val="F6A000"/>
                </a:solidFill>
                <a:latin typeface="Arial"/>
                <a:cs typeface="Arial"/>
              </a:rPr>
              <a:t>pu</a:t>
            </a:r>
            <a:r>
              <a:rPr sz="1000" b="1" spc="-10" dirty="0">
                <a:solidFill>
                  <a:srgbClr val="F6A000"/>
                </a:solidFill>
                <a:latin typeface="Arial"/>
                <a:cs typeface="Arial"/>
              </a:rPr>
              <a:t>f</a:t>
            </a:r>
            <a:r>
              <a:rPr sz="1000" b="1" spc="-35" dirty="0">
                <a:solidFill>
                  <a:srgbClr val="F6A000"/>
                </a:solidFill>
                <a:latin typeface="Arial"/>
                <a:cs typeface="Arial"/>
              </a:rPr>
              <a:t>fs</a:t>
            </a:r>
            <a:r>
              <a:rPr sz="1000" b="1" dirty="0">
                <a:solidFill>
                  <a:srgbClr val="F6A000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of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the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-30" dirty="0">
                <a:solidFill>
                  <a:srgbClr val="F6A000"/>
                </a:solidFill>
                <a:latin typeface="Gill Sans MT"/>
                <a:cs typeface="Gill Sans MT"/>
              </a:rPr>
              <a:t>BLUE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inhaler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with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your </a:t>
            </a:r>
            <a:r>
              <a:rPr sz="1000" spc="10" dirty="0">
                <a:solidFill>
                  <a:srgbClr val="F6A000"/>
                </a:solidFill>
                <a:latin typeface="Gill Sans MT"/>
                <a:cs typeface="Gill Sans MT"/>
              </a:rPr>
              <a:t>spacer</a:t>
            </a:r>
            <a:r>
              <a:rPr sz="1000" spc="5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F6A000"/>
                </a:solidFill>
                <a:latin typeface="Gill Sans MT"/>
                <a:cs typeface="Gill Sans MT"/>
              </a:rPr>
              <a:t>1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75" dirty="0">
                <a:solidFill>
                  <a:srgbClr val="F6A000"/>
                </a:solidFill>
                <a:latin typeface="Gill Sans MT"/>
                <a:cs typeface="Gill Sans MT"/>
              </a:rPr>
              <a:t>pu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f</a:t>
            </a:r>
            <a:r>
              <a:rPr sz="1000" spc="80" dirty="0">
                <a:solidFill>
                  <a:srgbClr val="F6A000"/>
                </a:solidFill>
                <a:latin typeface="Gill Sans MT"/>
                <a:cs typeface="Gill Sans MT"/>
              </a:rPr>
              <a:t>f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30" dirty="0">
                <a:solidFill>
                  <a:srgbClr val="F6A000"/>
                </a:solidFill>
                <a:latin typeface="Gill Sans MT"/>
                <a:cs typeface="Gill Sans MT"/>
              </a:rPr>
              <a:t>at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70" dirty="0">
                <a:solidFill>
                  <a:srgbClr val="F6A000"/>
                </a:solidFill>
                <a:latin typeface="Gill Sans MT"/>
                <a:cs typeface="Gill Sans MT"/>
              </a:rPr>
              <a:t>a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time.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0" dirty="0">
                <a:solidFill>
                  <a:srgbClr val="F6A000"/>
                </a:solidFill>
                <a:latin typeface="Gill Sans MT"/>
                <a:cs typeface="Gill Sans MT"/>
              </a:rPr>
              <a:t>Keep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doing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0" dirty="0">
                <a:solidFill>
                  <a:srgbClr val="F6A000"/>
                </a:solidFill>
                <a:latin typeface="Gill Sans MT"/>
                <a:cs typeface="Gill Sans MT"/>
              </a:rPr>
              <a:t>this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-5" dirty="0">
                <a:solidFill>
                  <a:srgbClr val="F6A000"/>
                </a:solidFill>
                <a:latin typeface="Gill Sans MT"/>
                <a:cs typeface="Gill Sans MT"/>
              </a:rPr>
              <a:t>every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F6A000"/>
                </a:solidFill>
                <a:latin typeface="Gill Sans MT"/>
                <a:cs typeface="Gill Sans MT"/>
              </a:rPr>
              <a:t>10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minutes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if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you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still </a:t>
            </a:r>
            <a:r>
              <a:rPr sz="1000" spc="35" dirty="0">
                <a:solidFill>
                  <a:srgbClr val="F6A000"/>
                </a:solidFill>
                <a:latin typeface="Gill Sans MT"/>
                <a:cs typeface="Gill Sans MT"/>
              </a:rPr>
              <a:t>have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symptoms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F6A000"/>
                </a:solidFill>
                <a:latin typeface="Gill Sans MT"/>
                <a:cs typeface="Gill Sans MT"/>
              </a:rPr>
              <a:t>up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to </a:t>
            </a:r>
            <a:r>
              <a:rPr sz="1000" spc="70" dirty="0">
                <a:solidFill>
                  <a:srgbClr val="F6A000"/>
                </a:solidFill>
                <a:latin typeface="Gill Sans MT"/>
                <a:cs typeface="Gill Sans MT"/>
              </a:rPr>
              <a:t>a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total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of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F6A000"/>
                </a:solidFill>
                <a:latin typeface="Gill Sans MT"/>
                <a:cs typeface="Gill Sans MT"/>
              </a:rPr>
              <a:t>6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75" dirty="0">
                <a:solidFill>
                  <a:srgbClr val="F6A000"/>
                </a:solidFill>
                <a:latin typeface="Gill Sans MT"/>
                <a:cs typeface="Gill Sans MT"/>
              </a:rPr>
              <a:t>pu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f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fs</a:t>
            </a:r>
            <a:endParaRPr sz="1000">
              <a:latin typeface="Gill Sans MT"/>
              <a:cs typeface="Gill Sans MT"/>
            </a:endParaRPr>
          </a:p>
          <a:p>
            <a:pPr marL="192405" marR="235585" indent="-179705" algn="just">
              <a:lnSpc>
                <a:spcPct val="100000"/>
              </a:lnSpc>
              <a:spcBef>
                <a:spcPts val="280"/>
              </a:spcBef>
              <a:buClr>
                <a:srgbClr val="F6A000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-90" dirty="0">
                <a:solidFill>
                  <a:srgbClr val="F6A000"/>
                </a:solidFill>
                <a:latin typeface="Gill Sans MT"/>
                <a:cs typeface="Gill Sans MT"/>
              </a:rPr>
              <a:t>Y</a:t>
            </a: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ou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can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do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0" dirty="0">
                <a:solidFill>
                  <a:srgbClr val="F6A000"/>
                </a:solidFill>
                <a:latin typeface="Gill Sans MT"/>
                <a:cs typeface="Gill Sans MT"/>
              </a:rPr>
              <a:t>this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-5" dirty="0">
                <a:solidFill>
                  <a:srgbClr val="F6A000"/>
                </a:solidFill>
                <a:latin typeface="Gill Sans MT"/>
                <a:cs typeface="Gill Sans MT"/>
              </a:rPr>
              <a:t>every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F6A000"/>
                </a:solidFill>
                <a:latin typeface="Gill Sans MT"/>
                <a:cs typeface="Gill Sans MT"/>
              </a:rPr>
              <a:t>4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5" dirty="0">
                <a:solidFill>
                  <a:srgbClr val="F6A000"/>
                </a:solidFill>
                <a:latin typeface="Gill Sans MT"/>
                <a:cs typeface="Gill Sans MT"/>
              </a:rPr>
              <a:t>hours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35" dirty="0">
                <a:solidFill>
                  <a:srgbClr val="F6A000"/>
                </a:solidFill>
                <a:latin typeface="Gill Sans MT"/>
                <a:cs typeface="Gill Sans MT"/>
              </a:rPr>
              <a:t>but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b="1" spc="-20" dirty="0">
                <a:solidFill>
                  <a:srgbClr val="F6A000"/>
                </a:solidFill>
                <a:latin typeface="Arial"/>
                <a:cs typeface="Arial"/>
              </a:rPr>
              <a:t>must</a:t>
            </a:r>
            <a:r>
              <a:rPr sz="1000" b="1" dirty="0">
                <a:solidFill>
                  <a:srgbClr val="F6A000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make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60" dirty="0">
                <a:solidFill>
                  <a:srgbClr val="F6A000"/>
                </a:solidFill>
                <a:latin typeface="Gill Sans MT"/>
                <a:cs typeface="Gill Sans MT"/>
              </a:rPr>
              <a:t>an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30" dirty="0">
                <a:solidFill>
                  <a:srgbClr val="F6A000"/>
                </a:solidFill>
                <a:latin typeface="Gill Sans MT"/>
                <a:cs typeface="Gill Sans MT"/>
              </a:rPr>
              <a:t>appointment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30" dirty="0">
                <a:solidFill>
                  <a:srgbClr val="F6A000"/>
                </a:solidFill>
                <a:latin typeface="Gill Sans MT"/>
                <a:cs typeface="Gill Sans MT"/>
              </a:rPr>
              <a:t>at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your </a:t>
            </a:r>
            <a:r>
              <a:rPr sz="1000" spc="-20" dirty="0">
                <a:solidFill>
                  <a:srgbClr val="F6A000"/>
                </a:solidFill>
                <a:latin typeface="Gill Sans MT"/>
                <a:cs typeface="Gill Sans MT"/>
              </a:rPr>
              <a:t>GP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5" dirty="0">
                <a:solidFill>
                  <a:srgbClr val="F6A000"/>
                </a:solidFill>
                <a:latin typeface="Gill Sans MT"/>
                <a:cs typeface="Gill Sans MT"/>
              </a:rPr>
              <a:t>surgery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within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the</a:t>
            </a:r>
            <a:r>
              <a:rPr sz="1000" spc="1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next 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24hrs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even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if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you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feel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bette</a:t>
            </a:r>
            <a:r>
              <a:rPr sz="1000" spc="-95" dirty="0">
                <a:solidFill>
                  <a:srgbClr val="F6A000"/>
                </a:solidFill>
                <a:latin typeface="Gill Sans MT"/>
                <a:cs typeface="Gill Sans MT"/>
              </a:rPr>
              <a:t>r</a:t>
            </a:r>
            <a:r>
              <a:rPr sz="1000" spc="55" dirty="0">
                <a:solidFill>
                  <a:srgbClr val="F6A000"/>
                </a:solidFill>
                <a:latin typeface="Gill Sans MT"/>
                <a:cs typeface="Gill Sans MT"/>
              </a:rPr>
              <a:t>.</a:t>
            </a:r>
            <a:endParaRPr sz="1000">
              <a:latin typeface="Gill Sans MT"/>
              <a:cs typeface="Gill Sans MT"/>
            </a:endParaRPr>
          </a:p>
          <a:p>
            <a:pPr marL="192405" marR="117475" indent="-179705">
              <a:lnSpc>
                <a:spcPct val="100000"/>
              </a:lnSpc>
              <a:spcBef>
                <a:spcPts val="280"/>
              </a:spcBef>
              <a:buClr>
                <a:srgbClr val="F6A000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If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you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30" dirty="0">
                <a:solidFill>
                  <a:srgbClr val="F6A000"/>
                </a:solidFill>
                <a:latin typeface="Gill Sans MT"/>
                <a:cs typeface="Gill Sans MT"/>
              </a:rPr>
              <a:t>need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to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do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0" dirty="0">
                <a:solidFill>
                  <a:srgbClr val="F6A000"/>
                </a:solidFill>
                <a:latin typeface="Gill Sans MT"/>
                <a:cs typeface="Gill Sans MT"/>
              </a:rPr>
              <a:t>this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mo</a:t>
            </a:r>
            <a:r>
              <a:rPr sz="1000" spc="-20" dirty="0">
                <a:solidFill>
                  <a:srgbClr val="F6A000"/>
                </a:solidFill>
                <a:latin typeface="Gill Sans MT"/>
                <a:cs typeface="Gill Sans MT"/>
              </a:rPr>
              <a:t>r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e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than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-5" dirty="0">
                <a:solidFill>
                  <a:srgbClr val="F6A000"/>
                </a:solidFill>
                <a:latin typeface="Gill Sans MT"/>
                <a:cs typeface="Gill Sans MT"/>
              </a:rPr>
              <a:t>every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4hrs,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you</a:t>
            </a:r>
            <a:r>
              <a:rPr sz="1000" spc="1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must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0" dirty="0">
                <a:solidFill>
                  <a:srgbClr val="F6A000"/>
                </a:solidFill>
                <a:latin typeface="Gill Sans MT"/>
                <a:cs typeface="Gill Sans MT"/>
              </a:rPr>
              <a:t>see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your </a:t>
            </a:r>
            <a:r>
              <a:rPr sz="1000" spc="-20" dirty="0">
                <a:solidFill>
                  <a:srgbClr val="F6A000"/>
                </a:solidFill>
                <a:latin typeface="Gill Sans MT"/>
                <a:cs typeface="Gill Sans MT"/>
              </a:rPr>
              <a:t>GP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today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-35" dirty="0">
                <a:solidFill>
                  <a:srgbClr val="F6A000"/>
                </a:solidFill>
                <a:latin typeface="Gill Sans MT"/>
                <a:cs typeface="Gill Sans MT"/>
              </a:rPr>
              <a:t>or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60" dirty="0">
                <a:solidFill>
                  <a:srgbClr val="F6A000"/>
                </a:solidFill>
                <a:latin typeface="Gill Sans MT"/>
                <a:cs typeface="Gill Sans MT"/>
              </a:rPr>
              <a:t>go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to </a:t>
            </a:r>
            <a:r>
              <a:rPr sz="1000" spc="10" dirty="0">
                <a:solidFill>
                  <a:srgbClr val="F6A000"/>
                </a:solidFill>
                <a:latin typeface="Gill Sans MT"/>
                <a:cs typeface="Gill Sans MT"/>
              </a:rPr>
              <a:t>A&amp;E</a:t>
            </a:r>
            <a:endParaRPr sz="1000">
              <a:latin typeface="Gill Sans MT"/>
              <a:cs typeface="Gill Sans MT"/>
            </a:endParaRPr>
          </a:p>
          <a:p>
            <a:pPr marL="192405" marR="282575" indent="-179705" algn="just">
              <a:lnSpc>
                <a:spcPct val="100000"/>
              </a:lnSpc>
              <a:spcBef>
                <a:spcPts val="280"/>
              </a:spcBef>
              <a:buClr>
                <a:srgbClr val="F6A000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5" dirty="0">
                <a:solidFill>
                  <a:srgbClr val="F6A000"/>
                </a:solidFill>
                <a:latin typeface="Gill Sans MT"/>
                <a:cs typeface="Gill Sans MT"/>
              </a:rPr>
              <a:t>Start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35" dirty="0">
                <a:solidFill>
                  <a:srgbClr val="F6A000"/>
                </a:solidFill>
                <a:latin typeface="Gill Sans MT"/>
                <a:cs typeface="Gill Sans MT"/>
              </a:rPr>
              <a:t>keeping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70" dirty="0">
                <a:solidFill>
                  <a:srgbClr val="F6A000"/>
                </a:solidFill>
                <a:latin typeface="Gill Sans MT"/>
                <a:cs typeface="Gill Sans MT"/>
              </a:rPr>
              <a:t>a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-85" dirty="0">
                <a:solidFill>
                  <a:srgbClr val="F6A000"/>
                </a:solidFill>
                <a:latin typeface="Gill Sans MT"/>
                <a:cs typeface="Gill Sans MT"/>
              </a:rPr>
              <a:t>r</a:t>
            </a:r>
            <a:r>
              <a:rPr sz="1000" spc="-10" dirty="0">
                <a:solidFill>
                  <a:srgbClr val="F6A000"/>
                </a:solidFill>
                <a:latin typeface="Gill Sans MT"/>
                <a:cs typeface="Gill Sans MT"/>
              </a:rPr>
              <a:t>eco</a:t>
            </a:r>
            <a:r>
              <a:rPr sz="1000" spc="-30" dirty="0">
                <a:solidFill>
                  <a:srgbClr val="F6A000"/>
                </a:solidFill>
                <a:latin typeface="Gill Sans MT"/>
                <a:cs typeface="Gill Sans MT"/>
              </a:rPr>
              <a:t>r</a:t>
            </a:r>
            <a:r>
              <a:rPr sz="1000" spc="45" dirty="0">
                <a:solidFill>
                  <a:srgbClr val="F6A000"/>
                </a:solidFill>
                <a:latin typeface="Gill Sans MT"/>
                <a:cs typeface="Gill Sans MT"/>
              </a:rPr>
              <a:t>d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of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your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symptoms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F6A000"/>
                </a:solidFill>
                <a:latin typeface="Gill Sans MT"/>
                <a:cs typeface="Gill Sans MT"/>
              </a:rPr>
              <a:t>and</a:t>
            </a:r>
            <a:r>
              <a:rPr sz="1000" spc="3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peak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30" dirty="0">
                <a:solidFill>
                  <a:srgbClr val="F6A000"/>
                </a:solidFill>
                <a:latin typeface="Gill Sans MT"/>
                <a:cs typeface="Gill Sans MT"/>
              </a:rPr>
              <a:t>flow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-85" dirty="0">
                <a:solidFill>
                  <a:srgbClr val="F6A000"/>
                </a:solidFill>
                <a:latin typeface="Gill Sans MT"/>
                <a:cs typeface="Gill Sans MT"/>
              </a:rPr>
              <a:t>r</a:t>
            </a:r>
            <a:r>
              <a:rPr sz="1000" spc="45" dirty="0">
                <a:solidFill>
                  <a:srgbClr val="F6A000"/>
                </a:solidFill>
                <a:latin typeface="Gill Sans MT"/>
                <a:cs typeface="Gill Sans MT"/>
              </a:rPr>
              <a:t>eadings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to </a:t>
            </a: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take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to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the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-30" dirty="0">
                <a:solidFill>
                  <a:srgbClr val="F6A000"/>
                </a:solidFill>
                <a:latin typeface="Gill Sans MT"/>
                <a:cs typeface="Gill Sans MT"/>
              </a:rPr>
              <a:t>Doctor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75299" y="5369026"/>
            <a:ext cx="9144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35" dirty="0">
                <a:solidFill>
                  <a:srgbClr val="F6A000"/>
                </a:solidFill>
                <a:latin typeface="Arial"/>
                <a:cs typeface="Arial"/>
              </a:rPr>
              <a:t>IMPO</a:t>
            </a:r>
            <a:r>
              <a:rPr sz="1200" b="1" spc="-60" dirty="0">
                <a:solidFill>
                  <a:srgbClr val="F6A000"/>
                </a:solidFill>
                <a:latin typeface="Arial"/>
                <a:cs typeface="Arial"/>
              </a:rPr>
              <a:t>R</a:t>
            </a:r>
            <a:r>
              <a:rPr sz="1200" b="1" spc="-175" dirty="0">
                <a:solidFill>
                  <a:srgbClr val="F6A000"/>
                </a:solidFill>
                <a:latin typeface="Arial"/>
                <a:cs typeface="Arial"/>
              </a:rPr>
              <a:t>T</a:t>
            </a:r>
            <a:r>
              <a:rPr sz="1200" b="1" spc="-30" dirty="0">
                <a:solidFill>
                  <a:srgbClr val="F6A000"/>
                </a:solidFill>
                <a:latin typeface="Arial"/>
                <a:cs typeface="Arial"/>
              </a:rPr>
              <a:t>AN</a:t>
            </a:r>
            <a:r>
              <a:rPr sz="1200" b="1" spc="-110" dirty="0">
                <a:solidFill>
                  <a:srgbClr val="F6A000"/>
                </a:solidFill>
                <a:latin typeface="Arial"/>
                <a:cs typeface="Arial"/>
              </a:rPr>
              <a:t>T</a:t>
            </a:r>
            <a:r>
              <a:rPr sz="1200" b="1" spc="-70" dirty="0">
                <a:solidFill>
                  <a:srgbClr val="F6A000"/>
                </a:solidFill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75298" y="5613934"/>
            <a:ext cx="260032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5080" indent="-179705">
              <a:lnSpc>
                <a:spcPct val="100000"/>
              </a:lnSpc>
              <a:buClr>
                <a:srgbClr val="F6A000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If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F6A000"/>
                </a:solidFill>
                <a:latin typeface="Gill Sans MT"/>
                <a:cs typeface="Gill Sans MT"/>
              </a:rPr>
              <a:t>after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your </a:t>
            </a:r>
            <a:r>
              <a:rPr sz="1000" b="1" dirty="0">
                <a:solidFill>
                  <a:srgbClr val="F6A000"/>
                </a:solidFill>
                <a:latin typeface="Arial"/>
                <a:cs typeface="Arial"/>
              </a:rPr>
              <a:t>6 </a:t>
            </a:r>
            <a:r>
              <a:rPr sz="1000" b="1" spc="15" dirty="0">
                <a:solidFill>
                  <a:srgbClr val="F6A000"/>
                </a:solidFill>
                <a:latin typeface="Arial"/>
                <a:cs typeface="Arial"/>
              </a:rPr>
              <a:t>pu</a:t>
            </a:r>
            <a:r>
              <a:rPr sz="1000" b="1" spc="-10" dirty="0">
                <a:solidFill>
                  <a:srgbClr val="F6A000"/>
                </a:solidFill>
                <a:latin typeface="Arial"/>
                <a:cs typeface="Arial"/>
              </a:rPr>
              <a:t>f</a:t>
            </a:r>
            <a:r>
              <a:rPr sz="1000" b="1" spc="-35" dirty="0">
                <a:solidFill>
                  <a:srgbClr val="F6A000"/>
                </a:solidFill>
                <a:latin typeface="Arial"/>
                <a:cs typeface="Arial"/>
              </a:rPr>
              <a:t>fs</a:t>
            </a:r>
            <a:r>
              <a:rPr sz="1000" b="1" dirty="0">
                <a:solidFill>
                  <a:srgbClr val="F6A00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you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still </a:t>
            </a:r>
            <a:r>
              <a:rPr sz="1000" spc="35" dirty="0">
                <a:solidFill>
                  <a:srgbClr val="F6A000"/>
                </a:solidFill>
                <a:latin typeface="Gill Sans MT"/>
                <a:cs typeface="Gill Sans MT"/>
              </a:rPr>
              <a:t>have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inc</a:t>
            </a:r>
            <a:r>
              <a:rPr sz="1000" spc="-20" dirty="0">
                <a:solidFill>
                  <a:srgbClr val="F6A000"/>
                </a:solidFill>
                <a:latin typeface="Gill Sans MT"/>
                <a:cs typeface="Gill Sans MT"/>
              </a:rPr>
              <a:t>r</a:t>
            </a:r>
            <a:r>
              <a:rPr sz="1000" spc="40" dirty="0">
                <a:solidFill>
                  <a:srgbClr val="F6A000"/>
                </a:solidFill>
                <a:latin typeface="Gill Sans MT"/>
                <a:cs typeface="Gill Sans MT"/>
              </a:rPr>
              <a:t>easing</a:t>
            </a:r>
            <a:r>
              <a:rPr sz="1000" spc="30" dirty="0">
                <a:solidFill>
                  <a:srgbClr val="F6A000"/>
                </a:solidFill>
                <a:latin typeface="Gill Sans MT"/>
                <a:cs typeface="Gill Sans MT"/>
              </a:rPr>
              <a:t> wheeze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-35" dirty="0">
                <a:solidFill>
                  <a:srgbClr val="F6A000"/>
                </a:solidFill>
                <a:latin typeface="Gill Sans MT"/>
                <a:cs typeface="Gill Sans MT"/>
              </a:rPr>
              <a:t>or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F6A000"/>
                </a:solidFill>
                <a:latin typeface="Gill Sans MT"/>
                <a:cs typeface="Gill Sans MT"/>
              </a:rPr>
              <a:t>chest</a:t>
            </a:r>
            <a:r>
              <a:rPr sz="1000" dirty="0">
                <a:solidFill>
                  <a:srgbClr val="F6A000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F6A000"/>
                </a:solidFill>
                <a:latin typeface="Gill Sans MT"/>
                <a:cs typeface="Gill Sans MT"/>
              </a:rPr>
              <a:t>tightness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07603" y="6107827"/>
            <a:ext cx="16770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30" dirty="0">
                <a:solidFill>
                  <a:srgbClr val="F6A000"/>
                </a:solidFill>
                <a:latin typeface="Arial"/>
                <a:cs typeface="Arial"/>
              </a:rPr>
              <a:t>Move </a:t>
            </a:r>
            <a:r>
              <a:rPr sz="1200" b="1" spc="25" dirty="0">
                <a:solidFill>
                  <a:srgbClr val="F6A000"/>
                </a:solidFill>
                <a:latin typeface="Arial"/>
                <a:cs typeface="Arial"/>
              </a:rPr>
              <a:t>to </a:t>
            </a:r>
            <a:r>
              <a:rPr sz="1200" b="1" spc="15" dirty="0">
                <a:solidFill>
                  <a:srgbClr val="F6A000"/>
                </a:solidFill>
                <a:latin typeface="Arial"/>
                <a:cs typeface="Arial"/>
              </a:rPr>
              <a:t>the </a:t>
            </a:r>
            <a:r>
              <a:rPr sz="1200" b="1" spc="-95" dirty="0">
                <a:solidFill>
                  <a:srgbClr val="E7343D"/>
                </a:solidFill>
                <a:latin typeface="Arial"/>
                <a:cs typeface="Arial"/>
              </a:rPr>
              <a:t>RED </a:t>
            </a:r>
            <a:r>
              <a:rPr sz="1200" b="1" spc="-50" dirty="0">
                <a:solidFill>
                  <a:srgbClr val="E7343D"/>
                </a:solidFill>
                <a:latin typeface="Arial"/>
                <a:cs typeface="Arial"/>
              </a:rPr>
              <a:t>ZONE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79997" y="75505"/>
            <a:ext cx="3204210" cy="7200265"/>
          </a:xfrm>
          <a:custGeom>
            <a:avLst/>
            <a:gdLst/>
            <a:ahLst/>
            <a:cxnLst/>
            <a:rect l="l" t="t" r="r" b="b"/>
            <a:pathLst>
              <a:path w="3204210" h="7200265">
                <a:moveTo>
                  <a:pt x="0" y="7199998"/>
                </a:moveTo>
                <a:lnTo>
                  <a:pt x="3203994" y="7199998"/>
                </a:lnTo>
                <a:lnTo>
                  <a:pt x="3203994" y="0"/>
                </a:lnTo>
                <a:lnTo>
                  <a:pt x="0" y="0"/>
                </a:lnTo>
                <a:lnTo>
                  <a:pt x="0" y="7199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27998" y="324002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80">
                <a:moveTo>
                  <a:pt x="0" y="576008"/>
                </a:moveTo>
                <a:lnTo>
                  <a:pt x="576008" y="576008"/>
                </a:lnTo>
                <a:lnTo>
                  <a:pt x="576008" y="0"/>
                </a:lnTo>
                <a:lnTo>
                  <a:pt x="0" y="0"/>
                </a:lnTo>
                <a:lnTo>
                  <a:pt x="0" y="5760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28000" y="363246"/>
            <a:ext cx="576000" cy="4975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1299" y="512067"/>
            <a:ext cx="1903095" cy="577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5" dirty="0">
                <a:solidFill>
                  <a:srgbClr val="00975A"/>
                </a:solidFill>
                <a:latin typeface="Arial"/>
                <a:cs typeface="Arial"/>
              </a:rPr>
              <a:t>Gr</a:t>
            </a:r>
            <a:r>
              <a:rPr sz="1400" b="1" dirty="0">
                <a:solidFill>
                  <a:srgbClr val="00975A"/>
                </a:solidFill>
                <a:latin typeface="Arial"/>
                <a:cs typeface="Arial"/>
              </a:rPr>
              <a:t>een zone </a:t>
            </a:r>
            <a:r>
              <a:rPr sz="1400" b="1" spc="-90" dirty="0">
                <a:solidFill>
                  <a:srgbClr val="00975A"/>
                </a:solidFill>
                <a:latin typeface="Arial"/>
                <a:cs typeface="Arial"/>
              </a:rPr>
              <a:t>–</a:t>
            </a:r>
            <a:r>
              <a:rPr sz="1400" b="1" dirty="0">
                <a:solidFill>
                  <a:srgbClr val="00975A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00975A"/>
                </a:solidFill>
                <a:latin typeface="Arial"/>
                <a:cs typeface="Arial"/>
              </a:rPr>
              <a:t>Good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000" b="1" spc="-95" dirty="0">
                <a:latin typeface="Arial"/>
                <a:cs typeface="Arial"/>
              </a:rPr>
              <a:t>Y</a:t>
            </a:r>
            <a:r>
              <a:rPr sz="1000" b="1" dirty="0">
                <a:latin typeface="Arial"/>
                <a:cs typeface="Arial"/>
              </a:rPr>
              <a:t>our </a:t>
            </a:r>
            <a:r>
              <a:rPr sz="1000" b="1" spc="-15" dirty="0">
                <a:latin typeface="Arial"/>
                <a:cs typeface="Arial"/>
              </a:rPr>
              <a:t>asthma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60" dirty="0">
                <a:latin typeface="Arial"/>
                <a:cs typeface="Arial"/>
              </a:rPr>
              <a:t>is</a:t>
            </a:r>
            <a:r>
              <a:rPr sz="1000" b="1" dirty="0">
                <a:latin typeface="Arial"/>
                <a:cs typeface="Arial"/>
              </a:rPr>
              <a:t> under </a:t>
            </a:r>
            <a:r>
              <a:rPr sz="1000" b="1" spc="-20" dirty="0">
                <a:latin typeface="Arial"/>
                <a:cs typeface="Arial"/>
              </a:rPr>
              <a:t>cont</a:t>
            </a:r>
            <a:r>
              <a:rPr sz="1000" b="1" spc="-35" dirty="0">
                <a:latin typeface="Arial"/>
                <a:cs typeface="Arial"/>
              </a:rPr>
              <a:t>r</a:t>
            </a:r>
            <a:r>
              <a:rPr sz="1000" b="1" dirty="0">
                <a:latin typeface="Arial"/>
                <a:cs typeface="Arial"/>
              </a:rPr>
              <a:t>ol if: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1299" y="1125386"/>
            <a:ext cx="2913380" cy="1094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buClr>
                <a:srgbClr val="00975A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dirty="0">
                <a:latin typeface="Gill Sans MT"/>
                <a:cs typeface="Gill Sans MT"/>
              </a:rPr>
              <a:t>your </a:t>
            </a:r>
            <a:r>
              <a:rPr sz="1000" spc="-5" dirty="0">
                <a:latin typeface="Gill Sans MT"/>
                <a:cs typeface="Gill Sans MT"/>
              </a:rPr>
              <a:t>b</a:t>
            </a:r>
            <a:r>
              <a:rPr sz="1000" spc="-25" dirty="0">
                <a:latin typeface="Gill Sans MT"/>
                <a:cs typeface="Gill Sans MT"/>
              </a:rPr>
              <a:t>r</a:t>
            </a:r>
            <a:r>
              <a:rPr sz="1000" spc="45" dirty="0">
                <a:latin typeface="Gill Sans MT"/>
                <a:cs typeface="Gill Sans MT"/>
              </a:rPr>
              <a:t>eathing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feels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40" dirty="0">
                <a:latin typeface="Gill Sans MT"/>
                <a:cs typeface="Gill Sans MT"/>
              </a:rPr>
              <a:t>good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00975A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have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no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45" dirty="0">
                <a:latin typeface="Gill Sans MT"/>
                <a:cs typeface="Gill Sans MT"/>
              </a:rPr>
              <a:t>cough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-35" dirty="0">
                <a:latin typeface="Gill Sans MT"/>
                <a:cs typeface="Gill Sans MT"/>
              </a:rPr>
              <a:t>or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wheeze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00975A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dirty="0">
                <a:latin typeface="Gill Sans MT"/>
                <a:cs typeface="Gill Sans MT"/>
              </a:rPr>
              <a:t>your </a:t>
            </a:r>
            <a:r>
              <a:rPr sz="1000" spc="35" dirty="0">
                <a:latin typeface="Gill Sans MT"/>
                <a:cs typeface="Gill Sans MT"/>
              </a:rPr>
              <a:t>sleeping</a:t>
            </a:r>
            <a:r>
              <a:rPr sz="1000" dirty="0">
                <a:latin typeface="Gill Sans MT"/>
                <a:cs typeface="Gill Sans MT"/>
              </a:rPr>
              <a:t> is </a:t>
            </a:r>
            <a:r>
              <a:rPr sz="1000" spc="15" dirty="0">
                <a:latin typeface="Gill Sans MT"/>
                <a:cs typeface="Gill Sans MT"/>
              </a:rPr>
              <a:t>not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disturbed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by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0" dirty="0">
                <a:latin typeface="Gill Sans MT"/>
                <a:cs typeface="Gill Sans MT"/>
              </a:rPr>
              <a:t>coughing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00975A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a</a:t>
            </a:r>
            <a:r>
              <a:rPr sz="1000" spc="-20" dirty="0">
                <a:latin typeface="Gill Sans MT"/>
                <a:cs typeface="Gill Sans MT"/>
              </a:rPr>
              <a:t>r</a:t>
            </a:r>
            <a:r>
              <a:rPr sz="1000" spc="15" dirty="0">
                <a:latin typeface="Gill Sans MT"/>
                <a:cs typeface="Gill Sans MT"/>
              </a:rPr>
              <a:t>e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5" dirty="0">
                <a:latin typeface="Gill Sans MT"/>
                <a:cs typeface="Gill Sans MT"/>
              </a:rPr>
              <a:t>able</a:t>
            </a:r>
            <a:r>
              <a:rPr sz="1000" dirty="0">
                <a:latin typeface="Gill Sans MT"/>
                <a:cs typeface="Gill Sans MT"/>
              </a:rPr>
              <a:t> to </a:t>
            </a:r>
            <a:r>
              <a:rPr sz="1000" spc="20" dirty="0">
                <a:latin typeface="Gill Sans MT"/>
                <a:cs typeface="Gill Sans MT"/>
              </a:rPr>
              <a:t>do</a:t>
            </a:r>
            <a:r>
              <a:rPr sz="1000" dirty="0">
                <a:latin typeface="Gill Sans MT"/>
                <a:cs typeface="Gill Sans MT"/>
              </a:rPr>
              <a:t> your </a:t>
            </a:r>
            <a:r>
              <a:rPr sz="1000" spc="35" dirty="0">
                <a:latin typeface="Gill Sans MT"/>
                <a:cs typeface="Gill Sans MT"/>
              </a:rPr>
              <a:t>usual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activities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00975A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a</a:t>
            </a:r>
            <a:r>
              <a:rPr sz="1000" spc="-20" dirty="0">
                <a:latin typeface="Gill Sans MT"/>
                <a:cs typeface="Gill Sans MT"/>
              </a:rPr>
              <a:t>r</a:t>
            </a:r>
            <a:r>
              <a:rPr sz="1000" spc="15" dirty="0">
                <a:latin typeface="Gill Sans MT"/>
                <a:cs typeface="Gill Sans MT"/>
              </a:rPr>
              <a:t>e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not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missing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" dirty="0">
                <a:latin typeface="Gill Sans MT"/>
                <a:cs typeface="Gill Sans MT"/>
              </a:rPr>
              <a:t>school</a:t>
            </a:r>
            <a:endParaRPr sz="1000">
              <a:latin typeface="Gill Sans MT"/>
              <a:cs typeface="Gill Sans MT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lr>
                <a:srgbClr val="00975A"/>
              </a:buClr>
              <a:buFont typeface="Gill Sans MT"/>
              <a:buChar char="•"/>
              <a:tabLst>
                <a:tab pos="193040" algn="l"/>
              </a:tabLst>
            </a:pPr>
            <a:r>
              <a:rPr sz="1000" spc="40" dirty="0">
                <a:latin typeface="Gill Sans MT"/>
                <a:cs typeface="Gill Sans MT"/>
              </a:rPr>
              <a:t>if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you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check</a:t>
            </a:r>
            <a:r>
              <a:rPr sz="1000" dirty="0">
                <a:latin typeface="Gill Sans MT"/>
                <a:cs typeface="Gill Sans MT"/>
              </a:rPr>
              <a:t> your </a:t>
            </a:r>
            <a:r>
              <a:rPr sz="1000" spc="20" dirty="0">
                <a:latin typeface="Gill Sans MT"/>
                <a:cs typeface="Gill Sans MT"/>
              </a:rPr>
              <a:t>Peak</a:t>
            </a:r>
            <a:r>
              <a:rPr sz="1000" dirty="0">
                <a:latin typeface="Gill Sans MT"/>
                <a:cs typeface="Gill Sans MT"/>
              </a:rPr>
              <a:t> </a:t>
            </a:r>
            <a:r>
              <a:rPr sz="1000" spc="5" dirty="0">
                <a:latin typeface="Gill Sans MT"/>
                <a:cs typeface="Gill Sans MT"/>
              </a:rPr>
              <a:t>Flo</a:t>
            </a:r>
            <a:r>
              <a:rPr sz="1000" spc="-45" dirty="0">
                <a:latin typeface="Gill Sans MT"/>
                <a:cs typeface="Gill Sans MT"/>
              </a:rPr>
              <a:t>w</a:t>
            </a:r>
            <a:r>
              <a:rPr sz="1000" spc="55" dirty="0">
                <a:latin typeface="Gill Sans MT"/>
                <a:cs typeface="Gill Sans MT"/>
              </a:rPr>
              <a:t>,</a:t>
            </a:r>
            <a:r>
              <a:rPr sz="1000" dirty="0">
                <a:latin typeface="Gill Sans MT"/>
                <a:cs typeface="Gill Sans MT"/>
              </a:rPr>
              <a:t> it is a</a:t>
            </a:r>
            <a:r>
              <a:rPr sz="1000" spc="-20" dirty="0">
                <a:latin typeface="Gill Sans MT"/>
                <a:cs typeface="Gill Sans MT"/>
              </a:rPr>
              <a:t>r</a:t>
            </a:r>
            <a:r>
              <a:rPr sz="1000" spc="35" dirty="0">
                <a:latin typeface="Gill Sans MT"/>
                <a:cs typeface="Gill Sans MT"/>
              </a:rPr>
              <a:t>ound</a:t>
            </a:r>
            <a:r>
              <a:rPr sz="1000" dirty="0">
                <a:latin typeface="Gill Sans MT"/>
                <a:cs typeface="Gill Sans MT"/>
              </a:rPr>
              <a:t> your </a:t>
            </a:r>
            <a:r>
              <a:rPr sz="1000" spc="15" dirty="0">
                <a:latin typeface="Gill Sans MT"/>
                <a:cs typeface="Gill Sans MT"/>
              </a:rPr>
              <a:t>best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1299" y="2399477"/>
            <a:ext cx="29019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8615" algn="l"/>
              </a:tabLst>
            </a:pPr>
            <a:r>
              <a:rPr sz="1000" b="1" spc="-100" dirty="0">
                <a:latin typeface="Arial"/>
                <a:cs typeface="Arial"/>
              </a:rPr>
              <a:t>BEST </a:t>
            </a:r>
            <a:r>
              <a:rPr sz="1000" b="1" spc="-70" dirty="0">
                <a:latin typeface="Arial"/>
                <a:cs typeface="Arial"/>
              </a:rPr>
              <a:t>PEAK </a:t>
            </a:r>
            <a:r>
              <a:rPr sz="1000" b="1" spc="-45" dirty="0">
                <a:latin typeface="Arial"/>
                <a:cs typeface="Arial"/>
              </a:rPr>
              <a:t>FLOW </a:t>
            </a:r>
            <a:r>
              <a:rPr sz="1000" b="1" spc="70" dirty="0">
                <a:latin typeface="Arial"/>
                <a:cs typeface="Arial"/>
              </a:rPr>
              <a:t> </a:t>
            </a:r>
            <a:r>
              <a:rPr sz="1000" b="1" u="dash" dirty="0">
                <a:latin typeface="Arial"/>
                <a:cs typeface="Arial"/>
              </a:rPr>
              <a:t> 	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396130" y="25152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19431" y="25152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44748" y="3459354"/>
            <a:ext cx="1242695" cy="0"/>
          </a:xfrm>
          <a:custGeom>
            <a:avLst/>
            <a:gdLst/>
            <a:ahLst/>
            <a:cxnLst/>
            <a:rect l="l" t="t" r="r" b="b"/>
            <a:pathLst>
              <a:path w="1242695">
                <a:moveTo>
                  <a:pt x="1242606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25589" y="3459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25629" y="3459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40963" y="3675254"/>
            <a:ext cx="1766570" cy="0"/>
          </a:xfrm>
          <a:custGeom>
            <a:avLst/>
            <a:gdLst/>
            <a:ahLst/>
            <a:cxnLst/>
            <a:rect l="l" t="t" r="r" b="b"/>
            <a:pathLst>
              <a:path w="1766570">
                <a:moveTo>
                  <a:pt x="0" y="0"/>
                </a:moveTo>
                <a:lnTo>
                  <a:pt x="1766316" y="0"/>
                </a:lnTo>
              </a:path>
            </a:pathLst>
          </a:custGeom>
          <a:ln w="12700">
            <a:solidFill>
              <a:srgbClr val="00975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02977" y="3675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26278" y="3675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40913" y="3903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60217" y="3903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8551" y="4841655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00975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0349" y="48416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33646" y="48416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68551" y="5102054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00975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0349" y="51020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33646" y="51020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8551" y="5362454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00975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0349" y="53624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33646" y="53624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00674" y="5697956"/>
            <a:ext cx="1513840" cy="0"/>
          </a:xfrm>
          <a:custGeom>
            <a:avLst/>
            <a:gdLst/>
            <a:ahLst/>
            <a:cxnLst/>
            <a:rect l="l" t="t" r="r" b="b"/>
            <a:pathLst>
              <a:path w="1513839">
                <a:moveTo>
                  <a:pt x="0" y="0"/>
                </a:moveTo>
                <a:lnTo>
                  <a:pt x="1513814" y="0"/>
                </a:lnTo>
              </a:path>
            </a:pathLst>
          </a:custGeom>
          <a:ln w="12700">
            <a:solidFill>
              <a:srgbClr val="00975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62350" y="56979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233644" y="56979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37760" y="5897655"/>
            <a:ext cx="1777364" cy="0"/>
          </a:xfrm>
          <a:custGeom>
            <a:avLst/>
            <a:gdLst/>
            <a:ahLst/>
            <a:cxnLst/>
            <a:rect l="l" t="t" r="r" b="b"/>
            <a:pathLst>
              <a:path w="1777364">
                <a:moveTo>
                  <a:pt x="0" y="0"/>
                </a:moveTo>
                <a:lnTo>
                  <a:pt x="1776780" y="0"/>
                </a:lnTo>
              </a:path>
            </a:pathLst>
          </a:custGeom>
          <a:ln w="12700">
            <a:solidFill>
              <a:srgbClr val="00975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399550" y="58976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33646" y="58976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47841" y="6097354"/>
            <a:ext cx="387985" cy="0"/>
          </a:xfrm>
          <a:custGeom>
            <a:avLst/>
            <a:gdLst/>
            <a:ahLst/>
            <a:cxnLst/>
            <a:rect l="l" t="t" r="r" b="b"/>
            <a:pathLst>
              <a:path w="387984">
                <a:moveTo>
                  <a:pt x="0" y="0"/>
                </a:moveTo>
                <a:lnTo>
                  <a:pt x="387362" y="0"/>
                </a:lnTo>
              </a:path>
            </a:pathLst>
          </a:custGeom>
          <a:ln w="12700">
            <a:solidFill>
              <a:srgbClr val="00975A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10949" y="6097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53646" y="6097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7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496550" y="6819356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458349" y="68193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361645" y="68193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496550" y="7085656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458349" y="70856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361645" y="70856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496550" y="6553055"/>
            <a:ext cx="2846070" cy="0"/>
          </a:xfrm>
          <a:custGeom>
            <a:avLst/>
            <a:gdLst/>
            <a:ahLst/>
            <a:cxnLst/>
            <a:rect l="l" t="t" r="r" b="b"/>
            <a:pathLst>
              <a:path w="2846070">
                <a:moveTo>
                  <a:pt x="0" y="0"/>
                </a:moveTo>
                <a:lnTo>
                  <a:pt x="2845993" y="0"/>
                </a:lnTo>
              </a:path>
            </a:pathLst>
          </a:custGeom>
          <a:ln w="12700">
            <a:solidFill>
              <a:srgbClr val="E7343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458349" y="6553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361645" y="6553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734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11241" y="2772088"/>
            <a:ext cx="2849880" cy="734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4400"/>
              </a:lnSpc>
            </a:pPr>
            <a:r>
              <a:rPr sz="1800" b="1" spc="-70" dirty="0">
                <a:solidFill>
                  <a:srgbClr val="00975A"/>
                </a:solidFill>
                <a:latin typeface="Arial"/>
                <a:cs typeface="Arial"/>
              </a:rPr>
              <a:t>Gr</a:t>
            </a:r>
            <a:r>
              <a:rPr sz="1800" b="1" dirty="0">
                <a:solidFill>
                  <a:srgbClr val="00975A"/>
                </a:solidFill>
                <a:latin typeface="Arial"/>
                <a:cs typeface="Arial"/>
              </a:rPr>
              <a:t>een </a:t>
            </a:r>
            <a:r>
              <a:rPr sz="1800" b="1" spc="-35" dirty="0">
                <a:solidFill>
                  <a:srgbClr val="00975A"/>
                </a:solidFill>
                <a:latin typeface="Arial"/>
                <a:cs typeface="Arial"/>
              </a:rPr>
              <a:t>Zone</a:t>
            </a:r>
            <a:r>
              <a:rPr sz="1800" b="1" dirty="0">
                <a:solidFill>
                  <a:srgbClr val="00975A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975A"/>
                </a:solidFill>
                <a:latin typeface="Arial"/>
                <a:cs typeface="Arial"/>
              </a:rPr>
              <a:t>Action</a:t>
            </a:r>
            <a:r>
              <a:rPr sz="1800" b="1" spc="-170" dirty="0">
                <a:solidFill>
                  <a:srgbClr val="00975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975A"/>
                </a:solidFill>
                <a:latin typeface="Arial"/>
                <a:cs typeface="Arial"/>
              </a:rPr>
              <a:t>- </a:t>
            </a:r>
            <a:r>
              <a:rPr sz="1200" b="1" spc="10" dirty="0">
                <a:solidFill>
                  <a:srgbClr val="00975A"/>
                </a:solidFill>
                <a:latin typeface="Arial"/>
                <a:cs typeface="Arial"/>
              </a:rPr>
              <a:t>take</a:t>
            </a:r>
            <a:r>
              <a:rPr sz="1200" b="1" dirty="0">
                <a:solidFill>
                  <a:srgbClr val="00975A"/>
                </a:solidFill>
                <a:latin typeface="Arial"/>
                <a:cs typeface="Arial"/>
              </a:rPr>
              <a:t> your normal </a:t>
            </a:r>
            <a:r>
              <a:rPr sz="1200" b="1" spc="-20" dirty="0">
                <a:solidFill>
                  <a:srgbClr val="00975A"/>
                </a:solidFill>
                <a:latin typeface="Arial"/>
                <a:cs typeface="Arial"/>
              </a:rPr>
              <a:t>medications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spc="-95" dirty="0">
                <a:solidFill>
                  <a:srgbClr val="00975A"/>
                </a:solidFill>
                <a:latin typeface="Arial"/>
                <a:cs typeface="Arial"/>
              </a:rPr>
              <a:t>Y</a:t>
            </a:r>
            <a:r>
              <a:rPr sz="1000" b="1" dirty="0">
                <a:solidFill>
                  <a:srgbClr val="00975A"/>
                </a:solidFill>
                <a:latin typeface="Arial"/>
                <a:cs typeface="Arial"/>
              </a:rPr>
              <a:t>our p</a:t>
            </a:r>
            <a:r>
              <a:rPr sz="1000" b="1" spc="-20" dirty="0">
                <a:solidFill>
                  <a:srgbClr val="00975A"/>
                </a:solidFill>
                <a:latin typeface="Arial"/>
                <a:cs typeface="Arial"/>
              </a:rPr>
              <a:t>r</a:t>
            </a:r>
            <a:r>
              <a:rPr sz="1000" b="1" spc="5" dirty="0">
                <a:solidFill>
                  <a:srgbClr val="00975A"/>
                </a:solidFill>
                <a:latin typeface="Arial"/>
                <a:cs typeface="Arial"/>
              </a:rPr>
              <a:t>eventer</a:t>
            </a:r>
            <a:r>
              <a:rPr sz="1000" b="1" dirty="0">
                <a:solidFill>
                  <a:srgbClr val="00975A"/>
                </a:solidFill>
                <a:latin typeface="Arial"/>
                <a:cs typeface="Arial"/>
              </a:rPr>
              <a:t> inhaler 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is </a:t>
            </a:r>
            <a:r>
              <a:rPr sz="1000" spc="70" dirty="0">
                <a:solidFill>
                  <a:srgbClr val="00975A"/>
                </a:solidFill>
                <a:latin typeface="Gill Sans MT"/>
                <a:cs typeface="Gill Sans MT"/>
              </a:rPr>
              <a:t>a</a:t>
            </a:r>
            <a:r>
              <a:rPr sz="1000" spc="75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endParaRPr sz="1500" baseline="19444" dirty="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11320" y="3552674"/>
            <a:ext cx="161544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colour </a:t>
            </a:r>
            <a:r>
              <a:rPr sz="1000" spc="55" dirty="0">
                <a:solidFill>
                  <a:srgbClr val="00975A"/>
                </a:solidFill>
                <a:latin typeface="Gill Sans MT"/>
                <a:cs typeface="Gill Sans MT"/>
              </a:rPr>
              <a:t>and 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is </a:t>
            </a:r>
            <a:r>
              <a:rPr sz="1000" spc="20" dirty="0">
                <a:solidFill>
                  <a:srgbClr val="00975A"/>
                </a:solidFill>
                <a:latin typeface="Gill Sans MT"/>
                <a:cs typeface="Gill Sans MT"/>
              </a:rPr>
              <a:t>called</a:t>
            </a:r>
            <a:r>
              <a:rPr sz="1000" spc="-1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endParaRPr sz="1500" baseline="22222" dirty="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11247" y="3761524"/>
            <a:ext cx="2654935" cy="4345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50000"/>
              </a:lnSpc>
              <a:tabLst>
                <a:tab pos="955675" algn="l"/>
              </a:tabLst>
            </a:pPr>
            <a:r>
              <a:rPr sz="1000" spc="-90" dirty="0">
                <a:solidFill>
                  <a:srgbClr val="00975A"/>
                </a:solidFill>
                <a:latin typeface="Gill Sans MT"/>
                <a:cs typeface="Gill Sans MT"/>
              </a:rPr>
              <a:t>Y</a:t>
            </a:r>
            <a:r>
              <a:rPr sz="1000" spc="25" dirty="0">
                <a:solidFill>
                  <a:srgbClr val="00975A"/>
                </a:solidFill>
                <a:latin typeface="Gill Sans MT"/>
                <a:cs typeface="Gill Sans MT"/>
              </a:rPr>
              <a:t>ou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00975A"/>
                </a:solidFill>
                <a:latin typeface="Gill Sans MT"/>
                <a:cs typeface="Gill Sans MT"/>
              </a:rPr>
              <a:t>take </a:t>
            </a:r>
            <a:r>
              <a:rPr sz="1500" u="dash" baseline="19444" dirty="0">
                <a:latin typeface="Times New Roman"/>
                <a:cs typeface="Times New Roman"/>
              </a:rPr>
              <a:t>	</a:t>
            </a:r>
            <a:r>
              <a:rPr sz="1000" spc="75" dirty="0">
                <a:solidFill>
                  <a:srgbClr val="00975A"/>
                </a:solidFill>
                <a:latin typeface="Gill Sans MT"/>
                <a:cs typeface="Gill Sans MT"/>
              </a:rPr>
              <a:t>pu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ffs/sucks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-5" dirty="0">
                <a:solidFill>
                  <a:srgbClr val="00975A"/>
                </a:solidFill>
                <a:latin typeface="Gill Sans MT"/>
                <a:cs typeface="Gill Sans MT"/>
              </a:rPr>
              <a:t>every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mo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r</a:t>
            </a:r>
            <a:r>
              <a:rPr sz="1000" spc="55" dirty="0">
                <a:solidFill>
                  <a:srgbClr val="00975A"/>
                </a:solidFill>
                <a:latin typeface="Gill Sans MT"/>
                <a:cs typeface="Gill Sans MT"/>
              </a:rPr>
              <a:t>ning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00975A"/>
                </a:solidFill>
                <a:latin typeface="Gill Sans MT"/>
                <a:cs typeface="Gill Sans MT"/>
              </a:rPr>
              <a:t>and</a:t>
            </a:r>
            <a:r>
              <a:rPr sz="1000" spc="3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-5" dirty="0">
                <a:solidFill>
                  <a:srgbClr val="00975A"/>
                </a:solidFill>
                <a:latin typeface="Gill Sans MT"/>
                <a:cs typeface="Gill Sans MT"/>
              </a:rPr>
              <a:t>every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45" dirty="0">
                <a:solidFill>
                  <a:srgbClr val="00975A"/>
                </a:solidFill>
                <a:latin typeface="Gill Sans MT"/>
                <a:cs typeface="Gill Sans MT"/>
              </a:rPr>
              <a:t>night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00975A"/>
                </a:solidFill>
                <a:latin typeface="Gill Sans MT"/>
                <a:cs typeface="Gill Sans MT"/>
              </a:rPr>
              <a:t>even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00975A"/>
                </a:solidFill>
                <a:latin typeface="Gill Sans MT"/>
                <a:cs typeface="Gill Sans MT"/>
              </a:rPr>
              <a:t>when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you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a</a:t>
            </a:r>
            <a:r>
              <a:rPr sz="1000" spc="-20" dirty="0">
                <a:solidFill>
                  <a:srgbClr val="00975A"/>
                </a:solidFill>
                <a:latin typeface="Gill Sans MT"/>
                <a:cs typeface="Gill Sans MT"/>
              </a:rPr>
              <a:t>r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e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00975A"/>
                </a:solidFill>
                <a:latin typeface="Gill Sans MT"/>
                <a:cs typeface="Gill Sans MT"/>
              </a:rPr>
              <a:t>well.</a:t>
            </a:r>
            <a:endParaRPr sz="1000" dirty="0">
              <a:latin typeface="Gill Sans MT"/>
              <a:cs typeface="Gill Sans M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11269" y="4472264"/>
            <a:ext cx="2338070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00975A"/>
                </a:solidFill>
                <a:latin typeface="Arial"/>
                <a:cs typeface="Arial"/>
              </a:rPr>
              <a:t>Other </a:t>
            </a:r>
            <a:r>
              <a:rPr sz="1000" b="1" spc="-15" dirty="0">
                <a:solidFill>
                  <a:srgbClr val="00975A"/>
                </a:solidFill>
                <a:latin typeface="Arial"/>
                <a:cs typeface="Arial"/>
              </a:rPr>
              <a:t>asthma </a:t>
            </a:r>
            <a:r>
              <a:rPr sz="1000" b="1" spc="-20" dirty="0">
                <a:solidFill>
                  <a:srgbClr val="00975A"/>
                </a:solidFill>
                <a:latin typeface="Arial"/>
                <a:cs typeface="Arial"/>
              </a:rPr>
              <a:t>medications 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you </a:t>
            </a:r>
            <a:r>
              <a:rPr sz="1000" spc="25" dirty="0">
                <a:solidFill>
                  <a:srgbClr val="00975A"/>
                </a:solidFill>
                <a:latin typeface="Gill Sans MT"/>
                <a:cs typeface="Gill Sans MT"/>
              </a:rPr>
              <a:t>take 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a</a:t>
            </a:r>
            <a:r>
              <a:rPr sz="1000" spc="-20" dirty="0">
                <a:solidFill>
                  <a:srgbClr val="00975A"/>
                </a:solidFill>
                <a:latin typeface="Gill Sans MT"/>
                <a:cs typeface="Gill Sans MT"/>
              </a:rPr>
              <a:t>r</a:t>
            </a:r>
            <a:r>
              <a:rPr sz="1000" spc="35" dirty="0">
                <a:solidFill>
                  <a:srgbClr val="00975A"/>
                </a:solidFill>
                <a:latin typeface="Gill Sans MT"/>
                <a:cs typeface="Gill Sans MT"/>
              </a:rPr>
              <a:t>e: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11299" y="5539435"/>
            <a:ext cx="15760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90" dirty="0">
                <a:solidFill>
                  <a:srgbClr val="00975A"/>
                </a:solidFill>
                <a:latin typeface="Gill Sans MT"/>
                <a:cs typeface="Gill Sans MT"/>
              </a:rPr>
              <a:t>Y</a:t>
            </a:r>
            <a:r>
              <a:rPr sz="1000" spc="-5" dirty="0">
                <a:solidFill>
                  <a:srgbClr val="00975A"/>
                </a:solidFill>
                <a:latin typeface="Gill Sans MT"/>
                <a:cs typeface="Gill Sans MT"/>
              </a:rPr>
              <a:t>our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-85" dirty="0">
                <a:solidFill>
                  <a:srgbClr val="00975A"/>
                </a:solidFill>
                <a:latin typeface="Gill Sans MT"/>
                <a:cs typeface="Gill Sans MT"/>
              </a:rPr>
              <a:t>r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eliever 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inhaler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is </a:t>
            </a:r>
            <a:r>
              <a:rPr sz="1000" spc="70" dirty="0">
                <a:solidFill>
                  <a:srgbClr val="00975A"/>
                </a:solidFill>
                <a:latin typeface="Gill Sans MT"/>
                <a:cs typeface="Gill Sans MT"/>
              </a:rPr>
              <a:t>a</a:t>
            </a:r>
            <a:r>
              <a:rPr sz="1000" spc="2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endParaRPr sz="1500" baseline="25000" dirty="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11299" y="5737542"/>
            <a:ext cx="176085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colour </a:t>
            </a:r>
            <a:r>
              <a:rPr sz="1000" spc="55" dirty="0">
                <a:solidFill>
                  <a:srgbClr val="00975A"/>
                </a:solidFill>
                <a:latin typeface="Gill Sans MT"/>
                <a:cs typeface="Gill Sans MT"/>
              </a:rPr>
              <a:t>and 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is </a:t>
            </a:r>
            <a:r>
              <a:rPr sz="1000" spc="20" dirty="0">
                <a:solidFill>
                  <a:srgbClr val="00975A"/>
                </a:solidFill>
                <a:latin typeface="Gill Sans MT"/>
                <a:cs typeface="Gill Sans MT"/>
              </a:rPr>
              <a:t>called </a:t>
            </a:r>
            <a:r>
              <a:rPr sz="1000" spc="-125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endParaRPr sz="1500" baseline="19444" dirty="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11299" y="5935738"/>
            <a:ext cx="61468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90" dirty="0">
                <a:solidFill>
                  <a:srgbClr val="00975A"/>
                </a:solidFill>
                <a:latin typeface="Gill Sans MT"/>
                <a:cs typeface="Gill Sans MT"/>
              </a:rPr>
              <a:t>Y</a:t>
            </a:r>
            <a:r>
              <a:rPr sz="1000" spc="25" dirty="0">
                <a:solidFill>
                  <a:srgbClr val="00975A"/>
                </a:solidFill>
                <a:latin typeface="Gill Sans MT"/>
                <a:cs typeface="Gill Sans MT"/>
              </a:rPr>
              <a:t>ou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00975A"/>
                </a:solidFill>
                <a:latin typeface="Gill Sans MT"/>
                <a:cs typeface="Gill Sans MT"/>
              </a:rPr>
              <a:t>take</a:t>
            </a:r>
            <a:r>
              <a:rPr sz="1000" spc="135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endParaRPr sz="1500" baseline="16666" dirty="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80843" y="5962527"/>
            <a:ext cx="193611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75" dirty="0">
                <a:solidFill>
                  <a:srgbClr val="00975A"/>
                </a:solidFill>
                <a:latin typeface="Gill Sans MT"/>
                <a:cs typeface="Gill Sans MT"/>
              </a:rPr>
              <a:t>pu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ffs/sucks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00975A"/>
                </a:solidFill>
                <a:latin typeface="Gill Sans MT"/>
                <a:cs typeface="Gill Sans MT"/>
              </a:rPr>
              <a:t>up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to </a:t>
            </a:r>
            <a:r>
              <a:rPr sz="1000" spc="55" dirty="0">
                <a:solidFill>
                  <a:srgbClr val="00975A"/>
                </a:solidFill>
                <a:latin typeface="Gill Sans MT"/>
                <a:cs typeface="Gill Sans MT"/>
              </a:rPr>
              <a:t>3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times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00975A"/>
                </a:solidFill>
                <a:latin typeface="Gill Sans MT"/>
                <a:cs typeface="Gill Sans MT"/>
              </a:rPr>
              <a:t>in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70" dirty="0">
                <a:solidFill>
                  <a:srgbClr val="00975A"/>
                </a:solidFill>
                <a:latin typeface="Gill Sans MT"/>
                <a:cs typeface="Gill Sans MT"/>
              </a:rPr>
              <a:t>a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25" dirty="0">
                <a:solidFill>
                  <a:srgbClr val="00975A"/>
                </a:solidFill>
                <a:latin typeface="Gill Sans MT"/>
                <a:cs typeface="Gill Sans MT"/>
              </a:rPr>
              <a:t>week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11299" y="6114927"/>
            <a:ext cx="2785110" cy="64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25">
              <a:lnSpc>
                <a:spcPct val="100000"/>
              </a:lnSpc>
            </a:pPr>
            <a:r>
              <a:rPr sz="1000" spc="5" dirty="0">
                <a:solidFill>
                  <a:srgbClr val="00975A"/>
                </a:solidFill>
                <a:latin typeface="Gill Sans MT"/>
                <a:cs typeface="Gill Sans MT"/>
              </a:rPr>
              <a:t>for </a:t>
            </a:r>
            <a:r>
              <a:rPr sz="1000" spc="20" dirty="0">
                <a:solidFill>
                  <a:srgbClr val="00975A"/>
                </a:solidFill>
                <a:latin typeface="Gill Sans MT"/>
                <a:cs typeface="Gill Sans MT"/>
              </a:rPr>
              <a:t>symptoms </a:t>
            </a:r>
            <a:r>
              <a:rPr sz="1000" spc="55" dirty="0">
                <a:solidFill>
                  <a:srgbClr val="00975A"/>
                </a:solidFill>
                <a:latin typeface="Gill Sans MT"/>
                <a:cs typeface="Gill Sans MT"/>
              </a:rPr>
              <a:t>and 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befo</a:t>
            </a:r>
            <a:r>
              <a:rPr sz="1000" spc="-5" dirty="0">
                <a:solidFill>
                  <a:srgbClr val="00975A"/>
                </a:solidFill>
                <a:latin typeface="Gill Sans MT"/>
                <a:cs typeface="Gill Sans MT"/>
              </a:rPr>
              <a:t>r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e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exposu</a:t>
            </a:r>
            <a:r>
              <a:rPr sz="1000" spc="-20" dirty="0">
                <a:solidFill>
                  <a:srgbClr val="00975A"/>
                </a:solidFill>
                <a:latin typeface="Gill Sans MT"/>
                <a:cs typeface="Gill Sans MT"/>
              </a:rPr>
              <a:t>r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e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to your 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triggers</a:t>
            </a:r>
            <a:r>
              <a:rPr sz="1000" spc="1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(see your </a:t>
            </a:r>
            <a:r>
              <a:rPr sz="1000" spc="-10" dirty="0">
                <a:solidFill>
                  <a:srgbClr val="00975A"/>
                </a:solidFill>
                <a:latin typeface="Gill Sans MT"/>
                <a:cs typeface="Gill Sans MT"/>
              </a:rPr>
              <a:t>list)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00975A"/>
                </a:solidFill>
                <a:latin typeface="Gill Sans MT"/>
                <a:cs typeface="Gill Sans MT"/>
              </a:rPr>
              <a:t>if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35" dirty="0">
                <a:solidFill>
                  <a:srgbClr val="00975A"/>
                </a:solidFill>
                <a:latin typeface="Gill Sans MT"/>
                <a:cs typeface="Gill Sans MT"/>
              </a:rPr>
              <a:t>needed.</a:t>
            </a:r>
            <a:endParaRPr sz="1000">
              <a:latin typeface="Gill Sans MT"/>
              <a:cs typeface="Gill Sans MT"/>
            </a:endParaRPr>
          </a:p>
          <a:p>
            <a:pPr marL="12700" marR="5080">
              <a:lnSpc>
                <a:spcPct val="100000"/>
              </a:lnSpc>
              <a:spcBef>
                <a:spcPts val="280"/>
              </a:spcBef>
            </a:pPr>
            <a:r>
              <a:rPr sz="1000" spc="25" dirty="0">
                <a:solidFill>
                  <a:srgbClr val="00975A"/>
                </a:solidFill>
                <a:latin typeface="Gill Sans MT"/>
                <a:cs typeface="Gill Sans MT"/>
              </a:rPr>
              <a:t>If 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you 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a</a:t>
            </a:r>
            <a:r>
              <a:rPr sz="1000" spc="-20" dirty="0">
                <a:solidFill>
                  <a:srgbClr val="00975A"/>
                </a:solidFill>
                <a:latin typeface="Gill Sans MT"/>
                <a:cs typeface="Gill Sans MT"/>
              </a:rPr>
              <a:t>r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e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00975A"/>
                </a:solidFill>
                <a:latin typeface="Gill Sans MT"/>
                <a:cs typeface="Gill Sans MT"/>
              </a:rPr>
              <a:t>needing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to </a:t>
            </a:r>
            <a:r>
              <a:rPr sz="1000" spc="20" dirty="0">
                <a:solidFill>
                  <a:srgbClr val="00975A"/>
                </a:solidFill>
                <a:latin typeface="Gill Sans MT"/>
                <a:cs typeface="Gill Sans MT"/>
              </a:rPr>
              <a:t>use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your </a:t>
            </a:r>
            <a:r>
              <a:rPr sz="1000" spc="-85" dirty="0">
                <a:solidFill>
                  <a:srgbClr val="00975A"/>
                </a:solidFill>
                <a:latin typeface="Gill Sans MT"/>
                <a:cs typeface="Gill Sans MT"/>
              </a:rPr>
              <a:t>r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eliever 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inhaler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mo</a:t>
            </a:r>
            <a:r>
              <a:rPr sz="1000" spc="-20" dirty="0">
                <a:solidFill>
                  <a:srgbClr val="00975A"/>
                </a:solidFill>
                <a:latin typeface="Gill Sans MT"/>
                <a:cs typeface="Gill Sans MT"/>
              </a:rPr>
              <a:t>r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e</a:t>
            </a:r>
            <a:r>
              <a:rPr sz="1000" spc="1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40" dirty="0">
                <a:solidFill>
                  <a:srgbClr val="00975A"/>
                </a:solidFill>
                <a:latin typeface="Gill Sans MT"/>
                <a:cs typeface="Gill Sans MT"/>
              </a:rPr>
              <a:t>than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55" dirty="0">
                <a:solidFill>
                  <a:srgbClr val="00975A"/>
                </a:solidFill>
                <a:latin typeface="Gill Sans MT"/>
                <a:cs typeface="Gill Sans MT"/>
              </a:rPr>
              <a:t>3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15" dirty="0">
                <a:solidFill>
                  <a:srgbClr val="00975A"/>
                </a:solidFill>
                <a:latin typeface="Gill Sans MT"/>
                <a:cs typeface="Gill Sans MT"/>
              </a:rPr>
              <a:t>times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per </a:t>
            </a:r>
            <a:r>
              <a:rPr sz="1000" spc="25" dirty="0">
                <a:solidFill>
                  <a:srgbClr val="00975A"/>
                </a:solidFill>
                <a:latin typeface="Gill Sans MT"/>
                <a:cs typeface="Gill Sans MT"/>
              </a:rPr>
              <a:t>week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5" dirty="0">
                <a:solidFill>
                  <a:srgbClr val="00975A"/>
                </a:solidFill>
                <a:latin typeface="Gill Sans MT"/>
                <a:cs typeface="Gill Sans MT"/>
              </a:rPr>
              <a:t>for</a:t>
            </a:r>
            <a:r>
              <a:rPr sz="1000" dirty="0">
                <a:solidFill>
                  <a:srgbClr val="00975A"/>
                </a:solidFill>
                <a:latin typeface="Gill Sans MT"/>
                <a:cs typeface="Gill Sans MT"/>
              </a:rPr>
              <a:t> </a:t>
            </a:r>
            <a:r>
              <a:rPr sz="1000" spc="20" dirty="0">
                <a:solidFill>
                  <a:srgbClr val="00975A"/>
                </a:solidFill>
                <a:latin typeface="Gill Sans MT"/>
                <a:cs typeface="Gill Sans MT"/>
              </a:rPr>
              <a:t>symptoms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28645" y="6923026"/>
            <a:ext cx="19069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30" dirty="0">
                <a:solidFill>
                  <a:srgbClr val="00975A"/>
                </a:solidFill>
                <a:latin typeface="Arial"/>
                <a:cs typeface="Arial"/>
              </a:rPr>
              <a:t>Move </a:t>
            </a:r>
            <a:r>
              <a:rPr sz="1200" b="1" spc="25" dirty="0">
                <a:solidFill>
                  <a:srgbClr val="00975A"/>
                </a:solidFill>
                <a:latin typeface="Arial"/>
                <a:cs typeface="Arial"/>
              </a:rPr>
              <a:t>to </a:t>
            </a:r>
            <a:r>
              <a:rPr sz="1200" b="1" spc="15" dirty="0">
                <a:solidFill>
                  <a:srgbClr val="00975A"/>
                </a:solidFill>
                <a:latin typeface="Arial"/>
                <a:cs typeface="Arial"/>
              </a:rPr>
              <a:t>the</a:t>
            </a:r>
            <a:r>
              <a:rPr sz="1200" b="1" spc="-60" dirty="0">
                <a:solidFill>
                  <a:srgbClr val="00975A"/>
                </a:solidFill>
                <a:latin typeface="Arial"/>
                <a:cs typeface="Arial"/>
              </a:rPr>
              <a:t> </a:t>
            </a:r>
            <a:r>
              <a:rPr sz="1200" b="1" spc="-65" dirty="0">
                <a:solidFill>
                  <a:srgbClr val="F6A000"/>
                </a:solidFill>
                <a:latin typeface="Arial"/>
                <a:cs typeface="Arial"/>
              </a:rPr>
              <a:t>AMBER</a:t>
            </a:r>
            <a:r>
              <a:rPr sz="1200" b="1" dirty="0">
                <a:solidFill>
                  <a:srgbClr val="F6A000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F6A000"/>
                </a:solidFill>
                <a:latin typeface="Arial"/>
                <a:cs typeface="Arial"/>
              </a:rPr>
              <a:t>ZONE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D72A9C920734FB840525BC4E1F2B8" ma:contentTypeVersion="17" ma:contentTypeDescription="Create a new document." ma:contentTypeScope="" ma:versionID="1d865ff4d9850b6b4487a80a978eb2a4">
  <xsd:schema xmlns:xsd="http://www.w3.org/2001/XMLSchema" xmlns:xs="http://www.w3.org/2001/XMLSchema" xmlns:p="http://schemas.microsoft.com/office/2006/metadata/properties" xmlns:ns1="http://schemas.microsoft.com/sharepoint/v3" xmlns:ns2="f145a7ca-ef21-46b5-aece-bc68bb95c9e8" xmlns:ns3="27ee7735-70d6-4e6c-991f-1fe60876120f" targetNamespace="http://schemas.microsoft.com/office/2006/metadata/properties" ma:root="true" ma:fieldsID="ea7e7aae4e00851c56f898f92d06251d" ns1:_="" ns2:_="" ns3:_="">
    <xsd:import namespace="http://schemas.microsoft.com/sharepoint/v3"/>
    <xsd:import namespace="f145a7ca-ef21-46b5-aece-bc68bb95c9e8"/>
    <xsd:import namespace="27ee7735-70d6-4e6c-991f-1fe6087612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5a7ca-ef21-46b5-aece-bc68bb95c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e7735-70d6-4e6c-991f-1fe60876120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e6dbe28-2edf-44de-bc98-55253b1e53a2}" ma:internalName="TaxCatchAll" ma:showField="CatchAllData" ma:web="27ee7735-70d6-4e6c-991f-1fe6087612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145a7ca-ef21-46b5-aece-bc68bb95c9e8">
      <Terms xmlns="http://schemas.microsoft.com/office/infopath/2007/PartnerControls"/>
    </lcf76f155ced4ddcb4097134ff3c332f>
    <TaxCatchAll xmlns="27ee7735-70d6-4e6c-991f-1fe60876120f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9BBD41-3851-4250-9934-5CF6FCF9B5CD}"/>
</file>

<file path=customXml/itemProps2.xml><?xml version="1.0" encoding="utf-8"?>
<ds:datastoreItem xmlns:ds="http://schemas.openxmlformats.org/officeDocument/2006/customXml" ds:itemID="{28D98643-4611-46AB-97A9-7F54DE6074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AA75ED-9F64-4C2A-80D5-8B356F72E0EC}">
  <ds:schemaRefs>
    <ds:schemaRef ds:uri="http://schemas.microsoft.com/office/2006/metadata/properties"/>
    <ds:schemaRef ds:uri="http://schemas.microsoft.com/sharepoint/v3"/>
    <ds:schemaRef ds:uri="http://purl.org/dc/terms/"/>
    <ds:schemaRef ds:uri="27ee7735-70d6-4e6c-991f-1fe6087612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f145a7ca-ef21-46b5-aece-bc68bb95c9e8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697</Words>
  <Application>Microsoft Office PowerPoint</Application>
  <PresentationFormat>Custom</PresentationFormat>
  <Paragraphs>88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Gill Sans MT</vt:lpstr>
      <vt:lpstr>Tahoma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Foulds Georgina (HLANCS)</dc:creator>
  <cp:lastModifiedBy>FOULDS, Georgina (NHS LANCASHIRE AND SOUTH CUMBRIA INTEGRATED CARE BOARD)</cp:lastModifiedBy>
  <cp:revision>2</cp:revision>
  <dcterms:created xsi:type="dcterms:W3CDTF">2023-05-17T11:45:16Z</dcterms:created>
  <dcterms:modified xsi:type="dcterms:W3CDTF">2023-07-18T09:02:44Z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2022-05-23T00:00:00Z</vt:filetime>
  </property>
  <property fmtid="{D5CDD505-2E9C-101B-9397-08002B2CF9AE}" pid="3" name="LastSaved">
    <vt:filetime>2023-05-17T00:00:00Z</vt:filetime>
  </property>
  <property fmtid="{D5CDD505-2E9C-101B-9397-08002B2CF9AE}" pid="4" name="ContentTypeId">
    <vt:lpwstr>0x010100915D72A9C920734FB840525BC4E1F2B8</vt:lpwstr>
  </property>
  <property fmtid="{D5CDD505-2E9C-101B-9397-08002B2CF9AE}" pid="5" name="MediaServiceImageTags">
    <vt:lpwstr/>
  </property>
</Properties>
</file>