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0" r:id="rId2"/>
    <p:sldMasterId id="2147483716" r:id="rId3"/>
  </p:sldMasterIdLst>
  <p:notesMasterIdLst>
    <p:notesMasterId r:id="rId26"/>
  </p:notesMasterIdLst>
  <p:sldIdLst>
    <p:sldId id="265" r:id="rId4"/>
    <p:sldId id="1170" r:id="rId5"/>
    <p:sldId id="2145706586" r:id="rId6"/>
    <p:sldId id="2146847979" r:id="rId7"/>
    <p:sldId id="2145706637" r:id="rId8"/>
    <p:sldId id="2145706639" r:id="rId9"/>
    <p:sldId id="2145706640" r:id="rId10"/>
    <p:sldId id="2146847986" r:id="rId11"/>
    <p:sldId id="2146847991" r:id="rId12"/>
    <p:sldId id="2146847993" r:id="rId13"/>
    <p:sldId id="2146847984" r:id="rId14"/>
    <p:sldId id="2146847992" r:id="rId15"/>
    <p:sldId id="2146847988" r:id="rId16"/>
    <p:sldId id="932" r:id="rId17"/>
    <p:sldId id="935" r:id="rId18"/>
    <p:sldId id="933" r:id="rId19"/>
    <p:sldId id="273" r:id="rId20"/>
    <p:sldId id="269" r:id="rId21"/>
    <p:sldId id="2146847951" r:id="rId22"/>
    <p:sldId id="2145706657" r:id="rId23"/>
    <p:sldId id="2146847950" r:id="rId24"/>
    <p:sldId id="266" r:id="rId25"/>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866"/>
    <a:srgbClr val="743669"/>
    <a:srgbClr val="00525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7" autoAdjust="0"/>
    <p:restoredTop sz="57914" autoAdjust="0"/>
  </p:normalViewPr>
  <p:slideViewPr>
    <p:cSldViewPr snapToGrid="0">
      <p:cViewPr varScale="1">
        <p:scale>
          <a:sx n="38" d="100"/>
          <a:sy n="38" d="100"/>
        </p:scale>
        <p:origin x="18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2DE45-8FE3-4903-9FF8-1DBF9EB86C51}" type="doc">
      <dgm:prSet loTypeId="urn:microsoft.com/office/officeart/2005/8/layout/pList1" loCatId="list" qsTypeId="urn:microsoft.com/office/officeart/2005/8/quickstyle/simple1" qsCatId="simple" csTypeId="urn:microsoft.com/office/officeart/2005/8/colors/accent0_3" csCatId="mainScheme" phldr="1"/>
      <dgm:spPr/>
      <dgm:t>
        <a:bodyPr/>
        <a:lstStyle/>
        <a:p>
          <a:endParaRPr lang="en-GB"/>
        </a:p>
      </dgm:t>
    </dgm:pt>
    <dgm:pt modelId="{6F8A5BFC-6D6B-439F-98C8-A77FB65E1B74}">
      <dgm:prSet phldrT="[Text]" custT="1"/>
      <dgm:spPr/>
      <dgm:t>
        <a:bodyPr/>
        <a:lstStyle/>
        <a:p>
          <a:r>
            <a:rPr lang="en-GB" sz="1400" b="1"/>
            <a:t>People’s Experiences</a:t>
          </a:r>
        </a:p>
      </dgm:t>
    </dgm:pt>
    <dgm:pt modelId="{4E96E2F1-E8DB-4870-B48E-A30EC21DF911}" type="parTrans" cxnId="{B40B7D44-F8D0-4ED6-9D42-8B304C95829E}">
      <dgm:prSet/>
      <dgm:spPr/>
      <dgm:t>
        <a:bodyPr/>
        <a:lstStyle/>
        <a:p>
          <a:endParaRPr lang="en-GB" sz="2000" b="1"/>
        </a:p>
      </dgm:t>
    </dgm:pt>
    <dgm:pt modelId="{920D1FAC-2122-462E-9EC3-ECB7C2FB03DD}" type="sibTrans" cxnId="{B40B7D44-F8D0-4ED6-9D42-8B304C95829E}">
      <dgm:prSet/>
      <dgm:spPr/>
      <dgm:t>
        <a:bodyPr/>
        <a:lstStyle/>
        <a:p>
          <a:endParaRPr lang="en-GB" sz="2000" b="1"/>
        </a:p>
      </dgm:t>
    </dgm:pt>
    <dgm:pt modelId="{0C47ACEA-7D72-4714-A178-4D3A1C1FDBD4}">
      <dgm:prSet phldrT="[Text]" custT="1"/>
      <dgm:spPr/>
      <dgm:t>
        <a:bodyPr/>
        <a:lstStyle/>
        <a:p>
          <a:r>
            <a:rPr lang="en-GB" sz="1400" b="1"/>
            <a:t>Observation</a:t>
          </a:r>
        </a:p>
      </dgm:t>
    </dgm:pt>
    <dgm:pt modelId="{DC44F8B4-EEA3-4C11-9BE3-35D46FDEAC66}" type="parTrans" cxnId="{27BB0053-69AA-472C-A299-E6D05F2A82B9}">
      <dgm:prSet/>
      <dgm:spPr/>
      <dgm:t>
        <a:bodyPr/>
        <a:lstStyle/>
        <a:p>
          <a:endParaRPr lang="en-GB" sz="2000" b="1"/>
        </a:p>
      </dgm:t>
    </dgm:pt>
    <dgm:pt modelId="{F847A5A4-3ED7-46A6-96C3-B84675FB3C96}" type="sibTrans" cxnId="{27BB0053-69AA-472C-A299-E6D05F2A82B9}">
      <dgm:prSet/>
      <dgm:spPr/>
      <dgm:t>
        <a:bodyPr/>
        <a:lstStyle/>
        <a:p>
          <a:endParaRPr lang="en-GB" sz="2000" b="1"/>
        </a:p>
      </dgm:t>
    </dgm:pt>
    <dgm:pt modelId="{655BC87A-4C54-4008-9EE2-CA29AF1A62CA}">
      <dgm:prSet phldrT="[Text]" custT="1"/>
      <dgm:spPr/>
      <dgm:t>
        <a:bodyPr/>
        <a:lstStyle/>
        <a:p>
          <a:r>
            <a:rPr lang="en-GB" sz="1400" b="1"/>
            <a:t>Outcomes</a:t>
          </a:r>
        </a:p>
      </dgm:t>
    </dgm:pt>
    <dgm:pt modelId="{DBC8B821-82B7-4F30-87F9-93299FD10DC9}" type="parTrans" cxnId="{012A7ABC-B242-4045-87A0-309987E7035E}">
      <dgm:prSet/>
      <dgm:spPr/>
      <dgm:t>
        <a:bodyPr/>
        <a:lstStyle/>
        <a:p>
          <a:endParaRPr lang="en-GB" sz="2000" b="1"/>
        </a:p>
      </dgm:t>
    </dgm:pt>
    <dgm:pt modelId="{D799890F-CB73-4F02-AD91-F32216716ACA}" type="sibTrans" cxnId="{012A7ABC-B242-4045-87A0-309987E7035E}">
      <dgm:prSet/>
      <dgm:spPr/>
      <dgm:t>
        <a:bodyPr/>
        <a:lstStyle/>
        <a:p>
          <a:endParaRPr lang="en-GB" sz="2000" b="1"/>
        </a:p>
      </dgm:t>
    </dgm:pt>
    <dgm:pt modelId="{8AA2947E-DCD8-4F72-BD1F-DEE9F1782441}">
      <dgm:prSet phldrT="[Text]" custT="1"/>
      <dgm:spPr/>
      <dgm:t>
        <a:bodyPr/>
        <a:lstStyle/>
        <a:p>
          <a:r>
            <a:rPr lang="en-GB" sz="1400" b="1"/>
            <a:t>Processes</a:t>
          </a:r>
        </a:p>
      </dgm:t>
    </dgm:pt>
    <dgm:pt modelId="{0801714B-D7D1-4AB5-8006-2A04F0BBFCCC}" type="parTrans" cxnId="{A1086BD7-4ECC-495B-935C-FDDE226694B2}">
      <dgm:prSet/>
      <dgm:spPr/>
      <dgm:t>
        <a:bodyPr/>
        <a:lstStyle/>
        <a:p>
          <a:endParaRPr lang="en-GB" sz="2000" b="1"/>
        </a:p>
      </dgm:t>
    </dgm:pt>
    <dgm:pt modelId="{B834FA26-57F5-4A1A-938C-909592910597}" type="sibTrans" cxnId="{A1086BD7-4ECC-495B-935C-FDDE226694B2}">
      <dgm:prSet/>
      <dgm:spPr/>
      <dgm:t>
        <a:bodyPr/>
        <a:lstStyle/>
        <a:p>
          <a:endParaRPr lang="en-GB" sz="2000" b="1"/>
        </a:p>
      </dgm:t>
    </dgm:pt>
    <dgm:pt modelId="{9EC23362-A22D-4A90-A8E5-0550AE561C05}">
      <dgm:prSet custT="1"/>
      <dgm:spPr/>
      <dgm:t>
        <a:bodyPr/>
        <a:lstStyle/>
        <a:p>
          <a:r>
            <a:rPr lang="en-GB" sz="1400" b="1"/>
            <a:t>Feedback from staff and leaders</a:t>
          </a:r>
        </a:p>
      </dgm:t>
    </dgm:pt>
    <dgm:pt modelId="{688E9CF7-2326-4C49-BC91-2C7ACC8699C9}" type="parTrans" cxnId="{91A39DEC-80DD-4E8E-85DA-0FE447EE6489}">
      <dgm:prSet/>
      <dgm:spPr/>
      <dgm:t>
        <a:bodyPr/>
        <a:lstStyle/>
        <a:p>
          <a:endParaRPr lang="en-GB" sz="2000" b="1"/>
        </a:p>
      </dgm:t>
    </dgm:pt>
    <dgm:pt modelId="{7326E307-3A07-40AF-8A71-2E720090D934}" type="sibTrans" cxnId="{91A39DEC-80DD-4E8E-85DA-0FE447EE6489}">
      <dgm:prSet/>
      <dgm:spPr/>
      <dgm:t>
        <a:bodyPr/>
        <a:lstStyle/>
        <a:p>
          <a:endParaRPr lang="en-GB" sz="2000" b="1"/>
        </a:p>
      </dgm:t>
    </dgm:pt>
    <dgm:pt modelId="{5EFF9A71-A5D9-4AD9-BD88-84054B39BD93}">
      <dgm:prSet custT="1"/>
      <dgm:spPr/>
      <dgm:t>
        <a:bodyPr/>
        <a:lstStyle/>
        <a:p>
          <a:r>
            <a:rPr lang="en-GB" sz="1400" b="1"/>
            <a:t>Feedback from partners</a:t>
          </a:r>
        </a:p>
      </dgm:t>
    </dgm:pt>
    <dgm:pt modelId="{0CD44438-BFF6-4E1F-BC78-972DE28A1775}" type="parTrans" cxnId="{DD7F027D-FAB0-4236-93EC-44659D50EFA2}">
      <dgm:prSet/>
      <dgm:spPr/>
      <dgm:t>
        <a:bodyPr/>
        <a:lstStyle/>
        <a:p>
          <a:endParaRPr lang="en-GB" sz="2000" b="1"/>
        </a:p>
      </dgm:t>
    </dgm:pt>
    <dgm:pt modelId="{A3B5C27C-366C-4222-99F7-AE735E637068}" type="sibTrans" cxnId="{DD7F027D-FAB0-4236-93EC-44659D50EFA2}">
      <dgm:prSet/>
      <dgm:spPr/>
      <dgm:t>
        <a:bodyPr/>
        <a:lstStyle/>
        <a:p>
          <a:endParaRPr lang="en-GB" sz="2000" b="1"/>
        </a:p>
      </dgm:t>
    </dgm:pt>
    <dgm:pt modelId="{F1E3EE29-5DFC-43E7-AE18-FB8A05CDEAA1}" type="pres">
      <dgm:prSet presAssocID="{6822DE45-8FE3-4903-9FF8-1DBF9EB86C51}" presName="Name0" presStyleCnt="0">
        <dgm:presLayoutVars>
          <dgm:dir/>
          <dgm:resizeHandles val="exact"/>
        </dgm:presLayoutVars>
      </dgm:prSet>
      <dgm:spPr/>
    </dgm:pt>
    <dgm:pt modelId="{4EC94554-3033-42D4-A231-12504FFD5EA9}" type="pres">
      <dgm:prSet presAssocID="{6F8A5BFC-6D6B-439F-98C8-A77FB65E1B74}" presName="compNode" presStyleCnt="0"/>
      <dgm:spPr/>
    </dgm:pt>
    <dgm:pt modelId="{9BB12020-7F1B-44D1-9AC6-410B5D8D26DD}" type="pres">
      <dgm:prSet presAssocID="{6F8A5BFC-6D6B-439F-98C8-A77FB65E1B74}" presName="pict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Universal Access"/>
        </a:ext>
      </dgm:extLst>
    </dgm:pt>
    <dgm:pt modelId="{34FC1B32-51F9-4BC4-B8AC-49D4470144F8}" type="pres">
      <dgm:prSet presAssocID="{6F8A5BFC-6D6B-439F-98C8-A77FB65E1B74}" presName="textRect" presStyleLbl="revTx" presStyleIdx="0" presStyleCnt="6">
        <dgm:presLayoutVars>
          <dgm:bulletEnabled val="1"/>
        </dgm:presLayoutVars>
      </dgm:prSet>
      <dgm:spPr/>
    </dgm:pt>
    <dgm:pt modelId="{E9918973-A8C9-4A54-A6A6-CCB08FD83C6B}" type="pres">
      <dgm:prSet presAssocID="{920D1FAC-2122-462E-9EC3-ECB7C2FB03DD}" presName="sibTrans" presStyleLbl="sibTrans2D1" presStyleIdx="0" presStyleCnt="0"/>
      <dgm:spPr/>
    </dgm:pt>
    <dgm:pt modelId="{7720F0CF-E741-4801-A55B-92FA379DC3B5}" type="pres">
      <dgm:prSet presAssocID="{9EC23362-A22D-4A90-A8E5-0550AE561C05}" presName="compNode" presStyleCnt="0"/>
      <dgm:spPr/>
    </dgm:pt>
    <dgm:pt modelId="{2B0C7571-704C-4B1E-92D8-9F63F7EF1EDD}" type="pres">
      <dgm:prSet presAssocID="{9EC23362-A22D-4A90-A8E5-0550AE561C05}" presName="pict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Boardroom"/>
        </a:ext>
      </dgm:extLst>
    </dgm:pt>
    <dgm:pt modelId="{25049F4A-D8BD-4123-B3F5-7FCE4E2C3FF7}" type="pres">
      <dgm:prSet presAssocID="{9EC23362-A22D-4A90-A8E5-0550AE561C05}" presName="textRect" presStyleLbl="revTx" presStyleIdx="1" presStyleCnt="6">
        <dgm:presLayoutVars>
          <dgm:bulletEnabled val="1"/>
        </dgm:presLayoutVars>
      </dgm:prSet>
      <dgm:spPr/>
    </dgm:pt>
    <dgm:pt modelId="{AEDB8F95-A1DF-418F-966B-9706329FA30E}" type="pres">
      <dgm:prSet presAssocID="{7326E307-3A07-40AF-8A71-2E720090D934}" presName="sibTrans" presStyleLbl="sibTrans2D1" presStyleIdx="0" presStyleCnt="0"/>
      <dgm:spPr/>
    </dgm:pt>
    <dgm:pt modelId="{9ED5ED77-84D7-46BF-AB87-1F7CA884D25D}" type="pres">
      <dgm:prSet presAssocID="{5EFF9A71-A5D9-4AD9-BD88-84054B39BD93}" presName="compNode" presStyleCnt="0"/>
      <dgm:spPr/>
    </dgm:pt>
    <dgm:pt modelId="{4F1B6AFC-327A-4792-B7F2-0A9261526201}" type="pres">
      <dgm:prSet presAssocID="{5EFF9A71-A5D9-4AD9-BD88-84054B39BD93}" presName="pict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Handshake"/>
        </a:ext>
      </dgm:extLst>
    </dgm:pt>
    <dgm:pt modelId="{7CA867C2-228C-4EC7-905E-3AC152A9BFB9}" type="pres">
      <dgm:prSet presAssocID="{5EFF9A71-A5D9-4AD9-BD88-84054B39BD93}" presName="textRect" presStyleLbl="revTx" presStyleIdx="2" presStyleCnt="6">
        <dgm:presLayoutVars>
          <dgm:bulletEnabled val="1"/>
        </dgm:presLayoutVars>
      </dgm:prSet>
      <dgm:spPr/>
    </dgm:pt>
    <dgm:pt modelId="{5D85D7A6-8056-4E95-940A-799F95636594}" type="pres">
      <dgm:prSet presAssocID="{A3B5C27C-366C-4222-99F7-AE735E637068}" presName="sibTrans" presStyleLbl="sibTrans2D1" presStyleIdx="0" presStyleCnt="0"/>
      <dgm:spPr/>
    </dgm:pt>
    <dgm:pt modelId="{3CA3E0AD-3993-431D-8274-978DB6E30546}" type="pres">
      <dgm:prSet presAssocID="{0C47ACEA-7D72-4714-A178-4D3A1C1FDBD4}" presName="compNode" presStyleCnt="0"/>
      <dgm:spPr/>
    </dgm:pt>
    <dgm:pt modelId="{3E5A87D3-C936-46D5-812E-678EB09196F2}" type="pres">
      <dgm:prSet presAssocID="{0C47ACEA-7D72-4714-A178-4D3A1C1FDBD4}" presName="pict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Eye"/>
        </a:ext>
      </dgm:extLst>
    </dgm:pt>
    <dgm:pt modelId="{7BC77295-225D-4CDA-84FB-4B1D8079995B}" type="pres">
      <dgm:prSet presAssocID="{0C47ACEA-7D72-4714-A178-4D3A1C1FDBD4}" presName="textRect" presStyleLbl="revTx" presStyleIdx="3" presStyleCnt="6">
        <dgm:presLayoutVars>
          <dgm:bulletEnabled val="1"/>
        </dgm:presLayoutVars>
      </dgm:prSet>
      <dgm:spPr/>
    </dgm:pt>
    <dgm:pt modelId="{1592B0D2-8A6A-43C1-8C44-4402184B93C7}" type="pres">
      <dgm:prSet presAssocID="{F847A5A4-3ED7-46A6-96C3-B84675FB3C96}" presName="sibTrans" presStyleLbl="sibTrans2D1" presStyleIdx="0" presStyleCnt="0"/>
      <dgm:spPr/>
    </dgm:pt>
    <dgm:pt modelId="{891E09FE-BA98-4529-AC88-522CF60273BA}" type="pres">
      <dgm:prSet presAssocID="{655BC87A-4C54-4008-9EE2-CA29AF1A62CA}" presName="compNode" presStyleCnt="0"/>
      <dgm:spPr/>
    </dgm:pt>
    <dgm:pt modelId="{25FA9AD3-63AE-4292-B5D1-07B83FBB4686}" type="pres">
      <dgm:prSet presAssocID="{655BC87A-4C54-4008-9EE2-CA29AF1A62CA}" presName="pict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t="-23000" b="-23000"/>
          </a:stretch>
        </a:blipFill>
      </dgm:spPr>
      <dgm:extLst>
        <a:ext uri="{E40237B7-FDA0-4F09-8148-C483321AD2D9}">
          <dgm14:cNvPr xmlns:dgm14="http://schemas.microsoft.com/office/drawing/2010/diagram" id="0" name="" descr="Statistics"/>
        </a:ext>
      </dgm:extLst>
    </dgm:pt>
    <dgm:pt modelId="{F4A54229-54AB-42E9-9BC9-A8312BEEC64C}" type="pres">
      <dgm:prSet presAssocID="{655BC87A-4C54-4008-9EE2-CA29AF1A62CA}" presName="textRect" presStyleLbl="revTx" presStyleIdx="4" presStyleCnt="6">
        <dgm:presLayoutVars>
          <dgm:bulletEnabled val="1"/>
        </dgm:presLayoutVars>
      </dgm:prSet>
      <dgm:spPr/>
    </dgm:pt>
    <dgm:pt modelId="{2A7E059C-5DB1-4B85-B1B4-915073672B73}" type="pres">
      <dgm:prSet presAssocID="{D799890F-CB73-4F02-AD91-F32216716ACA}" presName="sibTrans" presStyleLbl="sibTrans2D1" presStyleIdx="0" presStyleCnt="0"/>
      <dgm:spPr/>
    </dgm:pt>
    <dgm:pt modelId="{5071E2EA-743A-452C-A35A-E3A261C595CF}" type="pres">
      <dgm:prSet presAssocID="{8AA2947E-DCD8-4F72-BD1F-DEE9F1782441}" presName="compNode" presStyleCnt="0"/>
      <dgm:spPr/>
    </dgm:pt>
    <dgm:pt modelId="{5501B0B7-5D9A-4FE2-BEC0-4BA4A228D84F}" type="pres">
      <dgm:prSet presAssocID="{8AA2947E-DCD8-4F72-BD1F-DEE9F1782441}" presName="pict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t="-23000" b="-23000"/>
          </a:stretch>
        </a:blipFill>
      </dgm:spPr>
      <dgm:extLst>
        <a:ext uri="{E40237B7-FDA0-4F09-8148-C483321AD2D9}">
          <dgm14:cNvPr xmlns:dgm14="http://schemas.microsoft.com/office/drawing/2010/diagram" id="0" name="" descr="Checklist"/>
        </a:ext>
      </dgm:extLst>
    </dgm:pt>
    <dgm:pt modelId="{E8E1CEB3-DAAE-481A-BD3E-A36865F30AF9}" type="pres">
      <dgm:prSet presAssocID="{8AA2947E-DCD8-4F72-BD1F-DEE9F1782441}" presName="textRect" presStyleLbl="revTx" presStyleIdx="5" presStyleCnt="6">
        <dgm:presLayoutVars>
          <dgm:bulletEnabled val="1"/>
        </dgm:presLayoutVars>
      </dgm:prSet>
      <dgm:spPr/>
    </dgm:pt>
  </dgm:ptLst>
  <dgm:cxnLst>
    <dgm:cxn modelId="{A1B3742A-A582-4A6A-9484-C1D17B366663}" type="presOf" srcId="{7326E307-3A07-40AF-8A71-2E720090D934}" destId="{AEDB8F95-A1DF-418F-966B-9706329FA30E}" srcOrd="0" destOrd="0" presId="urn:microsoft.com/office/officeart/2005/8/layout/pList1"/>
    <dgm:cxn modelId="{B40B7D44-F8D0-4ED6-9D42-8B304C95829E}" srcId="{6822DE45-8FE3-4903-9FF8-1DBF9EB86C51}" destId="{6F8A5BFC-6D6B-439F-98C8-A77FB65E1B74}" srcOrd="0" destOrd="0" parTransId="{4E96E2F1-E8DB-4870-B48E-A30EC21DF911}" sibTransId="{920D1FAC-2122-462E-9EC3-ECB7C2FB03DD}"/>
    <dgm:cxn modelId="{2AEFC565-20D5-4D4E-AF31-9EB585028910}" type="presOf" srcId="{F847A5A4-3ED7-46A6-96C3-B84675FB3C96}" destId="{1592B0D2-8A6A-43C1-8C44-4402184B93C7}" srcOrd="0" destOrd="0" presId="urn:microsoft.com/office/officeart/2005/8/layout/pList1"/>
    <dgm:cxn modelId="{CC461468-090C-4CAC-AF80-285A51E6D9C0}" type="presOf" srcId="{A3B5C27C-366C-4222-99F7-AE735E637068}" destId="{5D85D7A6-8056-4E95-940A-799F95636594}" srcOrd="0" destOrd="0" presId="urn:microsoft.com/office/officeart/2005/8/layout/pList1"/>
    <dgm:cxn modelId="{9CF1DB52-37EA-41C3-90BD-7582D9EF3741}" type="presOf" srcId="{5EFF9A71-A5D9-4AD9-BD88-84054B39BD93}" destId="{7CA867C2-228C-4EC7-905E-3AC152A9BFB9}" srcOrd="0" destOrd="0" presId="urn:microsoft.com/office/officeart/2005/8/layout/pList1"/>
    <dgm:cxn modelId="{27BB0053-69AA-472C-A299-E6D05F2A82B9}" srcId="{6822DE45-8FE3-4903-9FF8-1DBF9EB86C51}" destId="{0C47ACEA-7D72-4714-A178-4D3A1C1FDBD4}" srcOrd="3" destOrd="0" parTransId="{DC44F8B4-EEA3-4C11-9BE3-35D46FDEAC66}" sibTransId="{F847A5A4-3ED7-46A6-96C3-B84675FB3C96}"/>
    <dgm:cxn modelId="{36541958-898B-4F50-A9E0-90BFE247A2CB}" type="presOf" srcId="{9EC23362-A22D-4A90-A8E5-0550AE561C05}" destId="{25049F4A-D8BD-4123-B3F5-7FCE4E2C3FF7}" srcOrd="0" destOrd="0" presId="urn:microsoft.com/office/officeart/2005/8/layout/pList1"/>
    <dgm:cxn modelId="{35FF0E7C-2EDE-4309-BCE9-FD08350EAD94}" type="presOf" srcId="{D799890F-CB73-4F02-AD91-F32216716ACA}" destId="{2A7E059C-5DB1-4B85-B1B4-915073672B73}" srcOrd="0" destOrd="0" presId="urn:microsoft.com/office/officeart/2005/8/layout/pList1"/>
    <dgm:cxn modelId="{DD7F027D-FAB0-4236-93EC-44659D50EFA2}" srcId="{6822DE45-8FE3-4903-9FF8-1DBF9EB86C51}" destId="{5EFF9A71-A5D9-4AD9-BD88-84054B39BD93}" srcOrd="2" destOrd="0" parTransId="{0CD44438-BFF6-4E1F-BC78-972DE28A1775}" sibTransId="{A3B5C27C-366C-4222-99F7-AE735E637068}"/>
    <dgm:cxn modelId="{6E19389D-CE6E-4257-B354-49330C5E3B33}" type="presOf" srcId="{920D1FAC-2122-462E-9EC3-ECB7C2FB03DD}" destId="{E9918973-A8C9-4A54-A6A6-CCB08FD83C6B}" srcOrd="0" destOrd="0" presId="urn:microsoft.com/office/officeart/2005/8/layout/pList1"/>
    <dgm:cxn modelId="{B11A5B9E-3E3E-4BA6-85A9-59BD84243D02}" type="presOf" srcId="{8AA2947E-DCD8-4F72-BD1F-DEE9F1782441}" destId="{E8E1CEB3-DAAE-481A-BD3E-A36865F30AF9}" srcOrd="0" destOrd="0" presId="urn:microsoft.com/office/officeart/2005/8/layout/pList1"/>
    <dgm:cxn modelId="{220481AE-E971-41AA-AD2F-AB0B07610705}" type="presOf" srcId="{0C47ACEA-7D72-4714-A178-4D3A1C1FDBD4}" destId="{7BC77295-225D-4CDA-84FB-4B1D8079995B}" srcOrd="0" destOrd="0" presId="urn:microsoft.com/office/officeart/2005/8/layout/pList1"/>
    <dgm:cxn modelId="{012A7ABC-B242-4045-87A0-309987E7035E}" srcId="{6822DE45-8FE3-4903-9FF8-1DBF9EB86C51}" destId="{655BC87A-4C54-4008-9EE2-CA29AF1A62CA}" srcOrd="4" destOrd="0" parTransId="{DBC8B821-82B7-4F30-87F9-93299FD10DC9}" sibTransId="{D799890F-CB73-4F02-AD91-F32216716ACA}"/>
    <dgm:cxn modelId="{6C50F6CC-B14C-41C5-8504-77F917CD934D}" type="presOf" srcId="{6F8A5BFC-6D6B-439F-98C8-A77FB65E1B74}" destId="{34FC1B32-51F9-4BC4-B8AC-49D4470144F8}" srcOrd="0" destOrd="0" presId="urn:microsoft.com/office/officeart/2005/8/layout/pList1"/>
    <dgm:cxn modelId="{CA2FD0CD-6C07-4B74-BB4B-97089D45391F}" type="presOf" srcId="{6822DE45-8FE3-4903-9FF8-1DBF9EB86C51}" destId="{F1E3EE29-5DFC-43E7-AE18-FB8A05CDEAA1}" srcOrd="0" destOrd="0" presId="urn:microsoft.com/office/officeart/2005/8/layout/pList1"/>
    <dgm:cxn modelId="{33A693D4-2390-4560-A816-FE583A6D851D}" type="presOf" srcId="{655BC87A-4C54-4008-9EE2-CA29AF1A62CA}" destId="{F4A54229-54AB-42E9-9BC9-A8312BEEC64C}" srcOrd="0" destOrd="0" presId="urn:microsoft.com/office/officeart/2005/8/layout/pList1"/>
    <dgm:cxn modelId="{A1086BD7-4ECC-495B-935C-FDDE226694B2}" srcId="{6822DE45-8FE3-4903-9FF8-1DBF9EB86C51}" destId="{8AA2947E-DCD8-4F72-BD1F-DEE9F1782441}" srcOrd="5" destOrd="0" parTransId="{0801714B-D7D1-4AB5-8006-2A04F0BBFCCC}" sibTransId="{B834FA26-57F5-4A1A-938C-909592910597}"/>
    <dgm:cxn modelId="{91A39DEC-80DD-4E8E-85DA-0FE447EE6489}" srcId="{6822DE45-8FE3-4903-9FF8-1DBF9EB86C51}" destId="{9EC23362-A22D-4A90-A8E5-0550AE561C05}" srcOrd="1" destOrd="0" parTransId="{688E9CF7-2326-4C49-BC91-2C7ACC8699C9}" sibTransId="{7326E307-3A07-40AF-8A71-2E720090D934}"/>
    <dgm:cxn modelId="{150DC3EF-7754-43DC-A6D6-925CCB2866AB}" type="presParOf" srcId="{F1E3EE29-5DFC-43E7-AE18-FB8A05CDEAA1}" destId="{4EC94554-3033-42D4-A231-12504FFD5EA9}" srcOrd="0" destOrd="0" presId="urn:microsoft.com/office/officeart/2005/8/layout/pList1"/>
    <dgm:cxn modelId="{E23D811E-4588-465D-BD0C-C99F8215457C}" type="presParOf" srcId="{4EC94554-3033-42D4-A231-12504FFD5EA9}" destId="{9BB12020-7F1B-44D1-9AC6-410B5D8D26DD}" srcOrd="0" destOrd="0" presId="urn:microsoft.com/office/officeart/2005/8/layout/pList1"/>
    <dgm:cxn modelId="{594AF237-3271-48FF-94BE-E078ACC5EFC4}" type="presParOf" srcId="{4EC94554-3033-42D4-A231-12504FFD5EA9}" destId="{34FC1B32-51F9-4BC4-B8AC-49D4470144F8}" srcOrd="1" destOrd="0" presId="urn:microsoft.com/office/officeart/2005/8/layout/pList1"/>
    <dgm:cxn modelId="{7555AE2D-A305-48BF-923E-01AFB8518F46}" type="presParOf" srcId="{F1E3EE29-5DFC-43E7-AE18-FB8A05CDEAA1}" destId="{E9918973-A8C9-4A54-A6A6-CCB08FD83C6B}" srcOrd="1" destOrd="0" presId="urn:microsoft.com/office/officeart/2005/8/layout/pList1"/>
    <dgm:cxn modelId="{9B2D6CEC-6193-4C5C-A773-96FDC1362D35}" type="presParOf" srcId="{F1E3EE29-5DFC-43E7-AE18-FB8A05CDEAA1}" destId="{7720F0CF-E741-4801-A55B-92FA379DC3B5}" srcOrd="2" destOrd="0" presId="urn:microsoft.com/office/officeart/2005/8/layout/pList1"/>
    <dgm:cxn modelId="{3250EA21-4296-47ED-ACD5-2B838940B03A}" type="presParOf" srcId="{7720F0CF-E741-4801-A55B-92FA379DC3B5}" destId="{2B0C7571-704C-4B1E-92D8-9F63F7EF1EDD}" srcOrd="0" destOrd="0" presId="urn:microsoft.com/office/officeart/2005/8/layout/pList1"/>
    <dgm:cxn modelId="{D01E5F48-83F5-4C65-88C3-08222BD61EA5}" type="presParOf" srcId="{7720F0CF-E741-4801-A55B-92FA379DC3B5}" destId="{25049F4A-D8BD-4123-B3F5-7FCE4E2C3FF7}" srcOrd="1" destOrd="0" presId="urn:microsoft.com/office/officeart/2005/8/layout/pList1"/>
    <dgm:cxn modelId="{8A682114-7FFD-434B-B3EA-AFC28BE9A72E}" type="presParOf" srcId="{F1E3EE29-5DFC-43E7-AE18-FB8A05CDEAA1}" destId="{AEDB8F95-A1DF-418F-966B-9706329FA30E}" srcOrd="3" destOrd="0" presId="urn:microsoft.com/office/officeart/2005/8/layout/pList1"/>
    <dgm:cxn modelId="{5D7DFEC9-9698-4A2E-AB88-E04D0019C7B0}" type="presParOf" srcId="{F1E3EE29-5DFC-43E7-AE18-FB8A05CDEAA1}" destId="{9ED5ED77-84D7-46BF-AB87-1F7CA884D25D}" srcOrd="4" destOrd="0" presId="urn:microsoft.com/office/officeart/2005/8/layout/pList1"/>
    <dgm:cxn modelId="{FA7CD270-181A-49D9-B4FF-B9CE42BA7188}" type="presParOf" srcId="{9ED5ED77-84D7-46BF-AB87-1F7CA884D25D}" destId="{4F1B6AFC-327A-4792-B7F2-0A9261526201}" srcOrd="0" destOrd="0" presId="urn:microsoft.com/office/officeart/2005/8/layout/pList1"/>
    <dgm:cxn modelId="{1DED6DF2-7B7C-4A0E-A5AD-49E3279D9616}" type="presParOf" srcId="{9ED5ED77-84D7-46BF-AB87-1F7CA884D25D}" destId="{7CA867C2-228C-4EC7-905E-3AC152A9BFB9}" srcOrd="1" destOrd="0" presId="urn:microsoft.com/office/officeart/2005/8/layout/pList1"/>
    <dgm:cxn modelId="{D2A8E60C-D73C-475D-86F0-3AF9FB1D3E10}" type="presParOf" srcId="{F1E3EE29-5DFC-43E7-AE18-FB8A05CDEAA1}" destId="{5D85D7A6-8056-4E95-940A-799F95636594}" srcOrd="5" destOrd="0" presId="urn:microsoft.com/office/officeart/2005/8/layout/pList1"/>
    <dgm:cxn modelId="{1852B8D4-F623-4FD7-9891-84C9E20C9B38}" type="presParOf" srcId="{F1E3EE29-5DFC-43E7-AE18-FB8A05CDEAA1}" destId="{3CA3E0AD-3993-431D-8274-978DB6E30546}" srcOrd="6" destOrd="0" presId="urn:microsoft.com/office/officeart/2005/8/layout/pList1"/>
    <dgm:cxn modelId="{92522848-9515-4DC4-BDF6-9FF56E5F8286}" type="presParOf" srcId="{3CA3E0AD-3993-431D-8274-978DB6E30546}" destId="{3E5A87D3-C936-46D5-812E-678EB09196F2}" srcOrd="0" destOrd="0" presId="urn:microsoft.com/office/officeart/2005/8/layout/pList1"/>
    <dgm:cxn modelId="{C83FA20D-007D-442F-9886-D75897E82B38}" type="presParOf" srcId="{3CA3E0AD-3993-431D-8274-978DB6E30546}" destId="{7BC77295-225D-4CDA-84FB-4B1D8079995B}" srcOrd="1" destOrd="0" presId="urn:microsoft.com/office/officeart/2005/8/layout/pList1"/>
    <dgm:cxn modelId="{C94FD84E-7E2D-4A0C-9144-39BE4CAF310C}" type="presParOf" srcId="{F1E3EE29-5DFC-43E7-AE18-FB8A05CDEAA1}" destId="{1592B0D2-8A6A-43C1-8C44-4402184B93C7}" srcOrd="7" destOrd="0" presId="urn:microsoft.com/office/officeart/2005/8/layout/pList1"/>
    <dgm:cxn modelId="{EC71D87D-4597-4A9D-AA35-63E500D4B5F4}" type="presParOf" srcId="{F1E3EE29-5DFC-43E7-AE18-FB8A05CDEAA1}" destId="{891E09FE-BA98-4529-AC88-522CF60273BA}" srcOrd="8" destOrd="0" presId="urn:microsoft.com/office/officeart/2005/8/layout/pList1"/>
    <dgm:cxn modelId="{2017A37B-437F-47C6-8884-89CB7A9F79FB}" type="presParOf" srcId="{891E09FE-BA98-4529-AC88-522CF60273BA}" destId="{25FA9AD3-63AE-4292-B5D1-07B83FBB4686}" srcOrd="0" destOrd="0" presId="urn:microsoft.com/office/officeart/2005/8/layout/pList1"/>
    <dgm:cxn modelId="{9A6F02C9-6D69-4E6D-BF84-B01016AD43B3}" type="presParOf" srcId="{891E09FE-BA98-4529-AC88-522CF60273BA}" destId="{F4A54229-54AB-42E9-9BC9-A8312BEEC64C}" srcOrd="1" destOrd="0" presId="urn:microsoft.com/office/officeart/2005/8/layout/pList1"/>
    <dgm:cxn modelId="{01856255-1D09-4A9C-AFD0-295A39316B4E}" type="presParOf" srcId="{F1E3EE29-5DFC-43E7-AE18-FB8A05CDEAA1}" destId="{2A7E059C-5DB1-4B85-B1B4-915073672B73}" srcOrd="9" destOrd="0" presId="urn:microsoft.com/office/officeart/2005/8/layout/pList1"/>
    <dgm:cxn modelId="{4DE0C259-32EE-4E84-BBCB-9E0B94E788CC}" type="presParOf" srcId="{F1E3EE29-5DFC-43E7-AE18-FB8A05CDEAA1}" destId="{5071E2EA-743A-452C-A35A-E3A261C595CF}" srcOrd="10" destOrd="0" presId="urn:microsoft.com/office/officeart/2005/8/layout/pList1"/>
    <dgm:cxn modelId="{CE651FF6-8BC2-46D6-878A-DC4D66A6D61C}" type="presParOf" srcId="{5071E2EA-743A-452C-A35A-E3A261C595CF}" destId="{5501B0B7-5D9A-4FE2-BEC0-4BA4A228D84F}" srcOrd="0" destOrd="0" presId="urn:microsoft.com/office/officeart/2005/8/layout/pList1"/>
    <dgm:cxn modelId="{39B80710-CE33-46C5-A5D4-4A9D38FBA1AB}" type="presParOf" srcId="{5071E2EA-743A-452C-A35A-E3A261C595CF}" destId="{E8E1CEB3-DAAE-481A-BD3E-A36865F30AF9}"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12020-7F1B-44D1-9AC6-410B5D8D26DD}">
      <dsp:nvSpPr>
        <dsp:cNvPr id="0" name=""/>
        <dsp:cNvSpPr/>
      </dsp:nvSpPr>
      <dsp:spPr>
        <a:xfrm>
          <a:off x="1057" y="832437"/>
          <a:ext cx="1677765" cy="1155980"/>
        </a:xfrm>
        <a:prstGeom prst="roundRect">
          <a:avLst/>
        </a:prstGeom>
        <a:blipFill>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C1B32-51F9-4BC4-B8AC-49D4470144F8}">
      <dsp:nvSpPr>
        <dsp:cNvPr id="0" name=""/>
        <dsp:cNvSpPr/>
      </dsp:nvSpPr>
      <dsp:spPr>
        <a:xfrm>
          <a:off x="1057" y="1988417"/>
          <a:ext cx="1677765" cy="62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a:t>People’s Experiences</a:t>
          </a:r>
        </a:p>
      </dsp:txBody>
      <dsp:txXfrm>
        <a:off x="1057" y="1988417"/>
        <a:ext cx="1677765" cy="622450"/>
      </dsp:txXfrm>
    </dsp:sp>
    <dsp:sp modelId="{2B0C7571-704C-4B1E-92D8-9F63F7EF1EDD}">
      <dsp:nvSpPr>
        <dsp:cNvPr id="0" name=""/>
        <dsp:cNvSpPr/>
      </dsp:nvSpPr>
      <dsp:spPr>
        <a:xfrm>
          <a:off x="1846669" y="832437"/>
          <a:ext cx="1677765" cy="1155980"/>
        </a:xfrm>
        <a:prstGeom prst="roundRect">
          <a:avLst/>
        </a:prstGeom>
        <a:blipFill>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049F4A-D8BD-4123-B3F5-7FCE4E2C3FF7}">
      <dsp:nvSpPr>
        <dsp:cNvPr id="0" name=""/>
        <dsp:cNvSpPr/>
      </dsp:nvSpPr>
      <dsp:spPr>
        <a:xfrm>
          <a:off x="1846669" y="1988417"/>
          <a:ext cx="1677765" cy="62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a:t>Feedback from staff and leaders</a:t>
          </a:r>
        </a:p>
      </dsp:txBody>
      <dsp:txXfrm>
        <a:off x="1846669" y="1988417"/>
        <a:ext cx="1677765" cy="622450"/>
      </dsp:txXfrm>
    </dsp:sp>
    <dsp:sp modelId="{4F1B6AFC-327A-4792-B7F2-0A9261526201}">
      <dsp:nvSpPr>
        <dsp:cNvPr id="0" name=""/>
        <dsp:cNvSpPr/>
      </dsp:nvSpPr>
      <dsp:spPr>
        <a:xfrm>
          <a:off x="3692281" y="832437"/>
          <a:ext cx="1677765" cy="1155980"/>
        </a:xfrm>
        <a:prstGeom prst="roundRect">
          <a:avLst/>
        </a:prstGeom>
        <a:blipFill>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A867C2-228C-4EC7-905E-3AC152A9BFB9}">
      <dsp:nvSpPr>
        <dsp:cNvPr id="0" name=""/>
        <dsp:cNvSpPr/>
      </dsp:nvSpPr>
      <dsp:spPr>
        <a:xfrm>
          <a:off x="3692281" y="1988417"/>
          <a:ext cx="1677765" cy="62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a:t>Feedback from partners</a:t>
          </a:r>
        </a:p>
      </dsp:txBody>
      <dsp:txXfrm>
        <a:off x="3692281" y="1988417"/>
        <a:ext cx="1677765" cy="622450"/>
      </dsp:txXfrm>
    </dsp:sp>
    <dsp:sp modelId="{3E5A87D3-C936-46D5-812E-678EB09196F2}">
      <dsp:nvSpPr>
        <dsp:cNvPr id="0" name=""/>
        <dsp:cNvSpPr/>
      </dsp:nvSpPr>
      <dsp:spPr>
        <a:xfrm>
          <a:off x="1057" y="2778644"/>
          <a:ext cx="1677765" cy="1155980"/>
        </a:xfrm>
        <a:prstGeom prst="roundRect">
          <a:avLst/>
        </a:prstGeom>
        <a:blipFill>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C77295-225D-4CDA-84FB-4B1D8079995B}">
      <dsp:nvSpPr>
        <dsp:cNvPr id="0" name=""/>
        <dsp:cNvSpPr/>
      </dsp:nvSpPr>
      <dsp:spPr>
        <a:xfrm>
          <a:off x="1057" y="3934624"/>
          <a:ext cx="1677765" cy="62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a:t>Observation</a:t>
          </a:r>
        </a:p>
      </dsp:txBody>
      <dsp:txXfrm>
        <a:off x="1057" y="3934624"/>
        <a:ext cx="1677765" cy="622450"/>
      </dsp:txXfrm>
    </dsp:sp>
    <dsp:sp modelId="{25FA9AD3-63AE-4292-B5D1-07B83FBB4686}">
      <dsp:nvSpPr>
        <dsp:cNvPr id="0" name=""/>
        <dsp:cNvSpPr/>
      </dsp:nvSpPr>
      <dsp:spPr>
        <a:xfrm>
          <a:off x="1846669" y="2778644"/>
          <a:ext cx="1677765" cy="1155980"/>
        </a:xfrm>
        <a:prstGeom prst="roundRect">
          <a:avLst/>
        </a:prstGeom>
        <a:blipFill>
          <a:blip xmlns:r="http://schemas.openxmlformats.org/officeDocument/2006/relationships"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A54229-54AB-42E9-9BC9-A8312BEEC64C}">
      <dsp:nvSpPr>
        <dsp:cNvPr id="0" name=""/>
        <dsp:cNvSpPr/>
      </dsp:nvSpPr>
      <dsp:spPr>
        <a:xfrm>
          <a:off x="1846669" y="3934624"/>
          <a:ext cx="1677765" cy="62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a:t>Outcomes</a:t>
          </a:r>
        </a:p>
      </dsp:txBody>
      <dsp:txXfrm>
        <a:off x="1846669" y="3934624"/>
        <a:ext cx="1677765" cy="622450"/>
      </dsp:txXfrm>
    </dsp:sp>
    <dsp:sp modelId="{5501B0B7-5D9A-4FE2-BEC0-4BA4A228D84F}">
      <dsp:nvSpPr>
        <dsp:cNvPr id="0" name=""/>
        <dsp:cNvSpPr/>
      </dsp:nvSpPr>
      <dsp:spPr>
        <a:xfrm>
          <a:off x="3692281" y="2778644"/>
          <a:ext cx="1677765" cy="1155980"/>
        </a:xfrm>
        <a:prstGeom prst="roundRect">
          <a:avLst/>
        </a:prstGeom>
        <a:blipFill>
          <a:blip xmlns:r="http://schemas.openxmlformats.org/officeDocument/2006/relationships"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E1CEB3-DAAE-481A-BD3E-A36865F30AF9}">
      <dsp:nvSpPr>
        <dsp:cNvPr id="0" name=""/>
        <dsp:cNvSpPr/>
      </dsp:nvSpPr>
      <dsp:spPr>
        <a:xfrm>
          <a:off x="3692281" y="3934624"/>
          <a:ext cx="1677765" cy="62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a:t>Processes</a:t>
          </a:r>
        </a:p>
      </dsp:txBody>
      <dsp:txXfrm>
        <a:off x="3692281" y="3934624"/>
        <a:ext cx="1677765" cy="62245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GB"/>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5D0CA4A1-7BE4-4CDB-B002-CBA3631BE411}" type="datetimeFigureOut">
              <a:rPr lang="en-GB" smtClean="0"/>
              <a:t>28/05/2024</a:t>
            </a:fld>
            <a:endParaRPr lang="en-GB"/>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GB"/>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GB"/>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9926C6FF-65A8-495B-BC5F-B7EEA6F606E6}" type="slidenum">
              <a:rPr lang="en-GB" smtClean="0"/>
              <a:t>‹#›</a:t>
            </a:fld>
            <a:endParaRPr lang="en-GB"/>
          </a:p>
        </p:txBody>
      </p:sp>
    </p:spTree>
    <p:extLst>
      <p:ext uri="{BB962C8B-B14F-4D97-AF65-F5344CB8AC3E}">
        <p14:creationId xmlns:p14="http://schemas.microsoft.com/office/powerpoint/2010/main" val="393719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gland.nhs.uk/greenernhs/a-net-zero-nhs/areas-of-focu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inklocalactpersonal.org.uk/makingitre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qc.org.uk/guidance-regulation/providers/assessment/single-assessment-framework/well-led/environmental-sustainabilit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qc.org.uk/guidance-regulation-nhs-key-question-well-led-environmenta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6C6FF-65A8-495B-BC5F-B7EEA6F606E6}" type="slidenum">
              <a:rPr lang="en-GB" smtClean="0"/>
              <a:t>1</a:t>
            </a:fld>
            <a:endParaRPr lang="en-GB"/>
          </a:p>
        </p:txBody>
      </p:sp>
    </p:spTree>
    <p:extLst>
      <p:ext uri="{BB962C8B-B14F-4D97-AF65-F5344CB8AC3E}">
        <p14:creationId xmlns:p14="http://schemas.microsoft.com/office/powerpoint/2010/main" val="3134457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Anticipatory: Changes are made before the inspectors arrive</a:t>
            </a:r>
            <a:r>
              <a:rPr kumimoji="0" lang="en-US" sz="1400" b="0" i="0" u="none" strike="noStrike" kern="1200" cap="none" spc="13" normalizeH="0" baseline="0" noProof="0" dirty="0">
                <a:ln>
                  <a:noFill/>
                </a:ln>
                <a:solidFill>
                  <a:srgbClr val="000000"/>
                </a:solidFill>
                <a:effectLst/>
                <a:uLnTx/>
                <a:uFillTx/>
                <a:latin typeface="Arial" panose="020B0604020202020204"/>
                <a:ea typeface="+mn-ea"/>
                <a:cs typeface="+mn-cs"/>
              </a:rPr>
              <a:t>. </a:t>
            </a:r>
          </a:p>
          <a:p>
            <a:pPr marL="0" marR="0" lvl="1" indent="0" algn="l" defTabSz="60963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Directive: Regulators tell providers to do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Informational: </a:t>
            </a: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Published information provokes 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Lateral: </a:t>
            </a: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Providers work with peers to learn and improve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3" normalizeH="0" baseline="0" noProof="0" dirty="0" err="1">
                <a:ln>
                  <a:noFill/>
                </a:ln>
                <a:solidFill>
                  <a:srgbClr val="000000"/>
                </a:solidFill>
                <a:effectLst/>
                <a:uLnTx/>
                <a:uFillTx/>
                <a:latin typeface="Arial" panose="020B0604020202020204"/>
                <a:ea typeface="+mn-ea"/>
                <a:cs typeface="+mn-cs"/>
              </a:rPr>
              <a:t>Organisational</a:t>
            </a: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 : </a:t>
            </a:r>
            <a:r>
              <a:rPr kumimoji="0" lang="en-US" sz="1200" b="0" i="0" u="none" strike="noStrike" kern="1200" cap="none" spc="13" normalizeH="0" baseline="0" noProof="0" dirty="0" err="1">
                <a:ln>
                  <a:noFill/>
                </a:ln>
                <a:solidFill>
                  <a:srgbClr val="000000"/>
                </a:solidFill>
                <a:effectLst/>
                <a:uLnTx/>
                <a:uFillTx/>
                <a:latin typeface="Arial" panose="020B0604020202020204"/>
                <a:ea typeface="+mn-ea"/>
                <a:cs typeface="+mn-cs"/>
              </a:rPr>
              <a:t>Organisations</a:t>
            </a: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 make changes beyond those directed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Relational : Ongoing relationships have an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Stakeholder: Stakeholders work with providers to bring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Systemic: </a:t>
            </a:r>
            <a:r>
              <a:rPr kumimoji="0" lang="en-US" sz="1200" b="0" i="0" u="none" strike="noStrike" kern="1200" cap="none" spc="13" normalizeH="0" baseline="0" noProof="0" dirty="0">
                <a:ln>
                  <a:noFill/>
                </a:ln>
                <a:solidFill>
                  <a:srgbClr val="000000"/>
                </a:solidFill>
                <a:effectLst/>
                <a:uLnTx/>
                <a:uFillTx/>
                <a:latin typeface="Arial" panose="020B0604020202020204"/>
                <a:ea typeface="+mn-ea"/>
                <a:cs typeface="+mn-cs"/>
              </a:rPr>
              <a:t>Aggregated findings provoke wider change</a:t>
            </a:r>
          </a:p>
          <a:p>
            <a:endParaRPr lang="en-GB" dirty="0"/>
          </a:p>
          <a:p>
            <a:endParaRPr lang="en-GB" dirty="0"/>
          </a:p>
          <a:p>
            <a:r>
              <a:rPr lang="en-GB" dirty="0"/>
              <a:t>Lateral : Social Care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8E0E79-350B-4334-9C70-44D446B5A1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30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this as :</a:t>
            </a:r>
          </a:p>
          <a:p>
            <a:endParaRPr lang="en-GB" dirty="0"/>
          </a:p>
          <a:p>
            <a:r>
              <a:rPr lang="en-GB" dirty="0"/>
              <a:t>How we have been approaching ES based on the sub topics and how we think impact can be made</a:t>
            </a:r>
          </a:p>
        </p:txBody>
      </p:sp>
      <p:sp>
        <p:nvSpPr>
          <p:cNvPr id="4" name="Slide Number Placeholder 3"/>
          <p:cNvSpPr>
            <a:spLocks noGrp="1"/>
          </p:cNvSpPr>
          <p:nvPr>
            <p:ph type="sldNum" sz="quarter" idx="5"/>
          </p:nvPr>
        </p:nvSpPr>
        <p:spPr/>
        <p:txBody>
          <a:bodyPr/>
          <a:lstStyle/>
          <a:p>
            <a:fld id="{9926C6FF-65A8-495B-BC5F-B7EEA6F606E6}" type="slidenum">
              <a:rPr lang="en-GB" smtClean="0"/>
              <a:t>11</a:t>
            </a:fld>
            <a:endParaRPr lang="en-GB"/>
          </a:p>
        </p:txBody>
      </p:sp>
    </p:spTree>
    <p:extLst>
      <p:ext uri="{BB962C8B-B14F-4D97-AF65-F5344CB8AC3E}">
        <p14:creationId xmlns:p14="http://schemas.microsoft.com/office/powerpoint/2010/main" val="423902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6C6FF-65A8-495B-BC5F-B7EEA6F606E6}" type="slidenum">
              <a:rPr lang="en-GB" smtClean="0"/>
              <a:t>12</a:t>
            </a:fld>
            <a:endParaRPr lang="en-GB"/>
          </a:p>
        </p:txBody>
      </p:sp>
    </p:spTree>
    <p:extLst>
      <p:ext uri="{BB962C8B-B14F-4D97-AF65-F5344CB8AC3E}">
        <p14:creationId xmlns:p14="http://schemas.microsoft.com/office/powerpoint/2010/main" val="18690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6C6FF-65A8-495B-BC5F-B7EEA6F606E6}" type="slidenum">
              <a:rPr lang="en-GB" smtClean="0"/>
              <a:t>13</a:t>
            </a:fld>
            <a:endParaRPr lang="en-GB"/>
          </a:p>
        </p:txBody>
      </p:sp>
    </p:spTree>
    <p:extLst>
      <p:ext uri="{BB962C8B-B14F-4D97-AF65-F5344CB8AC3E}">
        <p14:creationId xmlns:p14="http://schemas.microsoft.com/office/powerpoint/2010/main" val="431400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dirty="0">
                <a:solidFill>
                  <a:srgbClr val="212529"/>
                </a:solidFill>
                <a:latin typeface="Arial" panose="020B0604020202020204" pitchFamily="34" charset="0"/>
              </a:rPr>
              <a:t>What is meds sustainability and why is it important- reducing NHS carbon footprint</a:t>
            </a:r>
            <a:r>
              <a:rPr lang="en-US" sz="2900" dirty="0">
                <a:solidFill>
                  <a:srgbClr val="444444"/>
                </a:solidFill>
                <a:latin typeface="Arial" panose="020B0604020202020204" pitchFamily="34" charset="0"/>
              </a:rPr>
              <a:t>​</a:t>
            </a:r>
            <a:endParaRPr lang="en-US" sz="2900" dirty="0">
              <a:solidFill>
                <a:srgbClr val="444444"/>
              </a:solidFill>
              <a:latin typeface="Calibri" panose="020F0502020204030204" pitchFamily="34" charset="0"/>
            </a:endParaRPr>
          </a:p>
          <a:p>
            <a:pPr algn="l" rtl="0" fontAlgn="base"/>
            <a:r>
              <a:rPr lang="en-GB" sz="2900" dirty="0">
                <a:solidFill>
                  <a:srgbClr val="000000"/>
                </a:solidFill>
                <a:latin typeface="Arial" panose="020B0604020202020204" pitchFamily="34" charset="0"/>
              </a:rPr>
              <a:t>Health and social care services produce around 5% of all carbon dioxide in the UK and the largest proportion of this comes from medicines and equipment. Medicines account for 25% of the NHS’s total carbon emissions. (</a:t>
            </a:r>
            <a:r>
              <a:rPr lang="en-GB" sz="2900" u="sng" dirty="0">
                <a:solidFill>
                  <a:srgbClr val="0000FF"/>
                </a:solidFill>
                <a:latin typeface="Arial" panose="020B0604020202020204" pitchFamily="34" charset="0"/>
                <a:hlinkClick r:id="rId3"/>
              </a:rPr>
              <a:t>https://www.england.nhs.uk/greenernhs/a-net-zero-nhs/areas-of-focus</a:t>
            </a:r>
            <a:r>
              <a:rPr lang="en-GB" sz="2900" dirty="0">
                <a:solidFill>
                  <a:srgbClr val="000000"/>
                </a:solidFill>
                <a:latin typeface="Arial" panose="020B0604020202020204" pitchFamily="34" charset="0"/>
              </a:rPr>
              <a:t>). This includes all stages in medicines use for example production, choice, prescribing, and waste disposal, so this impacts every service that uses medicines. </a:t>
            </a:r>
            <a:r>
              <a:rPr lang="en-GB" sz="2900" dirty="0">
                <a:solidFill>
                  <a:srgbClr val="444444"/>
                </a:solidFill>
                <a:latin typeface="Arial" panose="020B0604020202020204" pitchFamily="34" charset="0"/>
              </a:rPr>
              <a:t>​</a:t>
            </a:r>
            <a:endParaRPr lang="en-GB" sz="2900" dirty="0">
              <a:solidFill>
                <a:srgbClr val="444444"/>
              </a:solidFill>
              <a:latin typeface="Calibri" panose="020F0502020204030204" pitchFamily="34" charset="0"/>
            </a:endParaRPr>
          </a:p>
          <a:p>
            <a:pPr algn="l" rtl="0" fontAlgn="base"/>
            <a:r>
              <a:rPr lang="en-US" sz="2900" dirty="0">
                <a:solidFill>
                  <a:srgbClr val="444444"/>
                </a:solidFill>
                <a:latin typeface="Arial" panose="020B0604020202020204" pitchFamily="34" charset="0"/>
              </a:rPr>
              <a:t>​</a:t>
            </a:r>
            <a:endParaRPr lang="en-US" sz="2900" dirty="0">
              <a:solidFill>
                <a:srgbClr val="444444"/>
              </a:solidFill>
              <a:latin typeface="Calibri" panose="020F0502020204030204" pitchFamily="34" charset="0"/>
            </a:endParaRPr>
          </a:p>
          <a:p>
            <a:pPr defTabSz="941923">
              <a:defRPr/>
            </a:pPr>
            <a:endParaRPr lang="en-GB" sz="19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41923">
              <a:defRPr/>
            </a:pPr>
            <a:r>
              <a:rPr lang="en-GB" sz="1900" dirty="0">
                <a:latin typeface="Arial" panose="020B0604020202020204" pitchFamily="34" charset="0"/>
                <a:ea typeface="Calibri" panose="020F0502020204030204" pitchFamily="34" charset="0"/>
                <a:cs typeface="Arial" panose="020B0604020202020204" pitchFamily="34" charset="0"/>
              </a:rPr>
              <a:t>Total for England 60,000 tons CO2</a:t>
            </a:r>
          </a:p>
          <a:p>
            <a:pPr defTabSz="941923">
              <a:defRPr/>
            </a:pPr>
            <a:r>
              <a:rPr lang="en-GB" sz="1900" dirty="0">
                <a:latin typeface="Arial" panose="020B0604020202020204" pitchFamily="34" charset="0"/>
                <a:ea typeface="Calibri" panose="020F0502020204030204" pitchFamily="34" charset="0"/>
                <a:cs typeface="Arial" panose="020B0604020202020204" pitchFamily="34" charset="0"/>
              </a:rPr>
              <a:t>7000 tons of waste</a:t>
            </a:r>
          </a:p>
          <a:p>
            <a:pPr defTabSz="941923">
              <a:defRPr/>
            </a:pPr>
            <a:r>
              <a:rPr lang="en-GB" sz="1900" dirty="0">
                <a:latin typeface="Arial" panose="020B0604020202020204" pitchFamily="34" charset="0"/>
                <a:ea typeface="Calibri" panose="020F0502020204030204" pitchFamily="34" charset="0"/>
                <a:cs typeface="Arial" panose="020B0604020202020204" pitchFamily="34" charset="0"/>
              </a:rPr>
              <a:t>1.8 m3 water</a:t>
            </a:r>
          </a:p>
          <a:p>
            <a:pPr defTabSz="941923">
              <a:defRPr/>
            </a:pPr>
            <a:endParaRPr lang="en-GB" sz="1900" dirty="0">
              <a:latin typeface="Arial" panose="020B0604020202020204" pitchFamily="34" charset="0"/>
              <a:ea typeface="Calibri" panose="020F0502020204030204" pitchFamily="34" charset="0"/>
              <a:cs typeface="Arial" panose="020B0604020202020204" pitchFamily="34" charset="0"/>
            </a:endParaRPr>
          </a:p>
          <a:p>
            <a:pPr defTabSz="941923">
              <a:defRPr/>
            </a:pPr>
            <a:endParaRPr lang="en-GB" sz="1900" dirty="0">
              <a:latin typeface="Arial" panose="020B0604020202020204" pitchFamily="34" charset="0"/>
              <a:ea typeface="Calibri" panose="020F0502020204030204" pitchFamily="34" charset="0"/>
              <a:cs typeface="Arial" panose="020B0604020202020204" pitchFamily="34" charset="0"/>
            </a:endParaRPr>
          </a:p>
          <a:p>
            <a:pPr algn="l">
              <a:buFont typeface="Arial" panose="020B0604020202020204" pitchFamily="34" charset="0"/>
              <a:buNone/>
            </a:pPr>
            <a:endParaRPr lang="en-US" b="0" i="0" dirty="0">
              <a:solidFill>
                <a:srgbClr val="212529"/>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41923">
              <a:defRPr/>
            </a:pPr>
            <a:fld id="{1517B74A-BFA2-4B64-A9D6-57BA479503F5}" type="slidenum">
              <a:rPr lang="en-GB" kern="0">
                <a:solidFill>
                  <a:srgbClr val="000000"/>
                </a:solidFill>
                <a:latin typeface="Arial"/>
                <a:cs typeface="Arial"/>
                <a:sym typeface="Arial"/>
                <a:rtl val="0"/>
              </a:rPr>
              <a:pPr defTabSz="941923">
                <a:defRPr/>
              </a:pPr>
              <a:t>14</a:t>
            </a:fld>
            <a:endParaRPr lang="en-GB" kern="0">
              <a:solidFill>
                <a:srgbClr val="000000"/>
              </a:solidFill>
              <a:latin typeface="Arial"/>
              <a:cs typeface="Arial"/>
              <a:sym typeface="Arial"/>
              <a:rtl val="0"/>
            </a:endParaRPr>
          </a:p>
        </p:txBody>
      </p:sp>
    </p:spTree>
    <p:extLst>
      <p:ext uri="{BB962C8B-B14F-4D97-AF65-F5344CB8AC3E}">
        <p14:creationId xmlns:p14="http://schemas.microsoft.com/office/powerpoint/2010/main" val="932567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Reviewing people’s treatment and switching to dry powder inhalers where appropriate optimises peoples care, ensuring they get the best from their medicines improving the control and management of their asthma whilst also reducing the carbon impact.</a:t>
            </a:r>
          </a:p>
          <a:p>
            <a:endParaRPr lang="en-GB"/>
          </a:p>
        </p:txBody>
      </p:sp>
      <p:sp>
        <p:nvSpPr>
          <p:cNvPr id="4" name="Slide Number Placeholder 3"/>
          <p:cNvSpPr>
            <a:spLocks noGrp="1"/>
          </p:cNvSpPr>
          <p:nvPr>
            <p:ph type="sldNum" sz="quarter" idx="5"/>
          </p:nvPr>
        </p:nvSpPr>
        <p:spPr/>
        <p:txBody>
          <a:bodyPr/>
          <a:lstStyle/>
          <a:p>
            <a:pPr defTabSz="941923">
              <a:defRPr/>
            </a:pPr>
            <a:fld id="{1517B74A-BFA2-4B64-A9D6-57BA479503F5}" type="slidenum">
              <a:rPr lang="en-GB" kern="0">
                <a:solidFill>
                  <a:srgbClr val="000000"/>
                </a:solidFill>
                <a:latin typeface="Arial"/>
                <a:cs typeface="Arial"/>
                <a:sym typeface="Arial"/>
                <a:rtl val="0"/>
              </a:rPr>
              <a:pPr defTabSz="941923">
                <a:defRPr/>
              </a:pPr>
              <a:t>15</a:t>
            </a:fld>
            <a:endParaRPr lang="en-GB" kern="0">
              <a:solidFill>
                <a:srgbClr val="000000"/>
              </a:solidFill>
              <a:latin typeface="Arial"/>
              <a:cs typeface="Arial"/>
              <a:sym typeface="Arial"/>
              <a:rtl val="0"/>
            </a:endParaRPr>
          </a:p>
        </p:txBody>
      </p:sp>
    </p:spTree>
    <p:extLst>
      <p:ext uri="{BB962C8B-B14F-4D97-AF65-F5344CB8AC3E}">
        <p14:creationId xmlns:p14="http://schemas.microsoft.com/office/powerpoint/2010/main" val="2212415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sz="1900" dirty="0">
                <a:latin typeface="Segoe UI" panose="020B0502040204020203" pitchFamily="34" charset="0"/>
              </a:rPr>
              <a:t>We know that the medicines prescribed and dispensed for a patient are not always the medicines they are taking. A South Somerset pilot project has demonstrated why asking to see a patient’s medicines during a home visit can have a considerable impact on their health, including identifying many patients who were non-adherent, leading to significant quantities of medicines being wasted.</a:t>
            </a:r>
          </a:p>
          <a:p>
            <a:pPr defTabSz="941923">
              <a:defRPr/>
            </a:pPr>
            <a:endParaRPr lang="en-US" sz="1900" dirty="0">
              <a:latin typeface="Segoe UI" panose="020B0502040204020203" pitchFamily="34" charset="0"/>
            </a:endParaRPr>
          </a:p>
          <a:p>
            <a:pPr defTabSz="941923">
              <a:defRPr/>
            </a:pPr>
            <a:r>
              <a:rPr lang="en-US" sz="1900" dirty="0">
                <a:latin typeface="Segoe UI" panose="020B0502040204020203" pitchFamily="34" charset="0"/>
              </a:rPr>
              <a:t>Triple bottom line</a:t>
            </a:r>
            <a:br>
              <a:rPr lang="en-US" sz="1900" dirty="0">
                <a:latin typeface="Segoe UI" panose="020B0502040204020203" pitchFamily="34" charset="0"/>
              </a:rPr>
            </a:br>
            <a:endParaRPr lang="en-US" dirty="0"/>
          </a:p>
          <a:p>
            <a:r>
              <a:rPr lang="en-US" dirty="0"/>
              <a:t>In the first three-month pilot, 40 patients were identified not adhering to their prescribed medication regime; this accounted for 1 in every 4 people assessed.</a:t>
            </a:r>
          </a:p>
          <a:p>
            <a:endParaRPr lang="en-US" dirty="0"/>
          </a:p>
          <a:p>
            <a:r>
              <a:rPr lang="en-US" dirty="0"/>
              <a:t>Overall, 1,049 individuals months were identified of unused prescription items and the total amount of wasted medication was valued at £10,866. It is estimated that every pound spent on pharmaceuticals generates greenhouse gas emissions of 0.1558kg CO2; therefore, these wasted medicines represents 1,693kg of avoidable CO2 emissions — the equivalent of a return flight from London to New York City.</a:t>
            </a:r>
          </a:p>
          <a:p>
            <a:endParaRPr lang="en-US" dirty="0"/>
          </a:p>
          <a:p>
            <a:r>
              <a:rPr lang="en-US" dirty="0"/>
              <a:t>During the pilot, 39 medicines were stopped, providing a predicted cost saving over the next 12 months of £3,529 and 549kg CO2 emissions prevented. </a:t>
            </a:r>
          </a:p>
          <a:p>
            <a:endParaRPr lang="en-US" dirty="0"/>
          </a:p>
          <a:p>
            <a:endParaRPr lang="en-GB" dirty="0"/>
          </a:p>
        </p:txBody>
      </p:sp>
      <p:sp>
        <p:nvSpPr>
          <p:cNvPr id="4" name="Slide Number Placeholder 3"/>
          <p:cNvSpPr>
            <a:spLocks noGrp="1"/>
          </p:cNvSpPr>
          <p:nvPr>
            <p:ph type="sldNum" sz="quarter" idx="5"/>
          </p:nvPr>
        </p:nvSpPr>
        <p:spPr/>
        <p:txBody>
          <a:bodyPr/>
          <a:lstStyle/>
          <a:p>
            <a:pPr defTabSz="941923">
              <a:defRPr/>
            </a:pPr>
            <a:fld id="{1517B74A-BFA2-4B64-A9D6-57BA479503F5}" type="slidenum">
              <a:rPr lang="en-GB" kern="0">
                <a:solidFill>
                  <a:srgbClr val="000000"/>
                </a:solidFill>
                <a:latin typeface="Arial"/>
                <a:cs typeface="Arial"/>
                <a:sym typeface="Arial"/>
                <a:rtl val="0"/>
              </a:rPr>
              <a:pPr defTabSz="941923">
                <a:defRPr/>
              </a:pPr>
              <a:t>16</a:t>
            </a:fld>
            <a:endParaRPr lang="en-GB" kern="0">
              <a:solidFill>
                <a:srgbClr val="000000"/>
              </a:solidFill>
              <a:latin typeface="Arial"/>
              <a:cs typeface="Arial"/>
              <a:sym typeface="Arial"/>
              <a:rtl val="0"/>
            </a:endParaRPr>
          </a:p>
        </p:txBody>
      </p:sp>
    </p:spTree>
    <p:extLst>
      <p:ext uri="{BB962C8B-B14F-4D97-AF65-F5344CB8AC3E}">
        <p14:creationId xmlns:p14="http://schemas.microsoft.com/office/powerpoint/2010/main" val="2291891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41923">
              <a:defRPr/>
            </a:pPr>
            <a:fld id="{1517B74A-BFA2-4B64-A9D6-57BA479503F5}" type="slidenum">
              <a:rPr lang="en-GB">
                <a:solidFill>
                  <a:prstClr val="black"/>
                </a:solidFill>
                <a:latin typeface="Calibri" panose="020F0502020204030204"/>
              </a:rPr>
              <a:pPr defTabSz="941923">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21033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social prescribing to tackle medicines waste </a:t>
            </a:r>
          </a:p>
        </p:txBody>
      </p:sp>
      <p:sp>
        <p:nvSpPr>
          <p:cNvPr id="4" name="Slide Number Placeholder 3"/>
          <p:cNvSpPr>
            <a:spLocks noGrp="1"/>
          </p:cNvSpPr>
          <p:nvPr>
            <p:ph type="sldNum" sz="quarter" idx="5"/>
          </p:nvPr>
        </p:nvSpPr>
        <p:spPr/>
        <p:txBody>
          <a:bodyPr/>
          <a:lstStyle/>
          <a:p>
            <a:pPr defTabSz="941923">
              <a:defRPr/>
            </a:pPr>
            <a:fld id="{1517B74A-BFA2-4B64-A9D6-57BA479503F5}" type="slidenum">
              <a:rPr lang="en-GB" kern="0">
                <a:solidFill>
                  <a:srgbClr val="000000"/>
                </a:solidFill>
                <a:latin typeface="Arial"/>
                <a:cs typeface="Arial"/>
                <a:sym typeface="Arial"/>
                <a:rtl val="0"/>
              </a:rPr>
              <a:pPr defTabSz="941923">
                <a:defRPr/>
              </a:pPr>
              <a:t>18</a:t>
            </a:fld>
            <a:endParaRPr lang="en-GB" kern="0">
              <a:solidFill>
                <a:srgbClr val="000000"/>
              </a:solidFill>
              <a:latin typeface="Arial"/>
              <a:cs typeface="Arial"/>
              <a:sym typeface="Arial"/>
              <a:rtl val="0"/>
            </a:endParaRPr>
          </a:p>
        </p:txBody>
      </p:sp>
    </p:spTree>
    <p:extLst>
      <p:ext uri="{BB962C8B-B14F-4D97-AF65-F5344CB8AC3E}">
        <p14:creationId xmlns:p14="http://schemas.microsoft.com/office/powerpoint/2010/main" val="1056563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Other Waste includes</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255"/>
                </a:solidFill>
                <a:effectLst/>
                <a:uLnTx/>
                <a:uFillTx/>
                <a:latin typeface="Arial" panose="020B0604020202020204"/>
                <a:ea typeface="+mn-ea"/>
                <a:cs typeface="Calibri" panose="020F0502020204030204" pitchFamily="34" charset="0"/>
              </a:rPr>
              <a:t>Going Paperless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Recycling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255"/>
                </a:solidFill>
                <a:effectLst/>
                <a:uLnTx/>
                <a:uFillTx/>
                <a:latin typeface="Arial" panose="020B0604020202020204"/>
                <a:ea typeface="+mn-ea"/>
                <a:cs typeface="Calibri" panose="020F0502020204030204" pitchFamily="34" charset="0"/>
              </a:rPr>
              <a:t>Single Plastics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Re-Use/single use – clinical 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Leaking gases (Staff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Energy waste</a:t>
            </a:r>
          </a:p>
          <a:p>
            <a:endParaRPr lang="en-GB" sz="1200" dirty="0"/>
          </a:p>
        </p:txBody>
      </p:sp>
      <p:sp>
        <p:nvSpPr>
          <p:cNvPr id="4" name="Slide Number Placeholder 3"/>
          <p:cNvSpPr>
            <a:spLocks noGrp="1"/>
          </p:cNvSpPr>
          <p:nvPr>
            <p:ph type="sldNum" sz="quarter" idx="5"/>
          </p:nvPr>
        </p:nvSpPr>
        <p:spPr/>
        <p:txBody>
          <a:bodyPr/>
          <a:lstStyle/>
          <a:p>
            <a:fld id="{B8753634-49C3-4787-962F-D676EC5D466A}" type="slidenum">
              <a:rPr lang="en-GB" smtClean="0"/>
              <a:t>19</a:t>
            </a:fld>
            <a:endParaRPr lang="en-GB"/>
          </a:p>
        </p:txBody>
      </p:sp>
    </p:spTree>
    <p:extLst>
      <p:ext uri="{BB962C8B-B14F-4D97-AF65-F5344CB8AC3E}">
        <p14:creationId xmlns:p14="http://schemas.microsoft.com/office/powerpoint/2010/main" val="132561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1D2AD3E-D472-4316-B3E6-D491A475E252}" type="slidenum">
              <a:rPr lang="en-GB" smtClean="0"/>
              <a:t>2</a:t>
            </a:fld>
            <a:endParaRPr lang="en-GB"/>
          </a:p>
        </p:txBody>
      </p:sp>
    </p:spTree>
    <p:extLst>
      <p:ext uri="{BB962C8B-B14F-4D97-AF65-F5344CB8AC3E}">
        <p14:creationId xmlns:p14="http://schemas.microsoft.com/office/powerpoint/2010/main" val="2323189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CQC is changing playlist </a:t>
            </a:r>
          </a:p>
          <a:p>
            <a:pPr marL="176611" indent="-176611">
              <a:buFontTx/>
              <a:buChar char="-"/>
            </a:pPr>
            <a:r>
              <a:rPr lang="en-GB" dirty="0"/>
              <a:t>This will have a playlist of all of the webinars that we have conducted in this period of time on the transformation </a:t>
            </a:r>
          </a:p>
          <a:p>
            <a:pPr marL="176611" indent="-176611">
              <a:buFontTx/>
              <a:buChar char="-"/>
            </a:pPr>
            <a:r>
              <a:rPr lang="en-GB" dirty="0"/>
              <a:t>The last webinar, on the 2 August, will be here too </a:t>
            </a:r>
          </a:p>
        </p:txBody>
      </p:sp>
      <p:sp>
        <p:nvSpPr>
          <p:cNvPr id="4" name="Slide Number Placeholder 3"/>
          <p:cNvSpPr>
            <a:spLocks noGrp="1"/>
          </p:cNvSpPr>
          <p:nvPr>
            <p:ph type="sldNum" sz="quarter" idx="5"/>
          </p:nvPr>
        </p:nvSpPr>
        <p:spPr/>
        <p:txBody>
          <a:bodyPr/>
          <a:lstStyle/>
          <a:p>
            <a:fld id="{3620D7BD-B251-4C81-A935-08EF5C6C800F}" type="slidenum">
              <a:rPr lang="en-GB" smtClean="0"/>
              <a:t>20</a:t>
            </a:fld>
            <a:endParaRPr lang="en-GB"/>
          </a:p>
        </p:txBody>
      </p:sp>
    </p:spTree>
    <p:extLst>
      <p:ext uri="{BB962C8B-B14F-4D97-AF65-F5344CB8AC3E}">
        <p14:creationId xmlns:p14="http://schemas.microsoft.com/office/powerpoint/2010/main" val="3932696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26C6FF-65A8-495B-BC5F-B7EEA6F606E6}" type="slidenum">
              <a:rPr lang="en-GB" smtClean="0"/>
              <a:t>21</a:t>
            </a:fld>
            <a:endParaRPr lang="en-GB"/>
          </a:p>
        </p:txBody>
      </p:sp>
    </p:spTree>
    <p:extLst>
      <p:ext uri="{BB962C8B-B14F-4D97-AF65-F5344CB8AC3E}">
        <p14:creationId xmlns:p14="http://schemas.microsoft.com/office/powerpoint/2010/main" val="255829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22</a:t>
            </a:fld>
            <a:endParaRPr lang="en-GB"/>
          </a:p>
        </p:txBody>
      </p:sp>
    </p:spTree>
    <p:extLst>
      <p:ext uri="{BB962C8B-B14F-4D97-AF65-F5344CB8AC3E}">
        <p14:creationId xmlns:p14="http://schemas.microsoft.com/office/powerpoint/2010/main" val="363758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animated.  Each click of your mouse or clicker, should give you a new line. </a:t>
            </a:r>
            <a:endParaRPr lang="en-GB" sz="1300" dirty="0"/>
          </a:p>
          <a:p>
            <a:endParaRPr lang="en-GB" sz="1300" dirty="0"/>
          </a:p>
          <a:p>
            <a:r>
              <a:rPr lang="en-GB" sz="1300" dirty="0"/>
              <a:t>We know that it’s helpful to see how our future model relates to what we’ve been doing over the last 8+ years – here are some examples of what could feel different. On the left hand side of the screen you have how things are now, on the right is how it will work in future. </a:t>
            </a:r>
          </a:p>
          <a:p>
            <a:r>
              <a:rPr lang="en-GB" sz="1300" dirty="0"/>
              <a:t> </a:t>
            </a:r>
          </a:p>
          <a:p>
            <a:r>
              <a:rPr lang="en-GB" sz="1300" b="1" dirty="0"/>
              <a:t>Our assessment framework</a:t>
            </a:r>
          </a:p>
          <a:p>
            <a:pPr lvl="1"/>
            <a:r>
              <a:rPr lang="en-GB" sz="1300" b="1" dirty="0"/>
              <a:t>Now</a:t>
            </a:r>
            <a:r>
              <a:rPr lang="en-GB" sz="1300" dirty="0"/>
              <a:t>: we have three different frameworks (registration, health, ASC) covering our five key questions – they are duplicative (</a:t>
            </a:r>
            <a:r>
              <a:rPr lang="en-GB" sz="1300" dirty="0" err="1"/>
              <a:t>eg</a:t>
            </a:r>
            <a:r>
              <a:rPr lang="en-GB" sz="1300" dirty="0"/>
              <a:t> across the KLOEs) and are not fully relevant to health and care today.</a:t>
            </a:r>
          </a:p>
          <a:p>
            <a:pPr lvl="1"/>
            <a:r>
              <a:rPr lang="en-GB" sz="1300" b="1" dirty="0"/>
              <a:t>Future: </a:t>
            </a:r>
            <a:r>
              <a:rPr lang="en-GB" sz="1300" dirty="0"/>
              <a:t>we’ll have a single assessment framework that cover all sectors, services, levels – this will simplify things greatly for providers and ourselves. </a:t>
            </a:r>
            <a:r>
              <a:rPr lang="en-GB" sz="1300" u="sng" dirty="0"/>
              <a:t>What</a:t>
            </a:r>
            <a:r>
              <a:rPr lang="en-GB" sz="1300" dirty="0"/>
              <a:t> we look at won’t change significantly, but </a:t>
            </a:r>
            <a:r>
              <a:rPr lang="en-GB" sz="1300" u="sng" dirty="0"/>
              <a:t>how</a:t>
            </a:r>
            <a:r>
              <a:rPr lang="en-GB" sz="1300" dirty="0"/>
              <a:t> we do it will feel very different.</a:t>
            </a:r>
          </a:p>
          <a:p>
            <a:r>
              <a:rPr lang="en-GB" sz="1300" dirty="0"/>
              <a:t> </a:t>
            </a:r>
          </a:p>
          <a:p>
            <a:r>
              <a:rPr lang="en-GB" sz="1300" b="1" dirty="0"/>
              <a:t>Our assessment approach</a:t>
            </a:r>
          </a:p>
          <a:p>
            <a:pPr lvl="1"/>
            <a:r>
              <a:rPr lang="en-GB" sz="1300" b="1" dirty="0"/>
              <a:t>Now:</a:t>
            </a:r>
            <a:r>
              <a:rPr lang="en-GB" sz="1300" dirty="0"/>
              <a:t> We have separate ‘monitor’, ‘inspect’ and ‘rate’ steps and we inspect at a set point in time, based mainly on the previous rating.</a:t>
            </a:r>
          </a:p>
          <a:p>
            <a:pPr lvl="1"/>
            <a:r>
              <a:rPr lang="en-GB" sz="1300" b="1" dirty="0"/>
              <a:t>Future: </a:t>
            </a:r>
            <a:r>
              <a:rPr lang="en-GB" sz="1300" dirty="0"/>
              <a:t>We’re moving away from separate ‘monitor’, ‘inspect’ and ‘rate’ steps in our model and will instead use the information we receive, collect and analyse to assess providers more frequently, without being tied to set dates. </a:t>
            </a:r>
          </a:p>
          <a:p>
            <a:pPr lvl="1"/>
            <a:r>
              <a:rPr lang="en-GB" sz="1300" dirty="0"/>
              <a:t>The information will come from multiple sources and gathered in a variety of ways. Our operational colleagues will have a key role in increasing the flow of information into the regulatory platform. This will be a dynamic process and presented to colleagues in a clear and accessible dashboard through the regulatory platform, helping us make better decisions. </a:t>
            </a:r>
          </a:p>
          <a:p>
            <a:pPr lvl="1"/>
            <a:r>
              <a:rPr lang="en-GB" sz="1300" dirty="0"/>
              <a:t>This does also not mean fewer inspections for high risk services. Our colleagues will have a greater ability to identify the best course of action - this could be that they work in the local area to find out more information, or schedule a site visit to the service to observe care or speak to staff. It is important to note that in settings where there is a higher likelihood of a closed culture developing we would prioritise these services for site visits for these services. More flexibility and improved prioritisation across all services means we can focus our activity where it’s most needed.</a:t>
            </a:r>
          </a:p>
          <a:p>
            <a:r>
              <a:rPr lang="en-GB" sz="1300" dirty="0"/>
              <a:t> </a:t>
            </a:r>
          </a:p>
          <a:p>
            <a:r>
              <a:rPr lang="en-GB" sz="1300" b="1" dirty="0"/>
              <a:t>Categorising and scoring evidence</a:t>
            </a:r>
          </a:p>
          <a:p>
            <a:pPr lvl="1"/>
            <a:r>
              <a:rPr lang="en-GB" sz="1300" b="1" dirty="0"/>
              <a:t>Now:</a:t>
            </a:r>
            <a:r>
              <a:rPr lang="en-GB" sz="1300" dirty="0"/>
              <a:t> make judgements against the ratings characteristics and the key question ratings aggregate to give us an overall rating.</a:t>
            </a:r>
          </a:p>
          <a:p>
            <a:pPr lvl="1"/>
            <a:r>
              <a:rPr lang="en-GB" sz="1300" b="1" dirty="0"/>
              <a:t>Future:</a:t>
            </a:r>
            <a:r>
              <a:rPr lang="en-GB" sz="1300" dirty="0"/>
              <a:t> We want to be more consistent and transparent in our approach and how we make judgments on quality. We want our ratings to better reflect the care people are receiving and be clearer about where a provider or service sits within a rating. To address this, we’re developing a way to categorise and score evidence as part of our assessments. </a:t>
            </a:r>
          </a:p>
          <a:p>
            <a:r>
              <a:rPr lang="en-GB" sz="1300" dirty="0"/>
              <a:t> </a:t>
            </a:r>
          </a:p>
          <a:p>
            <a:r>
              <a:rPr lang="en-GB" sz="1300" b="1" dirty="0"/>
              <a:t>Reporting and outputs from our assessments</a:t>
            </a:r>
          </a:p>
          <a:p>
            <a:pPr lvl="1"/>
            <a:r>
              <a:rPr lang="en-GB" sz="1300" b="1" dirty="0"/>
              <a:t>Now:</a:t>
            </a:r>
            <a:r>
              <a:rPr lang="en-GB" sz="1300" dirty="0"/>
              <a:t> we publish long pdf reports that are not very accessible and take time for us to write and for the public to read.</a:t>
            </a:r>
          </a:p>
          <a:p>
            <a:pPr lvl="1"/>
            <a:r>
              <a:rPr lang="en-GB" sz="1300" dirty="0"/>
              <a:t>Future: We are moving away from long pdf reports – we know that they don’t work for the public or for providers. They are inaccessible and not fit for what people expect from us. We also know that they take up much of our inspectors valuable time to produce them in the first place. </a:t>
            </a:r>
          </a:p>
          <a:p>
            <a:pPr lvl="1"/>
            <a:r>
              <a:rPr lang="en-GB" sz="1300" dirty="0"/>
              <a:t>We will be able to give a much more up to date view of quality. We can’t do that unless we streamline the processes around publishing reports. We want to make them shorter, and more tailored to the audiences that use and read them. People will be able to make better choices about their care as information will be presented more clearly and detailed benchmarking information to help the provider improve will use the provider portal, rather than be published online</a:t>
            </a:r>
          </a:p>
          <a:p>
            <a:endParaRPr lang="en-GB" dirty="0"/>
          </a:p>
        </p:txBody>
      </p:sp>
      <p:sp>
        <p:nvSpPr>
          <p:cNvPr id="4" name="Slide Number Placeholder 3"/>
          <p:cNvSpPr>
            <a:spLocks noGrp="1"/>
          </p:cNvSpPr>
          <p:nvPr>
            <p:ph type="sldNum" sz="quarter" idx="5"/>
          </p:nvPr>
        </p:nvSpPr>
        <p:spPr/>
        <p:txBody>
          <a:bodyPr/>
          <a:lstStyle/>
          <a:p>
            <a:pPr defTabSz="497571">
              <a:defRPr/>
            </a:pPr>
            <a:fld id="{3620D7BD-B251-4C81-A935-08EF5C6C800F}" type="slidenum">
              <a:rPr lang="en-GB" sz="1400">
                <a:solidFill>
                  <a:prstClr val="black"/>
                </a:solidFill>
                <a:latin typeface="Calibri" panose="020F0502020204030204"/>
              </a:rPr>
              <a:pPr defTabSz="497571">
                <a:defRPr/>
              </a:pPr>
              <a:t>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26503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t>
            </a:r>
          </a:p>
          <a:p>
            <a:endParaRPr lang="en-GB" dirty="0"/>
          </a:p>
          <a:p>
            <a:r>
              <a:rPr lang="en-GB" dirty="0"/>
              <a:t>SAF</a:t>
            </a:r>
          </a:p>
          <a:p>
            <a:endParaRPr lang="en-GB" dirty="0"/>
          </a:p>
          <a:p>
            <a:r>
              <a:rPr lang="en-GB" dirty="0"/>
              <a:t>ICS</a:t>
            </a:r>
          </a:p>
          <a:p>
            <a:endParaRPr lang="en-GB" dirty="0"/>
          </a:p>
        </p:txBody>
      </p:sp>
      <p:sp>
        <p:nvSpPr>
          <p:cNvPr id="4" name="Slide Number Placeholder 3"/>
          <p:cNvSpPr>
            <a:spLocks noGrp="1"/>
          </p:cNvSpPr>
          <p:nvPr>
            <p:ph type="sldNum" sz="quarter" idx="5"/>
          </p:nvPr>
        </p:nvSpPr>
        <p:spPr/>
        <p:txBody>
          <a:bodyPr/>
          <a:lstStyle/>
          <a:p>
            <a:pPr defTabSz="941923">
              <a:defRPr/>
            </a:pPr>
            <a:fld id="{788E0E79-350B-4334-9C70-44D446B5A15D}" type="slidenum">
              <a:rPr lang="en-GB">
                <a:solidFill>
                  <a:prstClr val="black"/>
                </a:solidFill>
                <a:latin typeface="Calibri" panose="020F0502020204030204"/>
              </a:rPr>
              <a:pPr defTabSz="941923">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420983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i="1" dirty="0">
                <a:latin typeface="Calibri" panose="020F0502020204030204" pitchFamily="34" charset="0"/>
                <a:ea typeface="Calibri" panose="020F0502020204030204" pitchFamily="34" charset="0"/>
              </a:rPr>
              <a:t>Our ratings and key questions will stay central to our approach, but we’re replacing our existing key lines of enquiry and prompts with ‘quality statements’. These will reduce the duplication that’s in our current assessment frameworks and will allow us to focus on key topic areas under each key question. We call the quality statements ‘we statements’ as they’re written from a provider, local authority or ICS perspective to help them understand what we expect of them.</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 </a:t>
            </a:r>
            <a:endParaRPr lang="en-GB" sz="1100" dirty="0">
              <a:latin typeface="Calibri" panose="020F0502020204030204" pitchFamily="34" charset="0"/>
              <a:ea typeface="Calibri" panose="020F0502020204030204" pitchFamily="34" charset="0"/>
            </a:endParaRPr>
          </a:p>
          <a:p>
            <a:r>
              <a:rPr lang="en-GB" sz="1100" i="1" u="sng" dirty="0">
                <a:latin typeface="Calibri" panose="020F0502020204030204" pitchFamily="34" charset="0"/>
                <a:ea typeface="Calibri" panose="020F0502020204030204" pitchFamily="34" charset="0"/>
              </a:rPr>
              <a:t>Our new assessment approach means we’re moving away from separate ‘monitor’, ‘inspect’ and ‘rate’ steps.</a:t>
            </a:r>
            <a:r>
              <a:rPr lang="en-GB" sz="1100" i="1" dirty="0">
                <a:latin typeface="Calibri" panose="020F0502020204030204" pitchFamily="34" charset="0"/>
                <a:ea typeface="Calibri" panose="020F0502020204030204" pitchFamily="34" charset="0"/>
              </a:rPr>
              <a:t>   Instead, we will use information from a range of sources to assess providers in a more flexible way, without being driven by a previous rating. This is key to us achieving our strategic ambition of providing an up-to-date view of quality.</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 </a:t>
            </a:r>
            <a:endParaRPr lang="en-GB" sz="1100" dirty="0">
              <a:latin typeface="Calibri" panose="020F0502020204030204" pitchFamily="34" charset="0"/>
              <a:ea typeface="Calibri" panose="020F0502020204030204" pitchFamily="34" charset="0"/>
            </a:endParaRPr>
          </a:p>
          <a:p>
            <a:r>
              <a:rPr lang="en-GB" sz="1100" b="1" i="1" dirty="0">
                <a:latin typeface="Calibri" panose="020F0502020204030204" pitchFamily="34" charset="0"/>
                <a:ea typeface="Calibri" panose="020F0502020204030204" pitchFamily="34" charset="0"/>
              </a:rPr>
              <a:t>5 key questions</a:t>
            </a:r>
            <a:endParaRPr lang="en-GB" sz="1100" dirty="0">
              <a:latin typeface="Calibri" panose="020F0502020204030204" pitchFamily="34" charset="0"/>
              <a:ea typeface="Calibri" panose="020F0502020204030204" pitchFamily="34" charset="0"/>
            </a:endParaRPr>
          </a:p>
          <a:p>
            <a:pPr marL="353221" indent="-353221">
              <a:buFont typeface="Arial" panose="020B0604020202020204" pitchFamily="34" charset="0"/>
              <a:buChar char="•"/>
              <a:tabLst>
                <a:tab pos="470962"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The framework is built on our five key questions and well known ratings system and will be what we use to set out our view of quality and make judgements.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53221" indent="-353221">
              <a:buFont typeface="Arial" panose="020B0604020202020204" pitchFamily="34" charset="0"/>
              <a:buChar char="•"/>
              <a:tabLst>
                <a:tab pos="470962"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We have drawn on work done previously by Think Local Act Personal (TLAP), National Voices and the Coalition for Collaborative Care on </a:t>
            </a:r>
            <a:r>
              <a:rPr lang="en-GB" sz="1100" i="1"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3"/>
              </a:rPr>
              <a:t>Making it Real</a:t>
            </a:r>
            <a:r>
              <a:rPr lang="en-GB" sz="1100" i="1" dirty="0">
                <a:latin typeface="Calibri" panose="020F0502020204030204" pitchFamily="34" charset="0"/>
                <a:ea typeface="Times New Roman" panose="02020603050405020304" pitchFamily="18" charset="0"/>
                <a:cs typeface="Times New Roman" panose="02020603050405020304" pitchFamily="18" charset="0"/>
              </a:rPr>
              <a:t>. They co-produced a personalised care and support framework that can be used by people who work in adult social care, health, housing and people who use services. Importantly, this sets out what good and outstanding person-centred care looks like and what people should expect from providers, commissioners and system leaders.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53221" indent="-353221">
              <a:buFont typeface="Arial" panose="020B0604020202020204" pitchFamily="34" charset="0"/>
              <a:buChar char="•"/>
              <a:tabLst>
                <a:tab pos="470962"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We want to use ‘I statements’ as the starting point for our assessment framework, taking the important first step towards truly regulating through the eyes of the public. As the statements encapsulate the views and expectations of real people, we feel that giving them a prominent place in our single assessment framework helps to focus the whole health and social care system on people at a very human and relatable level.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470962"/>
            <a:r>
              <a:rPr lang="en-GB" sz="1100" i="1" dirty="0">
                <a:latin typeface="Calibri" panose="020F0502020204030204" pitchFamily="34" charset="0"/>
                <a:ea typeface="Calibri" panose="020F0502020204030204" pitchFamily="34" charset="0"/>
              </a:rPr>
              <a:t> </a:t>
            </a:r>
            <a:endParaRPr lang="en-GB" sz="1100" dirty="0">
              <a:latin typeface="Calibri" panose="020F0502020204030204" pitchFamily="34" charset="0"/>
              <a:ea typeface="Calibri" panose="020F0502020204030204" pitchFamily="34" charset="0"/>
            </a:endParaRPr>
          </a:p>
          <a:p>
            <a:r>
              <a:rPr lang="en-GB" sz="1100" b="1" i="1" dirty="0">
                <a:latin typeface="Calibri" panose="020F0502020204030204" pitchFamily="34" charset="0"/>
                <a:ea typeface="Calibri" panose="020F0502020204030204" pitchFamily="34" charset="0"/>
              </a:rPr>
              <a:t>Quality statements</a:t>
            </a:r>
            <a:endParaRPr lang="en-GB" sz="1100" dirty="0">
              <a:latin typeface="Calibri" panose="020F0502020204030204" pitchFamily="34" charset="0"/>
              <a:ea typeface="Calibri" panose="020F0502020204030204" pitchFamily="34" charset="0"/>
            </a:endParaRPr>
          </a:p>
          <a:p>
            <a:pPr marL="353221" indent="-353221">
              <a:buFont typeface="Arial" panose="020B0604020202020204" pitchFamily="34" charset="0"/>
              <a:buChar char="•"/>
              <a:tabLst>
                <a:tab pos="470962"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We are introducing a set of ‘quality statements’, pitched at the level of ‘good’ and linked to the regulations that will help us make our judgments about the quality of care. They will replace our current Key Lines of Enquiry (KLOEs) and prompts and be expressed as ‘we statements’ helping to make things clearer for providers about our expectations on them, while reducing the duplication that currently exists across our KLOEs.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53221" indent="-353221">
              <a:buFont typeface="Arial" panose="020B0604020202020204" pitchFamily="34" charset="0"/>
              <a:buChar char="•"/>
              <a:tabLst>
                <a:tab pos="470962"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We will use this set of statements in our assessments of all sectors and service types and at all levels, using them to register services with a provisional rating of good through to our new work looking at local authorities and integrated care systems. This will be the basis for our single assessment framework.</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r>
              <a:rPr lang="en-GB" sz="1100" b="1" i="1" dirty="0">
                <a:latin typeface="Calibri" panose="020F0502020204030204" pitchFamily="34" charset="0"/>
                <a:ea typeface="Calibri" panose="020F0502020204030204" pitchFamily="34" charset="0"/>
              </a:rPr>
              <a:t>Evidence </a:t>
            </a:r>
            <a:endParaRPr lang="en-GB" sz="1100" dirty="0">
              <a:latin typeface="Calibri" panose="020F0502020204030204" pitchFamily="34" charset="0"/>
              <a:ea typeface="Calibri" panose="020F0502020204030204" pitchFamily="34" charset="0"/>
            </a:endParaRPr>
          </a:p>
          <a:p>
            <a:pPr marL="353221" indent="-353221">
              <a:buFont typeface="Arial" panose="020B0604020202020204" pitchFamily="34" charset="0"/>
              <a:buChar char="•"/>
              <a:tabLst>
                <a:tab pos="470962"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We want to be more consistent and transparent in our approach and how we make judgments on quality. To address this, we’re developing a way to categorise and score evidence as part of our assessments. The evidence ‘categories’ will bring more structure to our process for assessing quality. The six categories are: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765313" lvl="1" indent="-294351">
              <a:buFont typeface="Arial" panose="020B0604020202020204" pitchFamily="34" charset="0"/>
              <a:buChar char="•"/>
              <a:tabLst>
                <a:tab pos="941923"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Peoples experiences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765313" lvl="1" indent="-294351">
              <a:buFont typeface="Arial" panose="020B0604020202020204" pitchFamily="34" charset="0"/>
              <a:buChar char="•"/>
              <a:tabLst>
                <a:tab pos="941923"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Feedback from staff and leaders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765313" lvl="1" indent="-294351">
              <a:buFont typeface="Arial" panose="020B0604020202020204" pitchFamily="34" charset="0"/>
              <a:buChar char="•"/>
              <a:tabLst>
                <a:tab pos="941923"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Observations of care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765313" lvl="1" indent="-294351">
              <a:buFont typeface="Arial" panose="020B0604020202020204" pitchFamily="34" charset="0"/>
              <a:buChar char="•"/>
              <a:tabLst>
                <a:tab pos="941923"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Feedback from partners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765313" lvl="1" indent="-294351">
              <a:buFont typeface="Arial" panose="020B0604020202020204" pitchFamily="34" charset="0"/>
              <a:buChar char="•"/>
              <a:tabLst>
                <a:tab pos="941923"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Processes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765313" lvl="1" indent="-294351">
              <a:buFont typeface="Arial" panose="020B0604020202020204" pitchFamily="34" charset="0"/>
              <a:buChar char="•"/>
              <a:tabLst>
                <a:tab pos="941923" algn="l"/>
              </a:tabLst>
            </a:pPr>
            <a:r>
              <a:rPr lang="en-GB" sz="1100" i="1" dirty="0">
                <a:latin typeface="Calibri" panose="020F0502020204030204" pitchFamily="34" charset="0"/>
                <a:ea typeface="Times New Roman" panose="02020603050405020304" pitchFamily="18" charset="0"/>
                <a:cs typeface="Times New Roman" panose="02020603050405020304" pitchFamily="18" charset="0"/>
              </a:rPr>
              <a:t>Outcomes of care.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941923"/>
            <a:r>
              <a:rPr lang="en-GB" sz="1100" i="1" dirty="0">
                <a:latin typeface="Calibri" panose="020F0502020204030204" pitchFamily="34" charset="0"/>
                <a:ea typeface="Calibri" panose="020F0502020204030204" pitchFamily="34" charset="0"/>
              </a:rPr>
              <a:t> </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To enable us to be clearer with providers and the public about how we use the information we have about care in a service or local area we will set out which of those evidence categories we will look at for each service type and at each level – including at registration.</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 </a:t>
            </a:r>
            <a:endParaRPr lang="en-GB" sz="1100" dirty="0">
              <a:latin typeface="Calibri" panose="020F0502020204030204" pitchFamily="34" charset="0"/>
              <a:ea typeface="Calibri" panose="020F0502020204030204" pitchFamily="34" charset="0"/>
            </a:endParaRPr>
          </a:p>
          <a:p>
            <a:r>
              <a:rPr lang="en-GB" sz="1100" b="1" i="1" dirty="0">
                <a:latin typeface="Calibri" panose="020F0502020204030204" pitchFamily="34" charset="0"/>
                <a:ea typeface="Calibri" panose="020F0502020204030204" pitchFamily="34" charset="0"/>
              </a:rPr>
              <a:t>Specific evidence and quality indicators</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Our operational colleagues will gather evidence specific to their area of expertise in order to make a judgment. </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 </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This will vary depending on the service type – for example, the evidence we can collect in GP practices, will be different to what we’ll have available to us in an assessment of a home care service. They will also depend on the level at which we’re assessing – for example, the evidence we have available to us when a service is registering with us for the first time will be different than when a service has been operating for a while. </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By structuring our assessment framework in this way, we can ensure that our assessment framework has the flexibility we need.</a:t>
            </a:r>
            <a:endParaRPr lang="en-GB" sz="1100" dirty="0">
              <a:latin typeface="Calibri" panose="020F0502020204030204" pitchFamily="34" charset="0"/>
              <a:ea typeface="Calibri" panose="020F0502020204030204" pitchFamily="34" charset="0"/>
            </a:endParaRPr>
          </a:p>
          <a:p>
            <a:r>
              <a:rPr lang="en-GB" sz="1100" i="1" dirty="0">
                <a:latin typeface="Calibri" panose="020F0502020204030204" pitchFamily="34" charset="0"/>
                <a:ea typeface="Calibri" panose="020F0502020204030204" pitchFamily="34" charset="0"/>
              </a:rPr>
              <a:t>In many ways this will all be data and evidence already familiar to providers and to our inspectors. By bringing in the six categories alongside a way of scoring evidence, we aim to able to bring a more structured and consistent framework for assessing quality.</a:t>
            </a:r>
            <a:endParaRPr lang="en-GB" sz="1100" dirty="0">
              <a:latin typeface="Calibri" panose="020F0502020204030204" pitchFamily="34" charset="0"/>
              <a:ea typeface="Calibri" panose="020F0502020204030204" pitchFamily="34" charset="0"/>
            </a:endParaRPr>
          </a:p>
          <a:p>
            <a:r>
              <a:rPr lang="en-GB" sz="1100" dirty="0">
                <a:latin typeface="Calibri" panose="020F0502020204030204" pitchFamily="34" charset="0"/>
                <a:ea typeface="Calibri" panose="020F0502020204030204" pitchFamily="34" charset="0"/>
              </a:rPr>
              <a:t> </a:t>
            </a:r>
          </a:p>
          <a:p>
            <a:pPr defTabSz="995143">
              <a:defRPr/>
            </a:pPr>
            <a:r>
              <a:rPr lang="en-GB" sz="1300" dirty="0"/>
              <a:t>Moving away from monitor inspect to a new flexible approach so </a:t>
            </a:r>
            <a:r>
              <a:rPr lang="en-GB" sz="1300" dirty="0" err="1"/>
              <a:t>inpspectins</a:t>
            </a:r>
            <a:r>
              <a:rPr lang="en-GB" sz="1300" dirty="0"/>
              <a:t> will not set </a:t>
            </a:r>
            <a:r>
              <a:rPr lang="en-GB" sz="1300" dirty="0" err="1"/>
              <a:t>freq</a:t>
            </a:r>
            <a:r>
              <a:rPr lang="en-GB" sz="1300" dirty="0"/>
              <a:t> and have more </a:t>
            </a:r>
            <a:r>
              <a:rPr lang="en-GB" sz="1300" dirty="0" err="1"/>
              <a:t>ongign</a:t>
            </a:r>
            <a:r>
              <a:rPr lang="en-GB" sz="1300" dirty="0"/>
              <a:t> assessment of quality in response to risk and give a more up to date view of quality</a:t>
            </a:r>
          </a:p>
          <a:p>
            <a:pPr defTabSz="995143">
              <a:defRPr/>
            </a:pPr>
            <a:endParaRPr lang="en-GB" sz="1300" dirty="0"/>
          </a:p>
          <a:p>
            <a:pPr defTabSz="995143">
              <a:defRPr/>
            </a:pPr>
            <a:r>
              <a:rPr lang="en-GB" sz="1300" dirty="0"/>
              <a:t>This is our single assessment framework for our regulation of providers, local authorities and systems. It focus on what matters to people who use health and social care services and their families. It is the key to us providing an up-to-date and accurate view of quality. </a:t>
            </a:r>
            <a:endParaRPr lang="en-GB" b="1" dirty="0"/>
          </a:p>
          <a:p>
            <a:endParaRPr lang="en-GB" dirty="0"/>
          </a:p>
          <a:p>
            <a:r>
              <a:rPr lang="en-GB" dirty="0"/>
              <a:t>So why do we need a single assessment framework? </a:t>
            </a:r>
          </a:p>
          <a:p>
            <a:endParaRPr lang="en-GB" dirty="0"/>
          </a:p>
          <a:p>
            <a:r>
              <a:rPr lang="en-US" dirty="0"/>
              <a:t>There are three main reasons why we need to change:</a:t>
            </a:r>
          </a:p>
          <a:p>
            <a:endParaRPr lang="en-US" dirty="0"/>
          </a:p>
          <a:p>
            <a:pPr marL="176611" indent="-176611">
              <a:buFont typeface="Arial" panose="020B0604020202020204" pitchFamily="34" charset="0"/>
              <a:buChar char="•"/>
            </a:pPr>
            <a:r>
              <a:rPr lang="en-US" dirty="0"/>
              <a:t>We need to make things simpler so we can focus on what really matters to people.</a:t>
            </a:r>
          </a:p>
          <a:p>
            <a:pPr marL="176611" indent="-176611">
              <a:buFont typeface="Arial" panose="020B0604020202020204" pitchFamily="34" charset="0"/>
              <a:buChar char="•"/>
            </a:pPr>
            <a:r>
              <a:rPr lang="en-US" dirty="0"/>
              <a:t>We need to better reflect how care is actually delivered by different types of service as well as across a local area.</a:t>
            </a:r>
          </a:p>
          <a:p>
            <a:pPr marL="176611" indent="-176611">
              <a:buFont typeface="Arial" panose="020B0604020202020204" pitchFamily="34" charset="0"/>
              <a:buChar char="•"/>
            </a:pPr>
            <a:r>
              <a:rPr lang="en-US" dirty="0"/>
              <a:t>We need one framework that connects our registration activity to our assessments of quality.</a:t>
            </a:r>
          </a:p>
          <a:p>
            <a:pPr marL="176611" indent="-176611">
              <a:buFont typeface="Arial" panose="020B0604020202020204" pitchFamily="34" charset="0"/>
              <a:buChar char="•"/>
            </a:pPr>
            <a:endParaRPr lang="en-US" dirty="0"/>
          </a:p>
          <a:p>
            <a:r>
              <a:rPr lang="en-US" dirty="0"/>
              <a:t>This will ultimately give us a clear and up to date view of quality and help us to better identify trends and patterns across the various areas. </a:t>
            </a:r>
            <a:endParaRPr lang="en-GB" dirty="0"/>
          </a:p>
          <a:p>
            <a:pPr defTabSz="995143">
              <a:defRPr/>
            </a:pPr>
            <a:endParaRPr lang="en-GB" dirty="0"/>
          </a:p>
          <a:p>
            <a:r>
              <a:rPr lang="en-GB" sz="1900" i="1" u="sng" dirty="0">
                <a:latin typeface="Calibri" panose="020F0502020204030204" pitchFamily="34" charset="0"/>
                <a:ea typeface="Calibri" panose="020F0502020204030204" pitchFamily="34" charset="0"/>
              </a:rPr>
              <a:t>Our new assessment approach means we’re moving away from separate ‘monitor’, ‘inspect’ and ‘rate’ steps.</a:t>
            </a:r>
            <a:r>
              <a:rPr lang="en-GB" sz="1900" i="1" dirty="0">
                <a:latin typeface="Calibri" panose="020F0502020204030204" pitchFamily="34" charset="0"/>
                <a:ea typeface="Calibri" panose="020F0502020204030204" pitchFamily="34" charset="0"/>
              </a:rPr>
              <a:t>   Instead, we will use information from a range of sources to assess providers in a more flexible way, without being driven by a previous rating. This is key to us achieving our strategic ambition of providing an up-to-date view of quality.</a:t>
            </a:r>
            <a:endParaRPr lang="en-GB" sz="1900" dirty="0">
              <a:latin typeface="Calibri" panose="020F0502020204030204" pitchFamily="34" charset="0"/>
              <a:ea typeface="Calibri" panose="020F0502020204030204" pitchFamily="34" charset="0"/>
            </a:endParaRPr>
          </a:p>
          <a:p>
            <a:r>
              <a:rPr lang="en-GB" sz="1900" i="1" dirty="0">
                <a:latin typeface="Calibri" panose="020F0502020204030204" pitchFamily="34" charset="0"/>
                <a:ea typeface="Calibri" panose="020F0502020204030204" pitchFamily="34" charset="0"/>
              </a:rPr>
              <a:t> </a:t>
            </a:r>
            <a:endParaRPr lang="en-GB" sz="1900" dirty="0">
              <a:latin typeface="Calibri" panose="020F0502020204030204" pitchFamily="34" charset="0"/>
              <a:ea typeface="Calibri" panose="020F0502020204030204" pitchFamily="34" charset="0"/>
            </a:endParaRPr>
          </a:p>
          <a:p>
            <a:pPr defTabSz="995143">
              <a:defRPr/>
            </a:pPr>
            <a:endParaRPr lang="en-GB" dirty="0"/>
          </a:p>
        </p:txBody>
      </p:sp>
      <p:sp>
        <p:nvSpPr>
          <p:cNvPr id="4" name="Slide Number Placeholder 3"/>
          <p:cNvSpPr>
            <a:spLocks noGrp="1"/>
          </p:cNvSpPr>
          <p:nvPr>
            <p:ph type="sldNum" sz="quarter" idx="5"/>
          </p:nvPr>
        </p:nvSpPr>
        <p:spPr/>
        <p:txBody>
          <a:bodyPr/>
          <a:lstStyle/>
          <a:p>
            <a:pPr defTabSz="470962">
              <a:defRPr/>
            </a:pPr>
            <a:fld id="{3620D7BD-B251-4C81-A935-08EF5C6C800F}" type="slidenum">
              <a:rPr lang="en-GB" sz="1300">
                <a:solidFill>
                  <a:prstClr val="black"/>
                </a:solidFill>
                <a:latin typeface="Calibri" panose="020F0502020204030204"/>
              </a:rPr>
              <a:pPr defTabSz="470962">
                <a:defRPr/>
              </a:pPr>
              <a:t>5</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417363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can you do as Clinicians or Medical Directors?</a:t>
            </a:r>
          </a:p>
          <a:p>
            <a:pPr marL="353221" indent="-353221">
              <a:buFont typeface="Arial" panose="020B0604020202020204" pitchFamily="34" charset="0"/>
              <a:buChar char="•"/>
            </a:pPr>
            <a:endParaRPr lang="en-US"/>
          </a:p>
          <a:p>
            <a:pPr marL="353221" indent="-353221">
              <a:buFont typeface="Arial" panose="020B0604020202020204" pitchFamily="34" charset="0"/>
              <a:buChar char="•"/>
            </a:pPr>
            <a:r>
              <a:rPr lang="en-US"/>
              <a:t>More than just estates</a:t>
            </a:r>
          </a:p>
          <a:p>
            <a:pPr marL="353221" indent="-353221">
              <a:buFont typeface="Arial" panose="020B0604020202020204" pitchFamily="34" charset="0"/>
              <a:buChar char="•"/>
            </a:pPr>
            <a:endParaRPr lang="en-US"/>
          </a:p>
          <a:p>
            <a:pPr marL="353221" indent="-353221">
              <a:buFont typeface="Arial" panose="020B0604020202020204" pitchFamily="34" charset="0"/>
              <a:buChar char="•"/>
            </a:pPr>
            <a:r>
              <a:rPr lang="en-US"/>
              <a:t>Innovation – adoption of new care pathways and methods of care</a:t>
            </a:r>
          </a:p>
          <a:p>
            <a:pPr marL="353221" indent="-353221">
              <a:buFont typeface="Arial" panose="020B0604020202020204" pitchFamily="34" charset="0"/>
              <a:buChar char="•"/>
            </a:pPr>
            <a:endParaRPr lang="en-US"/>
          </a:p>
          <a:p>
            <a:pPr marL="353221" indent="-353221">
              <a:buFont typeface="Arial" panose="020B0604020202020204" pitchFamily="34" charset="0"/>
              <a:buChar char="•"/>
            </a:pPr>
            <a:r>
              <a:rPr lang="en-US"/>
              <a:t>GIRFT and low value interventions and medicine use</a:t>
            </a:r>
          </a:p>
          <a:p>
            <a:pPr marL="353221" indent="-353221">
              <a:buFont typeface="Arial" panose="020B0604020202020204" pitchFamily="34" charset="0"/>
              <a:buChar char="•"/>
            </a:pPr>
            <a:endParaRPr lang="en-US"/>
          </a:p>
          <a:p>
            <a:pPr marL="353221" indent="-353221">
              <a:buFont typeface="Arial" panose="020B0604020202020204" pitchFamily="34" charset="0"/>
              <a:buChar char="•"/>
            </a:pPr>
            <a:r>
              <a:rPr lang="en-US"/>
              <a:t>Adapting and changing pathways – especially outpatients</a:t>
            </a:r>
          </a:p>
          <a:p>
            <a:pPr defTabSz="995143">
              <a:defRPr/>
            </a:pPr>
            <a:endParaRPr lang="en-GB"/>
          </a:p>
        </p:txBody>
      </p:sp>
      <p:sp>
        <p:nvSpPr>
          <p:cNvPr id="4" name="Slide Number Placeholder 3"/>
          <p:cNvSpPr>
            <a:spLocks noGrp="1"/>
          </p:cNvSpPr>
          <p:nvPr>
            <p:ph type="sldNum" sz="quarter" idx="5"/>
          </p:nvPr>
        </p:nvSpPr>
        <p:spPr/>
        <p:txBody>
          <a:bodyPr/>
          <a:lstStyle/>
          <a:p>
            <a:pPr defTabSz="470962">
              <a:defRPr/>
            </a:pPr>
            <a:fld id="{3620D7BD-B251-4C81-A935-08EF5C6C800F}" type="slidenum">
              <a:rPr lang="en-GB" sz="1300">
                <a:solidFill>
                  <a:prstClr val="black"/>
                </a:solidFill>
                <a:latin typeface="Calibri" panose="020F0502020204030204"/>
              </a:rPr>
              <a:pPr defTabSz="470962">
                <a:defRPr/>
              </a:pPr>
              <a:t>6</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6365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law, care providers have to display the ratings CQC give them. They must also show their ratings on their website, if they have one</a:t>
            </a:r>
          </a:p>
          <a:p>
            <a:pPr marL="337522" indent="-337522" fontAlgn="base">
              <a:buFont typeface="Arial" panose="020B0604020202020204" pitchFamily="34" charset="0"/>
              <a:buChar char="•"/>
            </a:pPr>
            <a:r>
              <a:rPr lang="en-GB" sz="1300" dirty="0">
                <a:latin typeface="Arial" panose="020B0604020202020204" pitchFamily="34" charset="0"/>
                <a:cs typeface="Arial" panose="020B0604020202020204" pitchFamily="34" charset="0"/>
              </a:rPr>
              <a:t>The evidence required to make an assessment against each topic area and related Quality Statements will be specified</a:t>
            </a:r>
          </a:p>
          <a:p>
            <a:pPr marL="337522" indent="-337522" fontAlgn="base">
              <a:buFont typeface="Arial" panose="020B0604020202020204" pitchFamily="34" charset="0"/>
              <a:buChar char="•"/>
            </a:pPr>
            <a:r>
              <a:rPr lang="en-GB" sz="1300" dirty="0">
                <a:latin typeface="Arial" panose="020B0604020202020204" pitchFamily="34" charset="0"/>
                <a:cs typeface="Arial" panose="020B0604020202020204" pitchFamily="34" charset="0"/>
              </a:rPr>
              <a:t>This will be structured based on six evidence types. They signal the types of evidence we use to understand the quality of care being delivered against each Quality Statement. These are based what our existing KLOEs seek to uncover;</a:t>
            </a:r>
          </a:p>
          <a:p>
            <a:pPr marL="877557" lvl="1" indent="-337522" fontAlgn="base">
              <a:buFont typeface="Wingdings" panose="05000000000000000000" pitchFamily="2" charset="2"/>
              <a:buChar char="Ø"/>
            </a:pPr>
            <a:r>
              <a:rPr lang="en-GB" sz="1300" dirty="0">
                <a:latin typeface="Arial" panose="020B0604020202020204" pitchFamily="34" charset="0"/>
                <a:cs typeface="Arial" panose="020B0604020202020204" pitchFamily="34" charset="0"/>
              </a:rPr>
              <a:t>What is people’s experience?</a:t>
            </a:r>
          </a:p>
          <a:p>
            <a:pPr marL="877557" lvl="1" indent="-337522" fontAlgn="base">
              <a:buFont typeface="Wingdings" panose="05000000000000000000" pitchFamily="2" charset="2"/>
              <a:buChar char="Ø"/>
            </a:pPr>
            <a:r>
              <a:rPr lang="en-GB" sz="1300" dirty="0">
                <a:latin typeface="Arial" panose="020B0604020202020204" pitchFamily="34" charset="0"/>
                <a:cs typeface="Arial" panose="020B0604020202020204" pitchFamily="34" charset="0"/>
              </a:rPr>
              <a:t>What do staff and leaders tell us?</a:t>
            </a:r>
          </a:p>
          <a:p>
            <a:pPr marL="877557" lvl="1" indent="-337522" fontAlgn="base">
              <a:buFont typeface="Wingdings" panose="05000000000000000000" pitchFamily="2" charset="2"/>
              <a:buChar char="Ø"/>
            </a:pPr>
            <a:r>
              <a:rPr lang="en-GB" sz="1300" dirty="0">
                <a:latin typeface="Arial" panose="020B0604020202020204" pitchFamily="34" charset="0"/>
                <a:cs typeface="Arial" panose="020B0604020202020204" pitchFamily="34" charset="0"/>
              </a:rPr>
              <a:t>What have we heard from our partners? </a:t>
            </a:r>
          </a:p>
          <a:p>
            <a:pPr marL="877557" lvl="1" indent="-337522" fontAlgn="base">
              <a:buFont typeface="Wingdings" panose="05000000000000000000" pitchFamily="2" charset="2"/>
              <a:buChar char="Ø"/>
            </a:pPr>
            <a:r>
              <a:rPr lang="en-GB" sz="1300" dirty="0">
                <a:latin typeface="Arial" panose="020B0604020202020204" pitchFamily="34" charset="0"/>
                <a:cs typeface="Arial" panose="020B0604020202020204" pitchFamily="34" charset="0"/>
              </a:rPr>
              <a:t>What have we observed?</a:t>
            </a:r>
          </a:p>
          <a:p>
            <a:pPr marL="877557" lvl="1" indent="-337522" fontAlgn="base">
              <a:buFont typeface="Wingdings" panose="05000000000000000000" pitchFamily="2" charset="2"/>
              <a:buChar char="Ø"/>
            </a:pPr>
            <a:r>
              <a:rPr lang="en-GB" sz="1300" dirty="0">
                <a:latin typeface="Arial" panose="020B0604020202020204" pitchFamily="34" charset="0"/>
                <a:cs typeface="Arial" panose="020B0604020202020204" pitchFamily="34" charset="0"/>
              </a:rPr>
              <a:t>What do we know from the organisation’s process – their systems, policies and records?</a:t>
            </a:r>
          </a:p>
          <a:p>
            <a:pPr marL="877557" lvl="1" indent="-337522" fontAlgn="base">
              <a:buFont typeface="Wingdings" panose="05000000000000000000" pitchFamily="2" charset="2"/>
              <a:buChar char="Ø"/>
            </a:pPr>
            <a:r>
              <a:rPr lang="en-GB" sz="1300" dirty="0">
                <a:latin typeface="Arial" panose="020B0604020202020204" pitchFamily="34" charset="0"/>
                <a:cs typeface="Arial" panose="020B0604020202020204" pitchFamily="34" charset="0"/>
              </a:rPr>
              <a:t>What can we learn from outcomes and performance data?</a:t>
            </a:r>
          </a:p>
          <a:p>
            <a:pPr marL="337522" indent="-337522">
              <a:buFont typeface="Arial" panose="020B0604020202020204" pitchFamily="34" charset="0"/>
              <a:buChar char="•"/>
            </a:pPr>
            <a:r>
              <a:rPr lang="en-GB" sz="1300" dirty="0">
                <a:latin typeface="Arial" panose="020B0604020202020204" pitchFamily="34" charset="0"/>
                <a:cs typeface="Arial" panose="020B0604020202020204" pitchFamily="34" charset="0"/>
              </a:rPr>
              <a:t>The required evidence will differ according to: </a:t>
            </a:r>
          </a:p>
          <a:p>
            <a:pPr marL="877557" lvl="1" indent="-337522" fontAlgn="base">
              <a:buFont typeface="Courier New" panose="02070309020205020404" pitchFamily="49" charset="0"/>
              <a:buChar char="o"/>
            </a:pPr>
            <a:r>
              <a:rPr lang="en-GB" sz="1300" dirty="0">
                <a:latin typeface="Arial" panose="020B0604020202020204" pitchFamily="34" charset="0"/>
                <a:cs typeface="Arial" panose="020B0604020202020204" pitchFamily="34" charset="0"/>
              </a:rPr>
              <a:t>Registration and ongoing quality assessment</a:t>
            </a:r>
          </a:p>
          <a:p>
            <a:pPr marL="877557" lvl="1" indent="-337522" fontAlgn="base">
              <a:buFont typeface="Courier New" panose="02070309020205020404" pitchFamily="49" charset="0"/>
              <a:buChar char="o"/>
            </a:pPr>
            <a:r>
              <a:rPr lang="en-GB" sz="1300" dirty="0">
                <a:latin typeface="Arial" panose="020B0604020202020204" pitchFamily="34" charset="0"/>
                <a:cs typeface="Arial" panose="020B0604020202020204" pitchFamily="34" charset="0"/>
              </a:rPr>
              <a:t>Service model </a:t>
            </a:r>
          </a:p>
          <a:p>
            <a:pPr marL="877557" lvl="1" indent="-337522" fontAlgn="base">
              <a:buFont typeface="Courier New" panose="02070309020205020404" pitchFamily="49" charset="0"/>
              <a:buChar char="o"/>
            </a:pPr>
            <a:r>
              <a:rPr lang="en-GB" sz="1300" dirty="0">
                <a:latin typeface="Arial" panose="020B0604020202020204" pitchFamily="34" charset="0"/>
                <a:cs typeface="Arial" panose="020B0604020202020204" pitchFamily="34" charset="0"/>
              </a:rPr>
              <a:t>Level of assessment (service, provider, local authorities or Integrated Care Systems (ICS)</a:t>
            </a:r>
          </a:p>
          <a:p>
            <a:pPr marL="337522" indent="-337522" defTabSz="1080071" fontAlgn="base">
              <a:buFont typeface="Arial" panose="020B0604020202020204" pitchFamily="34" charset="0"/>
              <a:buChar char="•"/>
              <a:defRPr/>
            </a:pPr>
            <a:r>
              <a:rPr lang="en-GB" sz="1300" dirty="0">
                <a:latin typeface="Arial" panose="020B0604020202020204" pitchFamily="34" charset="0"/>
                <a:cs typeface="Arial" panose="020B0604020202020204" pitchFamily="34" charset="0"/>
              </a:rPr>
              <a:t>The required evidence will be tailored to each service type to ensure that a meaningful assessment is made, and at service type level, we will change the lower level of evidence requirements more frequently than the Quality Statements, in line with the most up to date best practice standards, guidance and academic research and where we have evidence that we may wish to move the quality bar.</a:t>
            </a:r>
          </a:p>
          <a:p>
            <a:pPr marL="337522" indent="-337522" fontAlgn="base">
              <a:buFont typeface="Arial" panose="020B0604020202020204" pitchFamily="34" charset="0"/>
              <a:buChar char="•"/>
            </a:pPr>
            <a:r>
              <a:rPr lang="en-GB" sz="1300" dirty="0">
                <a:latin typeface="Arial" panose="020B0604020202020204" pitchFamily="34" charset="0"/>
                <a:cs typeface="Arial" panose="020B0604020202020204" pitchFamily="34" charset="0"/>
              </a:rPr>
              <a:t>Our system will link best practice standards and guidance to the</a:t>
            </a:r>
            <a:r>
              <a:rPr lang="en-GB" sz="1300" b="1" dirty="0">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topic areas and</a:t>
            </a:r>
            <a:r>
              <a:rPr lang="en-GB" sz="1300" b="1" dirty="0">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related Quality Statements</a:t>
            </a:r>
            <a:r>
              <a:rPr lang="en-US" sz="1300" dirty="0">
                <a:latin typeface="Arial" panose="020B0604020202020204" pitchFamily="34" charset="0"/>
                <a:cs typeface="Arial" panose="020B0604020202020204" pitchFamily="34" charset="0"/>
              </a:rPr>
              <a:t>​ in our digitally hosted assessment tools for all sectors  </a:t>
            </a:r>
          </a:p>
          <a:p>
            <a:endParaRPr lang="en-GB" dirty="0"/>
          </a:p>
          <a:p>
            <a:pPr defTabSz="995143">
              <a:defRPr/>
            </a:pPr>
            <a:endParaRPr lang="en-GB" dirty="0"/>
          </a:p>
        </p:txBody>
      </p:sp>
      <p:sp>
        <p:nvSpPr>
          <p:cNvPr id="4" name="Slide Number Placeholder 3"/>
          <p:cNvSpPr>
            <a:spLocks noGrp="1"/>
          </p:cNvSpPr>
          <p:nvPr>
            <p:ph type="sldNum" sz="quarter" idx="5"/>
          </p:nvPr>
        </p:nvSpPr>
        <p:spPr/>
        <p:txBody>
          <a:bodyPr/>
          <a:lstStyle/>
          <a:p>
            <a:pPr defTabSz="470962">
              <a:defRPr/>
            </a:pPr>
            <a:fld id="{3620D7BD-B251-4C81-A935-08EF5C6C800F}" type="slidenum">
              <a:rPr lang="en-GB" sz="1300">
                <a:solidFill>
                  <a:prstClr val="black"/>
                </a:solidFill>
                <a:latin typeface="Calibri" panose="020F0502020204030204"/>
              </a:rPr>
              <a:pPr defTabSz="470962">
                <a:defRPr/>
              </a:pPr>
              <a:t>7</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119547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Environmental sustainability – sustainable development - Care Quality Commission (cqc.org.uk)</a:t>
            </a:r>
            <a:endParaRPr lang="en-US" dirty="0"/>
          </a:p>
          <a:p>
            <a:r>
              <a:rPr lang="en-US" dirty="0">
                <a:hlinkClick r:id="rId4"/>
              </a:rPr>
              <a:t>Environmental sustainability - Care Quality Commission (cqc.org.uk)</a:t>
            </a:r>
            <a:endParaRPr lang="en-GB" dirty="0"/>
          </a:p>
        </p:txBody>
      </p:sp>
      <p:sp>
        <p:nvSpPr>
          <p:cNvPr id="4" name="Slide Number Placeholder 3"/>
          <p:cNvSpPr>
            <a:spLocks noGrp="1"/>
          </p:cNvSpPr>
          <p:nvPr>
            <p:ph type="sldNum" sz="quarter" idx="5"/>
          </p:nvPr>
        </p:nvSpPr>
        <p:spPr/>
        <p:txBody>
          <a:bodyPr/>
          <a:lstStyle/>
          <a:p>
            <a:fld id="{9926C6FF-65A8-495B-BC5F-B7EEA6F606E6}" type="slidenum">
              <a:rPr lang="en-GB" smtClean="0"/>
              <a:t>8</a:t>
            </a:fld>
            <a:endParaRPr lang="en-GB"/>
          </a:p>
        </p:txBody>
      </p:sp>
    </p:spTree>
    <p:extLst>
      <p:ext uri="{BB962C8B-B14F-4D97-AF65-F5344CB8AC3E}">
        <p14:creationId xmlns:p14="http://schemas.microsoft.com/office/powerpoint/2010/main" val="78184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5143">
              <a:defRPr/>
            </a:pPr>
            <a:endParaRPr lang="en-GB" dirty="0"/>
          </a:p>
        </p:txBody>
      </p:sp>
      <p:sp>
        <p:nvSpPr>
          <p:cNvPr id="4" name="Slide Number Placeholder 3"/>
          <p:cNvSpPr>
            <a:spLocks noGrp="1"/>
          </p:cNvSpPr>
          <p:nvPr>
            <p:ph type="sldNum" sz="quarter" idx="5"/>
          </p:nvPr>
        </p:nvSpPr>
        <p:spPr/>
        <p:txBody>
          <a:bodyPr/>
          <a:lstStyle/>
          <a:p>
            <a:pPr defTabSz="470962">
              <a:defRPr/>
            </a:pPr>
            <a:fld id="{3620D7BD-B251-4C81-A935-08EF5C6C800F}" type="slidenum">
              <a:rPr lang="en-GB" sz="1300">
                <a:solidFill>
                  <a:prstClr val="black"/>
                </a:solidFill>
                <a:latin typeface="Calibri" panose="020F0502020204030204"/>
              </a:rPr>
              <a:pPr defTabSz="470962">
                <a:defRPr/>
              </a:pPr>
              <a:t>9</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272514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224829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93D0-C6F5-4058-8032-93049B760A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1232EE-1E67-4D9E-A921-84276D6C79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3F7E85-4F27-40D9-919C-4F83773E00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0FD710-FC49-4294-8453-133BD51CBAA8}"/>
              </a:ext>
            </a:extLst>
          </p:cNvPr>
          <p:cNvSpPr>
            <a:spLocks noGrp="1"/>
          </p:cNvSpPr>
          <p:nvPr>
            <p:ph type="dt" sz="half" idx="10"/>
          </p:nvPr>
        </p:nvSpPr>
        <p:spPr/>
        <p:txBody>
          <a:bodyPr/>
          <a:lstStyle/>
          <a:p>
            <a:fld id="{6ADE3B4A-DB0A-4734-BC59-8BA0C109FC2B}" type="datetimeFigureOut">
              <a:rPr lang="en-GB" smtClean="0"/>
              <a:t>28/05/2024</a:t>
            </a:fld>
            <a:endParaRPr lang="en-GB"/>
          </a:p>
        </p:txBody>
      </p:sp>
      <p:sp>
        <p:nvSpPr>
          <p:cNvPr id="6" name="Footer Placeholder 5">
            <a:extLst>
              <a:ext uri="{FF2B5EF4-FFF2-40B4-BE49-F238E27FC236}">
                <a16:creationId xmlns:a16="http://schemas.microsoft.com/office/drawing/2014/main" id="{4AB10392-6329-41D8-9CD1-0E4CB99452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821CD1-DC32-4006-A562-8BC660B246AB}"/>
              </a:ext>
            </a:extLst>
          </p:cNvPr>
          <p:cNvSpPr>
            <a:spLocks noGrp="1"/>
          </p:cNvSpPr>
          <p:nvPr>
            <p:ph type="sldNum" sz="quarter" idx="12"/>
          </p:nvPr>
        </p:nvSpPr>
        <p:spPr/>
        <p:txBody>
          <a:bodyPr/>
          <a:lstStyle/>
          <a:p>
            <a:fld id="{EAE74BD6-ED89-48B1-BA9C-53EC5D1BC14E}" type="slidenum">
              <a:rPr lang="en-GB" smtClean="0"/>
              <a:t>‹#›</a:t>
            </a:fld>
            <a:endParaRPr lang="en-GB"/>
          </a:p>
        </p:txBody>
      </p:sp>
    </p:spTree>
    <p:extLst>
      <p:ext uri="{BB962C8B-B14F-4D97-AF65-F5344CB8AC3E}">
        <p14:creationId xmlns:p14="http://schemas.microsoft.com/office/powerpoint/2010/main" val="365972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867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7556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764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33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47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524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9482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0277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91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2797204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293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41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697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6839-3AEA-6849-A127-DB27476648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4EA149E-A871-014F-96BC-ADBD5C39AA3D}"/>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C242AF-0259-EF4C-B980-48B1F1DA69D5}"/>
              </a:ext>
            </a:extLst>
          </p:cNvPr>
          <p:cNvSpPr>
            <a:spLocks noGrp="1"/>
          </p:cNvSpPr>
          <p:nvPr>
            <p:ph type="dt" sz="half" idx="10"/>
          </p:nvPr>
        </p:nvSpPr>
        <p:spPr/>
        <p:txBody>
          <a:bodyPr/>
          <a:lstStyle/>
          <a:p>
            <a:fld id="{DED2B092-323E-FF41-8349-5D21398561E1}" type="datetimeFigureOut">
              <a:rPr lang="en-US" smtClean="0"/>
              <a:t>5/28/2024</a:t>
            </a:fld>
            <a:endParaRPr lang="en-US"/>
          </a:p>
        </p:txBody>
      </p:sp>
      <p:sp>
        <p:nvSpPr>
          <p:cNvPr id="5" name="Footer Placeholder 4">
            <a:extLst>
              <a:ext uri="{FF2B5EF4-FFF2-40B4-BE49-F238E27FC236}">
                <a16:creationId xmlns:a16="http://schemas.microsoft.com/office/drawing/2014/main" id="{89158CD6-9CFF-CD42-9201-AFD2C662B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38C2C-0F3C-5747-B83C-C4001455156F}"/>
              </a:ext>
            </a:extLst>
          </p:cNvPr>
          <p:cNvSpPr>
            <a:spLocks noGrp="1"/>
          </p:cNvSpPr>
          <p:nvPr>
            <p:ph type="sldNum" sz="quarter" idx="12"/>
          </p:nvPr>
        </p:nvSpPr>
        <p:spPr/>
        <p:txBody>
          <a:bodyPr/>
          <a:lstStyle/>
          <a:p>
            <a:fld id="{A5EED89F-A0ED-EF44-B19D-7944EFEAD87B}" type="slidenum">
              <a:rPr lang="en-US" smtClean="0"/>
              <a:t>‹#›</a:t>
            </a:fld>
            <a:endParaRPr lang="en-US"/>
          </a:p>
        </p:txBody>
      </p:sp>
    </p:spTree>
    <p:extLst>
      <p:ext uri="{BB962C8B-B14F-4D97-AF65-F5344CB8AC3E}">
        <p14:creationId xmlns:p14="http://schemas.microsoft.com/office/powerpoint/2010/main" val="906481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24EAE-F4C4-4896-B4C9-8B540164F5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E7C8B8-C5CC-4CC5-8326-A2B7FC325F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D1C9F2-E079-42F0-A4AB-90707DDB5771}"/>
              </a:ext>
            </a:extLst>
          </p:cNvPr>
          <p:cNvSpPr>
            <a:spLocks noGrp="1"/>
          </p:cNvSpPr>
          <p:nvPr>
            <p:ph type="dt" sz="half" idx="10"/>
          </p:nvPr>
        </p:nvSpPr>
        <p:spPr/>
        <p:txBody>
          <a:bodyPr/>
          <a:lstStyle/>
          <a:p>
            <a:fld id="{6916C3A0-2266-4730-BFCB-D1A43076C90A}" type="datetimeFigureOut">
              <a:rPr lang="en-GB" smtClean="0"/>
              <a:t>28/05/2024</a:t>
            </a:fld>
            <a:endParaRPr lang="en-GB"/>
          </a:p>
        </p:txBody>
      </p:sp>
      <p:sp>
        <p:nvSpPr>
          <p:cNvPr id="5" name="Footer Placeholder 4">
            <a:extLst>
              <a:ext uri="{FF2B5EF4-FFF2-40B4-BE49-F238E27FC236}">
                <a16:creationId xmlns:a16="http://schemas.microsoft.com/office/drawing/2014/main" id="{0E668CDC-49AA-4621-B9F3-5598449AAD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DA9A5F-0F99-409B-A063-74B4AB4E973A}"/>
              </a:ext>
            </a:extLst>
          </p:cNvPr>
          <p:cNvSpPr>
            <a:spLocks noGrp="1"/>
          </p:cNvSpPr>
          <p:nvPr>
            <p:ph type="sldNum" sz="quarter" idx="12"/>
          </p:nvPr>
        </p:nvSpPr>
        <p:spPr/>
        <p:txBody>
          <a:bodyPr/>
          <a:lstStyle/>
          <a:p>
            <a:fld id="{8C98E680-16A4-4374-97DC-AB01AD78460E}" type="slidenum">
              <a:rPr lang="en-GB" smtClean="0"/>
              <a:t>‹#›</a:t>
            </a:fld>
            <a:endParaRPr lang="en-GB"/>
          </a:p>
        </p:txBody>
      </p:sp>
    </p:spTree>
    <p:extLst>
      <p:ext uri="{BB962C8B-B14F-4D97-AF65-F5344CB8AC3E}">
        <p14:creationId xmlns:p14="http://schemas.microsoft.com/office/powerpoint/2010/main" val="114640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776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400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310302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250103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4370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97993151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715" r:id="rId5"/>
    <p:sldLayoutId id="2147483728" r:id="rId6"/>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351044099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5" r:id="rId4"/>
    <p:sldLayoutId id="2147483713" r:id="rId5"/>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43927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6.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hyperlink" Target="https://www.cqc.org.uk/publications" TargetMode="External"/><Relationship Id="rId3" Type="http://schemas.openxmlformats.org/officeDocument/2006/relationships/image" Target="../media/image65.jpeg"/><Relationship Id="rId7" Type="http://schemas.openxmlformats.org/officeDocument/2006/relationships/image" Target="../media/image68.png"/><Relationship Id="rId12" Type="http://schemas.openxmlformats.org/officeDocument/2006/relationships/hyperlink" Target="https://medium.com/@CareQualityComm"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7.jpeg"/><Relationship Id="rId11" Type="http://schemas.openxmlformats.org/officeDocument/2006/relationships/image" Target="../media/image71.png"/><Relationship Id="rId5" Type="http://schemas.openxmlformats.org/officeDocument/2006/relationships/image" Target="../media/image66.png"/><Relationship Id="rId15" Type="http://schemas.openxmlformats.org/officeDocument/2006/relationships/image" Target="../media/image72.png"/><Relationship Id="rId10" Type="http://schemas.openxmlformats.org/officeDocument/2006/relationships/image" Target="../media/image70.jpeg"/><Relationship Id="rId4" Type="http://schemas.openxmlformats.org/officeDocument/2006/relationships/hyperlink" Target="https://www.cqc.org.uk/news/newsletters-alerts/email-newsletters-cqc" TargetMode="External"/><Relationship Id="rId9" Type="http://schemas.openxmlformats.org/officeDocument/2006/relationships/hyperlink" Target="https://cqc.citizenlab.co/en-GB/" TargetMode="External"/><Relationship Id="rId14" Type="http://schemas.openxmlformats.org/officeDocument/2006/relationships/hyperlink" Target="https://youtube.com/playlist?list=PLEwLzOd_XW-IU-FCX2gvNu3OYG1aHn36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75.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mailto:tim.ballard@cqc.org.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113869"/>
            <a:ext cx="6319676" cy="3675686"/>
          </a:xfrm>
          <a:prstGeom prst="rect">
            <a:avLst/>
          </a:prstGeom>
        </p:spPr>
        <p:txBody>
          <a:bodyPr lIns="0" tIns="0" rIns="0" bIns="0" rtlCol="0" anchor="t">
            <a:spAutoFit/>
          </a:bodyPr>
          <a:lstStyle/>
          <a:p>
            <a:pPr defTabSz="609630">
              <a:lnSpc>
                <a:spcPts val="5941"/>
              </a:lnSpc>
            </a:pPr>
            <a:r>
              <a:rPr lang="en-US" sz="3600" dirty="0">
                <a:solidFill>
                  <a:srgbClr val="005255"/>
                </a:solidFill>
                <a:latin typeface="Arial" panose="020B0604020202020204" pitchFamily="34" charset="0"/>
                <a:cs typeface="Arial" panose="020B0604020202020204" pitchFamily="34" charset="0"/>
              </a:rPr>
              <a:t>CQC single assessment framework:</a:t>
            </a:r>
          </a:p>
          <a:p>
            <a:pPr defTabSz="609630">
              <a:lnSpc>
                <a:spcPts val="5941"/>
              </a:lnSpc>
            </a:pPr>
            <a:r>
              <a:rPr lang="en-US" sz="3600" dirty="0">
                <a:solidFill>
                  <a:srgbClr val="005255"/>
                </a:solidFill>
                <a:latin typeface="Arial" panose="020B0604020202020204" pitchFamily="34" charset="0"/>
                <a:cs typeface="Arial" panose="020B0604020202020204" pitchFamily="34" charset="0"/>
              </a:rPr>
              <a:t>An update </a:t>
            </a:r>
            <a:endParaRPr lang="en-US" sz="2800" dirty="0">
              <a:solidFill>
                <a:srgbClr val="005255"/>
              </a:solidFill>
              <a:latin typeface="Arial" panose="020B0604020202020204" pitchFamily="34" charset="0"/>
              <a:cs typeface="Arial" panose="020B0604020202020204" pitchFamily="34" charset="0"/>
            </a:endParaRPr>
          </a:p>
          <a:p>
            <a:pPr defTabSz="609630">
              <a:lnSpc>
                <a:spcPts val="5941"/>
              </a:lnSpc>
            </a:pPr>
            <a:endParaRPr lang="en-US" sz="2800" dirty="0">
              <a:solidFill>
                <a:srgbClr val="005255"/>
              </a:solidFill>
              <a:latin typeface="Arial" panose="020B0604020202020204" pitchFamily="34" charset="0"/>
              <a:cs typeface="Arial" panose="020B0604020202020204" pitchFamily="34" charset="0"/>
            </a:endParaRPr>
          </a:p>
          <a:p>
            <a:pPr defTabSz="609630">
              <a:lnSpc>
                <a:spcPts val="5941"/>
              </a:lnSpc>
            </a:pPr>
            <a:r>
              <a:rPr lang="en-US" sz="2800" dirty="0">
                <a:solidFill>
                  <a:srgbClr val="005255"/>
                </a:solidFill>
                <a:latin typeface="Arial" panose="020B0604020202020204" pitchFamily="34" charset="0"/>
                <a:cs typeface="Arial" panose="020B0604020202020204" pitchFamily="34" charset="0"/>
              </a:rPr>
              <a:t>23</a:t>
            </a:r>
            <a:r>
              <a:rPr lang="en-US" sz="2800" baseline="30000" dirty="0">
                <a:solidFill>
                  <a:srgbClr val="005255"/>
                </a:solidFill>
                <a:latin typeface="Arial" panose="020B0604020202020204" pitchFamily="34" charset="0"/>
                <a:cs typeface="Arial" panose="020B0604020202020204" pitchFamily="34" charset="0"/>
              </a:rPr>
              <a:t>rd</a:t>
            </a:r>
            <a:r>
              <a:rPr lang="en-US" sz="2800" dirty="0">
                <a:solidFill>
                  <a:srgbClr val="005255"/>
                </a:solidFill>
                <a:latin typeface="Arial" panose="020B0604020202020204" pitchFamily="34" charset="0"/>
                <a:cs typeface="Arial" panose="020B0604020202020204" pitchFamily="34" charset="0"/>
              </a:rPr>
              <a:t> April 2024</a:t>
            </a:r>
          </a:p>
        </p:txBody>
      </p:sp>
      <p:grpSp>
        <p:nvGrpSpPr>
          <p:cNvPr id="4" name="Group 4"/>
          <p:cNvGrpSpPr>
            <a:grpSpLocks noChangeAspect="1"/>
          </p:cNvGrpSpPr>
          <p:nvPr/>
        </p:nvGrpSpPr>
        <p:grpSpPr>
          <a:xfrm>
            <a:off x="7787322" y="-132790"/>
            <a:ext cx="6653879" cy="7123582"/>
            <a:chOff x="0" y="0"/>
            <a:chExt cx="5933440" cy="6352286"/>
          </a:xfrm>
        </p:grpSpPr>
        <p:sp>
          <p:nvSpPr>
            <p:cNvPr id="5" name="Freeform 5"/>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68932" t="-7154" b="-11191"/>
              </a:stretch>
            </a:blipFill>
          </p:spPr>
          <p:txBody>
            <a:bodyPr/>
            <a:lstStyle/>
            <a:p>
              <a:endParaRPr lang="en-GB"/>
            </a:p>
          </p:txBody>
        </p:sp>
      </p:grpSp>
      <p:sp>
        <p:nvSpPr>
          <p:cNvPr id="6" name="Freeform 6"/>
          <p:cNvSpPr/>
          <p:nvPr/>
        </p:nvSpPr>
        <p:spPr>
          <a:xfrm rot="4528529">
            <a:off x="4822667" y="4090181"/>
            <a:ext cx="2111495" cy="2991691"/>
          </a:xfrm>
          <a:custGeom>
            <a:avLst/>
            <a:gdLst/>
            <a:ahLst/>
            <a:cxnLst/>
            <a:rect l="l" t="t" r="r" b="b"/>
            <a:pathLst>
              <a:path w="4995836" h="6331129">
                <a:moveTo>
                  <a:pt x="0" y="0"/>
                </a:moveTo>
                <a:lnTo>
                  <a:pt x="4995836" y="0"/>
                </a:lnTo>
                <a:lnTo>
                  <a:pt x="4995836" y="6331129"/>
                </a:lnTo>
                <a:lnTo>
                  <a:pt x="0" y="63311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685800" y="4757354"/>
            <a:ext cx="3645769" cy="1654299"/>
          </a:xfrm>
          <a:prstGeom prst="rect">
            <a:avLst/>
          </a:prstGeom>
        </p:spPr>
        <p:txBody>
          <a:bodyPr wrap="square" lIns="0" tIns="0" rIns="0" bIns="0" rtlCol="0" anchor="t">
            <a:spAutoFit/>
          </a:bodyPr>
          <a:lstStyle/>
          <a:p>
            <a:pPr defTabSz="609630">
              <a:lnSpc>
                <a:spcPts val="1869"/>
              </a:lnSpc>
            </a:pPr>
            <a:endParaRPr lang="en-US" sz="1625" dirty="0">
              <a:latin typeface="Arial" panose="020B0604020202020204" pitchFamily="34" charset="0"/>
              <a:cs typeface="Arial" panose="020B0604020202020204" pitchFamily="34" charset="0"/>
            </a:endParaRPr>
          </a:p>
          <a:p>
            <a:pPr defTabSz="609630">
              <a:lnSpc>
                <a:spcPts val="2482"/>
              </a:lnSpc>
            </a:pPr>
            <a:r>
              <a:rPr lang="en-US" sz="2159" dirty="0">
                <a:latin typeface="Arial" panose="020B0604020202020204" pitchFamily="34" charset="0"/>
                <a:cs typeface="Arial" panose="020B0604020202020204" pitchFamily="34" charset="0"/>
              </a:rPr>
              <a:t>Dr Tim Ballard </a:t>
            </a:r>
          </a:p>
          <a:p>
            <a:pPr defTabSz="609630">
              <a:lnSpc>
                <a:spcPts val="1715"/>
              </a:lnSpc>
            </a:pPr>
            <a:r>
              <a:rPr lang="en-US" sz="1492" dirty="0">
                <a:latin typeface="Arial" panose="020B0604020202020204" pitchFamily="34" charset="0"/>
                <a:cs typeface="Arial" panose="020B0604020202020204" pitchFamily="34" charset="0"/>
              </a:rPr>
              <a:t>National Clinical Advisor General Practice, Online and Independent Healthcare (Primary Medical Services) &amp; Environmental Sustainability</a:t>
            </a:r>
          </a:p>
          <a:p>
            <a:pPr defTabSz="609630">
              <a:lnSpc>
                <a:spcPts val="1715"/>
              </a:lnSpc>
            </a:pPr>
            <a:endParaRPr lang="en-US" sz="1492" dirty="0">
              <a:latin typeface="Arial" panose="020B0604020202020204" pitchFamily="34" charset="0"/>
              <a:cs typeface="Arial" panose="020B0604020202020204" pitchFamily="34" charset="0"/>
            </a:endParaRPr>
          </a:p>
        </p:txBody>
      </p:sp>
      <p:pic>
        <p:nvPicPr>
          <p:cNvPr id="11" name="Picture 10" descr="A logo for a company&#10;&#10;Description automatically generated">
            <a:extLst>
              <a:ext uri="{FF2B5EF4-FFF2-40B4-BE49-F238E27FC236}">
                <a16:creationId xmlns:a16="http://schemas.microsoft.com/office/drawing/2014/main" id="{85E3FAA3-4CDA-9B4E-0255-FEC39333CA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51" y="0"/>
            <a:ext cx="1467293" cy="948372"/>
          </a:xfrm>
          <a:prstGeom prst="rect">
            <a:avLst/>
          </a:prstGeom>
        </p:spPr>
      </p:pic>
    </p:spTree>
    <p:extLst>
      <p:ext uri="{BB962C8B-B14F-4D97-AF65-F5344CB8AC3E}">
        <p14:creationId xmlns:p14="http://schemas.microsoft.com/office/powerpoint/2010/main" val="211149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96978" y="751439"/>
            <a:ext cx="4424277" cy="4537649"/>
            <a:chOff x="0" y="0"/>
            <a:chExt cx="812800" cy="833628"/>
          </a:xfrm>
        </p:grpSpPr>
        <p:sp>
          <p:nvSpPr>
            <p:cNvPr id="3" name="Freeform 3"/>
            <p:cNvSpPr/>
            <p:nvPr/>
          </p:nvSpPr>
          <p:spPr>
            <a:xfrm>
              <a:off x="0" y="0"/>
              <a:ext cx="812800" cy="833628"/>
            </a:xfrm>
            <a:custGeom>
              <a:avLst/>
              <a:gdLst/>
              <a:ahLst/>
              <a:cxnLst/>
              <a:rect l="l" t="t" r="r" b="b"/>
              <a:pathLst>
                <a:path w="812800" h="833628">
                  <a:moveTo>
                    <a:pt x="406400" y="0"/>
                  </a:moveTo>
                  <a:cubicBezTo>
                    <a:pt x="181951" y="0"/>
                    <a:pt x="0" y="186614"/>
                    <a:pt x="0" y="416814"/>
                  </a:cubicBezTo>
                  <a:cubicBezTo>
                    <a:pt x="0" y="647014"/>
                    <a:pt x="181951" y="833628"/>
                    <a:pt x="406400" y="833628"/>
                  </a:cubicBezTo>
                  <a:cubicBezTo>
                    <a:pt x="630849" y="833628"/>
                    <a:pt x="812800" y="647014"/>
                    <a:pt x="812800" y="416814"/>
                  </a:cubicBezTo>
                  <a:cubicBezTo>
                    <a:pt x="812800" y="186614"/>
                    <a:pt x="630849" y="0"/>
                    <a:pt x="406400" y="0"/>
                  </a:cubicBezTo>
                  <a:close/>
                </a:path>
              </a:pathLst>
            </a:custGeom>
            <a:solidFill>
              <a:srgbClr val="000000">
                <a:alpha val="0"/>
              </a:srgbClr>
            </a:solidFill>
            <a:ln w="38100" cap="sq">
              <a:solidFill>
                <a:srgbClr val="63028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Box 4"/>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5"/>
          <p:cNvGrpSpPr/>
          <p:nvPr/>
        </p:nvGrpSpPr>
        <p:grpSpPr>
          <a:xfrm>
            <a:off x="4098164" y="468216"/>
            <a:ext cx="1114221" cy="111422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47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7"/>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9"/>
          <p:cNvGrpSpPr/>
          <p:nvPr/>
        </p:nvGrpSpPr>
        <p:grpSpPr>
          <a:xfrm>
            <a:off x="3304596" y="1737288"/>
            <a:ext cx="1114221" cy="11142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1"/>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2"/>
          <p:cNvGrpSpPr/>
          <p:nvPr/>
        </p:nvGrpSpPr>
        <p:grpSpPr>
          <a:xfrm>
            <a:off x="3304596" y="3103594"/>
            <a:ext cx="1114221" cy="111422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17E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TextBox 14"/>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5"/>
          <p:cNvGrpSpPr/>
          <p:nvPr/>
        </p:nvGrpSpPr>
        <p:grpSpPr>
          <a:xfrm>
            <a:off x="4098164" y="4407262"/>
            <a:ext cx="1114221" cy="111422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TextBox 17"/>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1"/>
          <p:cNvGrpSpPr/>
          <p:nvPr/>
        </p:nvGrpSpPr>
        <p:grpSpPr>
          <a:xfrm>
            <a:off x="6744088" y="438734"/>
            <a:ext cx="1114221" cy="111422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TextBox 23"/>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 name="Freeform 25"/>
          <p:cNvSpPr/>
          <p:nvPr/>
        </p:nvSpPr>
        <p:spPr>
          <a:xfrm>
            <a:off x="7538746" y="1785350"/>
            <a:ext cx="1114221" cy="111422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D0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7" name="Group 27"/>
          <p:cNvGrpSpPr/>
          <p:nvPr/>
        </p:nvGrpSpPr>
        <p:grpSpPr>
          <a:xfrm>
            <a:off x="7538746" y="3151656"/>
            <a:ext cx="1114221" cy="111422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6C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TextBox 2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30"/>
          <p:cNvGrpSpPr/>
          <p:nvPr/>
        </p:nvGrpSpPr>
        <p:grpSpPr>
          <a:xfrm>
            <a:off x="6779904" y="4407262"/>
            <a:ext cx="1114221" cy="111422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TextBox 32"/>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7"/>
          <p:cNvGrpSpPr/>
          <p:nvPr/>
        </p:nvGrpSpPr>
        <p:grpSpPr>
          <a:xfrm>
            <a:off x="4743318" y="1788830"/>
            <a:ext cx="2531596" cy="242520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02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TextBox 3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9" name="TextBox 49"/>
          <p:cNvSpPr txBox="1"/>
          <p:nvPr/>
        </p:nvSpPr>
        <p:spPr>
          <a:xfrm>
            <a:off x="1020670" y="649056"/>
            <a:ext cx="2966904"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Anticipatory</a:t>
            </a:r>
          </a:p>
        </p:txBody>
      </p:sp>
      <p:sp>
        <p:nvSpPr>
          <p:cNvPr id="51" name="TextBox 51"/>
          <p:cNvSpPr txBox="1"/>
          <p:nvPr/>
        </p:nvSpPr>
        <p:spPr>
          <a:xfrm>
            <a:off x="641071" y="2145123"/>
            <a:ext cx="267900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Directive</a:t>
            </a:r>
          </a:p>
        </p:txBody>
      </p:sp>
      <p:sp>
        <p:nvSpPr>
          <p:cNvPr id="53" name="TextBox 53"/>
          <p:cNvSpPr txBox="1"/>
          <p:nvPr/>
        </p:nvSpPr>
        <p:spPr>
          <a:xfrm>
            <a:off x="266389" y="3485386"/>
            <a:ext cx="3135048"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Informational</a:t>
            </a:r>
          </a:p>
        </p:txBody>
      </p:sp>
      <p:sp>
        <p:nvSpPr>
          <p:cNvPr id="55" name="TextBox 55"/>
          <p:cNvSpPr txBox="1"/>
          <p:nvPr/>
        </p:nvSpPr>
        <p:spPr>
          <a:xfrm>
            <a:off x="2015505" y="4784175"/>
            <a:ext cx="2298854"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Lateral</a:t>
            </a:r>
          </a:p>
        </p:txBody>
      </p:sp>
      <p:sp>
        <p:nvSpPr>
          <p:cNvPr id="57" name="TextBox 57"/>
          <p:cNvSpPr txBox="1"/>
          <p:nvPr/>
        </p:nvSpPr>
        <p:spPr>
          <a:xfrm>
            <a:off x="7344431" y="802163"/>
            <a:ext cx="435981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Organisational</a:t>
            </a:r>
            <a:endPar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8" name="TextBox 58"/>
          <p:cNvSpPr txBox="1"/>
          <p:nvPr/>
        </p:nvSpPr>
        <p:spPr>
          <a:xfrm>
            <a:off x="9019200" y="905092"/>
            <a:ext cx="2274307" cy="246221"/>
          </a:xfrm>
          <a:prstGeom prst="rect">
            <a:avLst/>
          </a:prstGeom>
        </p:spPr>
        <p:txBody>
          <a:bodyPr wrap="square" lIns="0" tIns="0" rIns="0" bIns="0" rtlCol="0" anchor="t">
            <a:spAutoFit/>
          </a:bodyPr>
          <a:lstStyle/>
          <a:p>
            <a:pPr marL="0" marR="0" lvl="1" indent="0" algn="l" defTabSz="60963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13" normalizeH="0" baseline="0" noProof="0" dirty="0">
                <a:ln>
                  <a:noFill/>
                </a:ln>
                <a:solidFill>
                  <a:srgbClr val="000000"/>
                </a:solidFill>
                <a:effectLst/>
                <a:uLnTx/>
                <a:uFillTx/>
                <a:latin typeface="Arial" panose="020B0604020202020204"/>
                <a:ea typeface="+mn-ea"/>
                <a:cs typeface="+mn-cs"/>
              </a:rPr>
              <a:t>.</a:t>
            </a:r>
          </a:p>
        </p:txBody>
      </p:sp>
      <p:sp>
        <p:nvSpPr>
          <p:cNvPr id="59" name="TextBox 59"/>
          <p:cNvSpPr txBox="1"/>
          <p:nvPr/>
        </p:nvSpPr>
        <p:spPr>
          <a:xfrm>
            <a:off x="8406999" y="2100997"/>
            <a:ext cx="3115641"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Relational</a:t>
            </a:r>
            <a:r>
              <a:rPr kumimoji="0" lang="en-US" sz="3200" b="0" i="0"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61" name="TextBox 61"/>
          <p:cNvSpPr txBox="1"/>
          <p:nvPr/>
        </p:nvSpPr>
        <p:spPr>
          <a:xfrm>
            <a:off x="7823333" y="3506829"/>
            <a:ext cx="4564051"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Stakeholder</a:t>
            </a:r>
          </a:p>
        </p:txBody>
      </p:sp>
      <p:sp>
        <p:nvSpPr>
          <p:cNvPr id="62" name="TextBox 62"/>
          <p:cNvSpPr txBox="1"/>
          <p:nvPr/>
        </p:nvSpPr>
        <p:spPr>
          <a:xfrm>
            <a:off x="9390057" y="3652439"/>
            <a:ext cx="1903450" cy="276999"/>
          </a:xfrm>
          <a:prstGeom prst="rect">
            <a:avLst/>
          </a:prstGeom>
        </p:spPr>
        <p:txBody>
          <a:bodyPr wrap="square" lIns="0" tIns="0" rIns="0" bIns="0" rtlCol="0" anchor="t">
            <a:spAutoFit/>
          </a:bodyPr>
          <a:lstStyle/>
          <a:p>
            <a:pPr marL="0" marR="0" lvl="1" indent="0" algn="l" defTabSz="60963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13" normalizeH="0" baseline="0" noProof="0" dirty="0">
                <a:ln>
                  <a:noFill/>
                </a:ln>
                <a:solidFill>
                  <a:srgbClr val="000000"/>
                </a:solidFill>
                <a:effectLst/>
                <a:uLnTx/>
                <a:uFillTx/>
                <a:latin typeface="Arial" panose="020B0604020202020204"/>
                <a:ea typeface="+mn-ea"/>
                <a:cs typeface="+mn-cs"/>
              </a:rPr>
              <a:t>.</a:t>
            </a:r>
          </a:p>
        </p:txBody>
      </p:sp>
      <p:sp>
        <p:nvSpPr>
          <p:cNvPr id="63" name="TextBox 63"/>
          <p:cNvSpPr txBox="1"/>
          <p:nvPr/>
        </p:nvSpPr>
        <p:spPr>
          <a:xfrm>
            <a:off x="7951996" y="4782918"/>
            <a:ext cx="2866443"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31"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Systemic</a:t>
            </a:r>
          </a:p>
        </p:txBody>
      </p:sp>
      <p:pic>
        <p:nvPicPr>
          <p:cNvPr id="71" name="Graphic 70" descr="Monthly calendar with solid fill">
            <a:extLst>
              <a:ext uri="{FF2B5EF4-FFF2-40B4-BE49-F238E27FC236}">
                <a16:creationId xmlns:a16="http://schemas.microsoft.com/office/drawing/2014/main" id="{D803600C-916F-6376-A3B1-1CD6B45C84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4885" y="533472"/>
            <a:ext cx="914400" cy="914400"/>
          </a:xfrm>
          <a:prstGeom prst="rect">
            <a:avLst/>
          </a:prstGeom>
        </p:spPr>
      </p:pic>
      <p:pic>
        <p:nvPicPr>
          <p:cNvPr id="74" name="Graphic 73" descr="Megaphone outline">
            <a:extLst>
              <a:ext uri="{FF2B5EF4-FFF2-40B4-BE49-F238E27FC236}">
                <a16:creationId xmlns:a16="http://schemas.microsoft.com/office/drawing/2014/main" id="{297A8804-253A-3880-3426-EEDAC34A6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5821" y="1875846"/>
            <a:ext cx="724634" cy="724634"/>
          </a:xfrm>
          <a:prstGeom prst="rect">
            <a:avLst/>
          </a:prstGeom>
        </p:spPr>
      </p:pic>
      <p:pic>
        <p:nvPicPr>
          <p:cNvPr id="77" name="Graphic 76" descr="Open book outline">
            <a:extLst>
              <a:ext uri="{FF2B5EF4-FFF2-40B4-BE49-F238E27FC236}">
                <a16:creationId xmlns:a16="http://schemas.microsoft.com/office/drawing/2014/main" id="{32F0A6AE-79E9-DE70-3CAB-714D5DB529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22356" y="3228494"/>
            <a:ext cx="914400" cy="914400"/>
          </a:xfrm>
          <a:prstGeom prst="rect">
            <a:avLst/>
          </a:prstGeom>
        </p:spPr>
      </p:pic>
      <p:sp>
        <p:nvSpPr>
          <p:cNvPr id="79" name="TextBox 78">
            <a:extLst>
              <a:ext uri="{FF2B5EF4-FFF2-40B4-BE49-F238E27FC236}">
                <a16:creationId xmlns:a16="http://schemas.microsoft.com/office/drawing/2014/main" id="{FF811652-177E-3DC6-F709-462514F63E9D}"/>
              </a:ext>
            </a:extLst>
          </p:cNvPr>
          <p:cNvSpPr txBox="1"/>
          <p:nvPr/>
        </p:nvSpPr>
        <p:spPr>
          <a:xfrm>
            <a:off x="4929062" y="2255090"/>
            <a:ext cx="22314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How regulation can </a:t>
            </a: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impact</a:t>
            </a: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 on providers performance</a:t>
            </a:r>
          </a:p>
        </p:txBody>
      </p:sp>
      <p:pic>
        <p:nvPicPr>
          <p:cNvPr id="83" name="Graphic 82" descr="Cycle with people outline">
            <a:extLst>
              <a:ext uri="{FF2B5EF4-FFF2-40B4-BE49-F238E27FC236}">
                <a16:creationId xmlns:a16="http://schemas.microsoft.com/office/drawing/2014/main" id="{6338A288-AF2A-6475-185C-F66AD2E368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1333" y="4479505"/>
            <a:ext cx="914400" cy="914400"/>
          </a:xfrm>
          <a:prstGeom prst="rect">
            <a:avLst/>
          </a:prstGeom>
        </p:spPr>
      </p:pic>
      <p:pic>
        <p:nvPicPr>
          <p:cNvPr id="92" name="Graphic 91" descr="Management outline">
            <a:extLst>
              <a:ext uri="{FF2B5EF4-FFF2-40B4-BE49-F238E27FC236}">
                <a16:creationId xmlns:a16="http://schemas.microsoft.com/office/drawing/2014/main" id="{EC0F3D68-3B35-93FC-5286-4E3B0F5684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43999" y="495070"/>
            <a:ext cx="914400" cy="914400"/>
          </a:xfrm>
          <a:prstGeom prst="rect">
            <a:avLst/>
          </a:prstGeom>
        </p:spPr>
      </p:pic>
      <p:pic>
        <p:nvPicPr>
          <p:cNvPr id="96" name="Graphic 95" descr="Close with solid fill">
            <a:extLst>
              <a:ext uri="{FF2B5EF4-FFF2-40B4-BE49-F238E27FC236}">
                <a16:creationId xmlns:a16="http://schemas.microsoft.com/office/drawing/2014/main" id="{883B4F56-D15A-FEA7-EDD8-51D82CA480A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V="1">
            <a:off x="4543504" y="1140095"/>
            <a:ext cx="208371" cy="208371"/>
          </a:xfrm>
          <a:prstGeom prst="rect">
            <a:avLst/>
          </a:prstGeom>
        </p:spPr>
      </p:pic>
      <p:pic>
        <p:nvPicPr>
          <p:cNvPr id="106" name="Graphic 105" descr="Connections outline">
            <a:extLst>
              <a:ext uri="{FF2B5EF4-FFF2-40B4-BE49-F238E27FC236}">
                <a16:creationId xmlns:a16="http://schemas.microsoft.com/office/drawing/2014/main" id="{FB0207BB-00D5-1583-1557-87DBADB8552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60058" y="3277732"/>
            <a:ext cx="914400" cy="914400"/>
          </a:xfrm>
          <a:prstGeom prst="rect">
            <a:avLst/>
          </a:prstGeom>
        </p:spPr>
      </p:pic>
      <p:pic>
        <p:nvPicPr>
          <p:cNvPr id="109" name="Graphic 108" descr="Gears outline">
            <a:extLst>
              <a:ext uri="{FF2B5EF4-FFF2-40B4-BE49-F238E27FC236}">
                <a16:creationId xmlns:a16="http://schemas.microsoft.com/office/drawing/2014/main" id="{23C683F5-8A76-C022-74D6-8DF23D6D078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87231" y="4509056"/>
            <a:ext cx="914400" cy="914400"/>
          </a:xfrm>
          <a:prstGeom prst="rect">
            <a:avLst/>
          </a:prstGeom>
        </p:spPr>
      </p:pic>
      <p:pic>
        <p:nvPicPr>
          <p:cNvPr id="111" name="Graphic 110" descr="Cheers outline">
            <a:extLst>
              <a:ext uri="{FF2B5EF4-FFF2-40B4-BE49-F238E27FC236}">
                <a16:creationId xmlns:a16="http://schemas.microsoft.com/office/drawing/2014/main" id="{A987C358-0469-9468-5A3F-C208767A7B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07213" y="1917668"/>
            <a:ext cx="914400" cy="914400"/>
          </a:xfrm>
          <a:prstGeom prst="rect">
            <a:avLst/>
          </a:prstGeom>
        </p:spPr>
      </p:pic>
      <p:sp>
        <p:nvSpPr>
          <p:cNvPr id="18" name="TextBox 28">
            <a:extLst>
              <a:ext uri="{FF2B5EF4-FFF2-40B4-BE49-F238E27FC236}">
                <a16:creationId xmlns:a16="http://schemas.microsoft.com/office/drawing/2014/main" id="{F3F047B6-5940-9D1B-8401-D890060D9E90}"/>
              </a:ext>
            </a:extLst>
          </p:cNvPr>
          <p:cNvSpPr txBox="1">
            <a:spLocks noChangeArrowheads="1"/>
          </p:cNvSpPr>
          <p:nvPr/>
        </p:nvSpPr>
        <p:spPr bwMode="auto">
          <a:xfrm>
            <a:off x="335794" y="6484315"/>
            <a:ext cx="8493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Impact of the Care Quality Commission on provider performance: Room for improvement? The Kings Fund 2018</a:t>
            </a:r>
          </a:p>
        </p:txBody>
      </p:sp>
    </p:spTree>
    <p:extLst>
      <p:ext uri="{BB962C8B-B14F-4D97-AF65-F5344CB8AC3E}">
        <p14:creationId xmlns:p14="http://schemas.microsoft.com/office/powerpoint/2010/main" val="412886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396BBD-CF3E-E404-9459-9512EE07F265}"/>
              </a:ext>
            </a:extLst>
          </p:cNvPr>
          <p:cNvSpPr/>
          <p:nvPr/>
        </p:nvSpPr>
        <p:spPr>
          <a:xfrm>
            <a:off x="4721040" y="-2406065"/>
            <a:ext cx="9839470" cy="869576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C843707-FC78-2080-C4C0-F2A2F71488C8}"/>
              </a:ext>
            </a:extLst>
          </p:cNvPr>
          <p:cNvGrpSpPr/>
          <p:nvPr/>
        </p:nvGrpSpPr>
        <p:grpSpPr>
          <a:xfrm>
            <a:off x="0" y="-179374"/>
            <a:ext cx="12125962" cy="6442569"/>
            <a:chOff x="13224" y="379880"/>
            <a:chExt cx="12125962" cy="6442569"/>
          </a:xfrm>
        </p:grpSpPr>
        <p:pic>
          <p:nvPicPr>
            <p:cNvPr id="5" name="Graphic 4" descr="Universal Access">
              <a:extLst>
                <a:ext uri="{FF2B5EF4-FFF2-40B4-BE49-F238E27FC236}">
                  <a16:creationId xmlns:a16="http://schemas.microsoft.com/office/drawing/2014/main" id="{4CA50B54-3A87-93DE-E9CC-72C43E23BF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8385" y="569038"/>
              <a:ext cx="2033961" cy="2033961"/>
            </a:xfrm>
            <a:prstGeom prst="rect">
              <a:avLst/>
            </a:prstGeom>
          </p:spPr>
        </p:pic>
        <p:pic>
          <p:nvPicPr>
            <p:cNvPr id="6" name="Graphic 5" descr="Woman with cane">
              <a:extLst>
                <a:ext uri="{FF2B5EF4-FFF2-40B4-BE49-F238E27FC236}">
                  <a16:creationId xmlns:a16="http://schemas.microsoft.com/office/drawing/2014/main" id="{F4125AD1-9302-193E-090B-488D6F3EDB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6083" y="878121"/>
              <a:ext cx="1418456" cy="1418456"/>
            </a:xfrm>
            <a:prstGeom prst="rect">
              <a:avLst/>
            </a:prstGeom>
          </p:spPr>
        </p:pic>
        <p:pic>
          <p:nvPicPr>
            <p:cNvPr id="7" name="Graphic 6" descr="Open hand with plant">
              <a:extLst>
                <a:ext uri="{FF2B5EF4-FFF2-40B4-BE49-F238E27FC236}">
                  <a16:creationId xmlns:a16="http://schemas.microsoft.com/office/drawing/2014/main" id="{66728C70-2C40-A995-24BA-A47FB9AD36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28697" y="3268278"/>
              <a:ext cx="1418831" cy="1418831"/>
            </a:xfrm>
            <a:prstGeom prst="rect">
              <a:avLst/>
            </a:prstGeom>
          </p:spPr>
        </p:pic>
        <p:pic>
          <p:nvPicPr>
            <p:cNvPr id="8" name="Graphic 7" descr="Connections">
              <a:extLst>
                <a:ext uri="{FF2B5EF4-FFF2-40B4-BE49-F238E27FC236}">
                  <a16:creationId xmlns:a16="http://schemas.microsoft.com/office/drawing/2014/main" id="{EF8248E3-B820-07CC-0605-42C63D71CB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39932" y="3256556"/>
              <a:ext cx="1418831" cy="1418831"/>
            </a:xfrm>
            <a:prstGeom prst="rect">
              <a:avLst/>
            </a:prstGeom>
          </p:spPr>
        </p:pic>
        <p:pic>
          <p:nvPicPr>
            <p:cNvPr id="9" name="Graphic 8" descr="Coins">
              <a:extLst>
                <a:ext uri="{FF2B5EF4-FFF2-40B4-BE49-F238E27FC236}">
                  <a16:creationId xmlns:a16="http://schemas.microsoft.com/office/drawing/2014/main" id="{F5006596-D92B-3EED-1A42-59065613D7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37966" y="3268278"/>
              <a:ext cx="1418831" cy="1418831"/>
            </a:xfrm>
            <a:prstGeom prst="rect">
              <a:avLst/>
            </a:prstGeom>
          </p:spPr>
        </p:pic>
        <p:pic>
          <p:nvPicPr>
            <p:cNvPr id="10" name="Graphic 9" descr="Pound">
              <a:extLst>
                <a:ext uri="{FF2B5EF4-FFF2-40B4-BE49-F238E27FC236}">
                  <a16:creationId xmlns:a16="http://schemas.microsoft.com/office/drawing/2014/main" id="{9EC319C6-F37E-74A7-A4FF-8AE84E0EE88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4865" y="1960741"/>
              <a:ext cx="1418831" cy="1418831"/>
            </a:xfrm>
            <a:prstGeom prst="rect">
              <a:avLst/>
            </a:prstGeom>
          </p:spPr>
        </p:pic>
        <p:sp>
          <p:nvSpPr>
            <p:cNvPr id="11" name="TextBox 10">
              <a:extLst>
                <a:ext uri="{FF2B5EF4-FFF2-40B4-BE49-F238E27FC236}">
                  <a16:creationId xmlns:a16="http://schemas.microsoft.com/office/drawing/2014/main" id="{B782ACA3-4664-C421-F45F-E5AC36875CCF}"/>
                </a:ext>
              </a:extLst>
            </p:cNvPr>
            <p:cNvSpPr txBox="1"/>
            <p:nvPr/>
          </p:nvSpPr>
          <p:spPr>
            <a:xfrm>
              <a:off x="1270134" y="2199753"/>
              <a:ext cx="3210676"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0" cap="none" spc="0" normalizeH="0" baseline="0" noProof="0">
                  <a:ln>
                    <a:noFill/>
                  </a:ln>
                  <a:solidFill>
                    <a:srgbClr val="164B4F"/>
                  </a:solidFill>
                  <a:effectLst/>
                  <a:uLnTx/>
                  <a:uFillTx/>
                  <a:latin typeface="Arial" panose="020B0604020202020204"/>
                  <a:ea typeface="+mn-ea"/>
                  <a:cs typeface="Arial" panose="020B0604020202020204" pitchFamily="34" charset="0"/>
                </a:rPr>
                <a:t>Sustainable value</a:t>
              </a:r>
            </a:p>
          </p:txBody>
        </p:sp>
        <p:cxnSp>
          <p:nvCxnSpPr>
            <p:cNvPr id="12" name="Straight Connector 11">
              <a:extLst>
                <a:ext uri="{FF2B5EF4-FFF2-40B4-BE49-F238E27FC236}">
                  <a16:creationId xmlns:a16="http://schemas.microsoft.com/office/drawing/2014/main" id="{88566BAB-8A7B-66BA-19C0-A684D85C989E}"/>
                </a:ext>
              </a:extLst>
            </p:cNvPr>
            <p:cNvCxnSpPr>
              <a:cxnSpLocks/>
            </p:cNvCxnSpPr>
            <p:nvPr/>
          </p:nvCxnSpPr>
          <p:spPr>
            <a:xfrm>
              <a:off x="5617357" y="2924883"/>
              <a:ext cx="5794892" cy="0"/>
            </a:xfrm>
            <a:prstGeom prst="line">
              <a:avLst/>
            </a:prstGeom>
            <a:noFill/>
            <a:ln w="63500" cap="flat" cmpd="sng" algn="ctr">
              <a:solidFill>
                <a:sysClr val="windowText" lastClr="000000">
                  <a:lumMod val="75000"/>
                  <a:lumOff val="25000"/>
                </a:sysClr>
              </a:solidFill>
              <a:prstDash val="solid"/>
              <a:miter lim="800000"/>
            </a:ln>
            <a:effectLst/>
          </p:spPr>
        </p:cxnSp>
        <p:sp>
          <p:nvSpPr>
            <p:cNvPr id="13" name="TextBox 12">
              <a:extLst>
                <a:ext uri="{FF2B5EF4-FFF2-40B4-BE49-F238E27FC236}">
                  <a16:creationId xmlns:a16="http://schemas.microsoft.com/office/drawing/2014/main" id="{CC55EFCB-FC40-1A14-D073-18F465EEDAFA}"/>
                </a:ext>
              </a:extLst>
            </p:cNvPr>
            <p:cNvSpPr txBox="1"/>
            <p:nvPr/>
          </p:nvSpPr>
          <p:spPr>
            <a:xfrm>
              <a:off x="5468331" y="2319787"/>
              <a:ext cx="203396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Arial" panose="020B0604020202020204" pitchFamily="34" charset="0"/>
                </a:rPr>
                <a:t>patients</a:t>
              </a:r>
              <a:endParaRPr kumimoji="0" lang="en-GB" sz="48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Arial" panose="020B0604020202020204" pitchFamily="34" charset="0"/>
              </a:endParaRPr>
            </a:p>
          </p:txBody>
        </p:sp>
        <p:sp>
          <p:nvSpPr>
            <p:cNvPr id="14" name="TextBox 13">
              <a:extLst>
                <a:ext uri="{FF2B5EF4-FFF2-40B4-BE49-F238E27FC236}">
                  <a16:creationId xmlns:a16="http://schemas.microsoft.com/office/drawing/2014/main" id="{5457FC99-E5D0-36B2-2E61-B2C473923E34}"/>
                </a:ext>
              </a:extLst>
            </p:cNvPr>
            <p:cNvSpPr txBox="1"/>
            <p:nvPr/>
          </p:nvSpPr>
          <p:spPr>
            <a:xfrm>
              <a:off x="8859392" y="2302392"/>
              <a:ext cx="203396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Arial" panose="020B0604020202020204" pitchFamily="34" charset="0"/>
                </a:rPr>
                <a:t>populations</a:t>
              </a:r>
              <a:endParaRPr kumimoji="0" lang="en-GB" sz="48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Arial" panose="020B0604020202020204" pitchFamily="34" charset="0"/>
              </a:endParaRPr>
            </a:p>
          </p:txBody>
        </p:sp>
        <p:sp>
          <p:nvSpPr>
            <p:cNvPr id="15" name="Plus Sign 14">
              <a:extLst>
                <a:ext uri="{FF2B5EF4-FFF2-40B4-BE49-F238E27FC236}">
                  <a16:creationId xmlns:a16="http://schemas.microsoft.com/office/drawing/2014/main" id="{EAFAF05F-0696-C56B-3FC8-B23EFAD923B5}"/>
                </a:ext>
              </a:extLst>
            </p:cNvPr>
            <p:cNvSpPr/>
            <p:nvPr/>
          </p:nvSpPr>
          <p:spPr>
            <a:xfrm>
              <a:off x="7635255" y="1234847"/>
              <a:ext cx="948298" cy="931777"/>
            </a:xfrm>
            <a:prstGeom prst="mathPlus">
              <a:avLst>
                <a:gd name="adj1" fmla="val 7164"/>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Equals 15">
              <a:extLst>
                <a:ext uri="{FF2B5EF4-FFF2-40B4-BE49-F238E27FC236}">
                  <a16:creationId xmlns:a16="http://schemas.microsoft.com/office/drawing/2014/main" id="{A709B9E0-2057-A512-09CC-17B24FC3C208}"/>
                </a:ext>
              </a:extLst>
            </p:cNvPr>
            <p:cNvSpPr/>
            <p:nvPr/>
          </p:nvSpPr>
          <p:spPr>
            <a:xfrm>
              <a:off x="4417120" y="2568960"/>
              <a:ext cx="634288" cy="680584"/>
            </a:xfrm>
            <a:prstGeom prst="mathEqual">
              <a:avLst>
                <a:gd name="adj1" fmla="val 6726"/>
                <a:gd name="adj2" fmla="val 11760"/>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164B4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18F7067-D541-9ADD-B7E1-5D9A5F61C0C3}"/>
                </a:ext>
              </a:extLst>
            </p:cNvPr>
            <p:cNvSpPr txBox="1"/>
            <p:nvPr/>
          </p:nvSpPr>
          <p:spPr>
            <a:xfrm>
              <a:off x="4579541" y="4580269"/>
              <a:ext cx="2660866"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0" cap="none" spc="0" normalizeH="0" baseline="0" noProof="0">
                  <a:ln>
                    <a:noFill/>
                  </a:ln>
                  <a:solidFill>
                    <a:srgbClr val="46AC6F">
                      <a:lumMod val="50000"/>
                    </a:srgbClr>
                  </a:solidFill>
                  <a:effectLst/>
                  <a:uLnTx/>
                  <a:uFillTx/>
                  <a:latin typeface="Arial" panose="020B0604020202020204"/>
                  <a:ea typeface="+mn-ea"/>
                  <a:cs typeface="Arial" panose="020B0604020202020204" pitchFamily="34" charset="0"/>
                </a:rPr>
                <a:t>environmental</a:t>
              </a:r>
              <a:endParaRPr kumimoji="0" lang="en-GB" sz="4800" b="0" i="0" u="none" strike="noStrike" kern="0" cap="none" spc="0" normalizeH="0" baseline="0" noProof="0">
                <a:ln>
                  <a:noFill/>
                </a:ln>
                <a:solidFill>
                  <a:srgbClr val="46AC6F">
                    <a:lumMod val="50000"/>
                  </a:srgbClr>
                </a:solidFill>
                <a:effectLst/>
                <a:uLnTx/>
                <a:uFillTx/>
                <a:latin typeface="Arial" panose="020B0604020202020204"/>
                <a:ea typeface="+mn-ea"/>
                <a:cs typeface="Arial" panose="020B0604020202020204" pitchFamily="34" charset="0"/>
              </a:endParaRPr>
            </a:p>
          </p:txBody>
        </p:sp>
        <p:sp>
          <p:nvSpPr>
            <p:cNvPr id="18" name="TextBox 17">
              <a:extLst>
                <a:ext uri="{FF2B5EF4-FFF2-40B4-BE49-F238E27FC236}">
                  <a16:creationId xmlns:a16="http://schemas.microsoft.com/office/drawing/2014/main" id="{15068F2F-2AAC-DF53-1674-3076B3C66903}"/>
                </a:ext>
              </a:extLst>
            </p:cNvPr>
            <p:cNvSpPr txBox="1"/>
            <p:nvPr/>
          </p:nvSpPr>
          <p:spPr>
            <a:xfrm>
              <a:off x="7337539" y="4580269"/>
              <a:ext cx="1681464"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0" cap="none" spc="0" normalizeH="0" baseline="0" noProof="0">
                  <a:ln>
                    <a:noFill/>
                  </a:ln>
                  <a:solidFill>
                    <a:srgbClr val="C5E5EC">
                      <a:lumMod val="25000"/>
                    </a:srgbClr>
                  </a:solidFill>
                  <a:effectLst/>
                  <a:uLnTx/>
                  <a:uFillTx/>
                  <a:latin typeface="Arial" panose="020B0604020202020204"/>
                  <a:ea typeface="+mn-ea"/>
                  <a:cs typeface="Arial" panose="020B0604020202020204" pitchFamily="34" charset="0"/>
                </a:rPr>
                <a:t>social</a:t>
              </a:r>
              <a:endParaRPr kumimoji="0" lang="en-GB" sz="4800" b="0" i="0" u="none" strike="noStrike" kern="0" cap="none" spc="0" normalizeH="0" baseline="0" noProof="0">
                <a:ln>
                  <a:noFill/>
                </a:ln>
                <a:solidFill>
                  <a:srgbClr val="C5E5EC">
                    <a:lumMod val="25000"/>
                  </a:srgbClr>
                </a:solidFill>
                <a:effectLst/>
                <a:uLnTx/>
                <a:uFillTx/>
                <a:latin typeface="Arial" panose="020B0604020202020204"/>
                <a:ea typeface="+mn-ea"/>
                <a:cs typeface="Arial" panose="020B0604020202020204" pitchFamily="34" charset="0"/>
              </a:endParaRPr>
            </a:p>
          </p:txBody>
        </p:sp>
        <p:sp>
          <p:nvSpPr>
            <p:cNvPr id="19" name="TextBox 18">
              <a:extLst>
                <a:ext uri="{FF2B5EF4-FFF2-40B4-BE49-F238E27FC236}">
                  <a16:creationId xmlns:a16="http://schemas.microsoft.com/office/drawing/2014/main" id="{EAC6DC2F-6A47-D2EC-8B39-6A1A887B2754}"/>
                </a:ext>
              </a:extLst>
            </p:cNvPr>
            <p:cNvSpPr txBox="1"/>
            <p:nvPr/>
          </p:nvSpPr>
          <p:spPr>
            <a:xfrm>
              <a:off x="9706648" y="4580269"/>
              <a:ext cx="1681464"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8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Arial" panose="020B0604020202020204" pitchFamily="34" charset="0"/>
                </a:rPr>
                <a:t>financial</a:t>
              </a:r>
              <a:endParaRPr kumimoji="0" lang="en-GB" sz="4800" b="0" i="0" u="none" strike="noStrike" kern="0" cap="none" spc="0" normalizeH="0" baseline="0" noProof="0">
                <a:ln>
                  <a:noFill/>
                </a:ln>
                <a:solidFill>
                  <a:srgbClr val="000000">
                    <a:lumMod val="65000"/>
                    <a:lumOff val="35000"/>
                  </a:srgbClr>
                </a:solidFill>
                <a:effectLst/>
                <a:uLnTx/>
                <a:uFillTx/>
                <a:latin typeface="Arial" panose="020B0604020202020204"/>
                <a:ea typeface="+mn-ea"/>
                <a:cs typeface="Arial" panose="020B0604020202020204" pitchFamily="34" charset="0"/>
              </a:endParaRPr>
            </a:p>
          </p:txBody>
        </p:sp>
        <p:sp>
          <p:nvSpPr>
            <p:cNvPr id="20" name="Plus Sign 19">
              <a:extLst>
                <a:ext uri="{FF2B5EF4-FFF2-40B4-BE49-F238E27FC236}">
                  <a16:creationId xmlns:a16="http://schemas.microsoft.com/office/drawing/2014/main" id="{D7B6539A-281C-62EB-3A64-2012B12BA7FE}"/>
                </a:ext>
              </a:extLst>
            </p:cNvPr>
            <p:cNvSpPr>
              <a:spLocks noChangeAspect="1"/>
            </p:cNvSpPr>
            <p:nvPr/>
          </p:nvSpPr>
          <p:spPr>
            <a:xfrm>
              <a:off x="6836361" y="3702194"/>
              <a:ext cx="544721" cy="607953"/>
            </a:xfrm>
            <a:prstGeom prst="mathPlus">
              <a:avLst>
                <a:gd name="adj1" fmla="val 7164"/>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Plus Sign 20">
              <a:extLst>
                <a:ext uri="{FF2B5EF4-FFF2-40B4-BE49-F238E27FC236}">
                  <a16:creationId xmlns:a16="http://schemas.microsoft.com/office/drawing/2014/main" id="{DE2B9AC6-981A-52E0-4247-B29B36D5FD7F}"/>
                </a:ext>
              </a:extLst>
            </p:cNvPr>
            <p:cNvSpPr>
              <a:spLocks noChangeAspect="1"/>
            </p:cNvSpPr>
            <p:nvPr/>
          </p:nvSpPr>
          <p:spPr>
            <a:xfrm>
              <a:off x="9115200" y="3702194"/>
              <a:ext cx="544721" cy="607953"/>
            </a:xfrm>
            <a:prstGeom prst="mathPlus">
              <a:avLst>
                <a:gd name="adj1" fmla="val 7164"/>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B3CB6B7-9208-2D01-DCEE-EA7AFE3ABC7A}"/>
                </a:ext>
              </a:extLst>
            </p:cNvPr>
            <p:cNvSpPr txBox="1"/>
            <p:nvPr/>
          </p:nvSpPr>
          <p:spPr>
            <a:xfrm>
              <a:off x="7100558" y="379880"/>
              <a:ext cx="2155426" cy="5355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sng" strike="noStrike" kern="0" cap="none" spc="0" normalizeH="0" baseline="0" noProof="0">
                  <a:ln>
                    <a:noFill/>
                  </a:ln>
                  <a:solidFill>
                    <a:srgbClr val="164B4F"/>
                  </a:solidFill>
                  <a:effectLst/>
                  <a:uLnTx/>
                  <a:uFillTx/>
                  <a:latin typeface="Arial" panose="020B0604020202020204"/>
                  <a:ea typeface="+mn-ea"/>
                  <a:cs typeface="Arial" panose="020B0604020202020204" pitchFamily="34" charset="0"/>
                </a:rPr>
                <a:t>outcomes</a:t>
              </a:r>
            </a:p>
          </p:txBody>
        </p:sp>
        <p:sp>
          <p:nvSpPr>
            <p:cNvPr id="23" name="TextBox 22">
              <a:extLst>
                <a:ext uri="{FF2B5EF4-FFF2-40B4-BE49-F238E27FC236}">
                  <a16:creationId xmlns:a16="http://schemas.microsoft.com/office/drawing/2014/main" id="{F1EAD4F6-C74E-3D91-CD08-0513D8BFE00A}"/>
                </a:ext>
              </a:extLst>
            </p:cNvPr>
            <p:cNvSpPr txBox="1"/>
            <p:nvPr/>
          </p:nvSpPr>
          <p:spPr>
            <a:xfrm>
              <a:off x="7215582" y="5159832"/>
              <a:ext cx="1927071"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3200" b="1" i="0" u="sng" strike="noStrike" kern="0" cap="none" spc="0" normalizeH="0" baseline="0" noProof="0">
                  <a:ln>
                    <a:noFill/>
                  </a:ln>
                  <a:solidFill>
                    <a:srgbClr val="164B4F"/>
                  </a:solidFill>
                  <a:effectLst/>
                  <a:uLnTx/>
                  <a:uFillTx/>
                  <a:latin typeface="Arial" panose="020B0604020202020204"/>
                  <a:ea typeface="+mn-ea"/>
                  <a:cs typeface="Arial" panose="020B0604020202020204" pitchFamily="34" charset="0"/>
                </a:rPr>
                <a:t>impacts</a:t>
              </a:r>
            </a:p>
          </p:txBody>
        </p:sp>
        <p:sp>
          <p:nvSpPr>
            <p:cNvPr id="24" name="Doughnut 1">
              <a:extLst>
                <a:ext uri="{FF2B5EF4-FFF2-40B4-BE49-F238E27FC236}">
                  <a16:creationId xmlns:a16="http://schemas.microsoft.com/office/drawing/2014/main" id="{17883A84-EC6C-A1CB-630D-2874F5A0D11B}"/>
                </a:ext>
              </a:extLst>
            </p:cNvPr>
            <p:cNvSpPr/>
            <p:nvPr/>
          </p:nvSpPr>
          <p:spPr>
            <a:xfrm>
              <a:off x="4217355" y="3039734"/>
              <a:ext cx="7921831" cy="2929201"/>
            </a:xfrm>
            <a:prstGeom prst="donut">
              <a:avLst>
                <a:gd name="adj" fmla="val 2890"/>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w="10160">
                  <a:solidFill>
                    <a:srgbClr val="90A693"/>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AB33677-8EDC-7E53-BAF1-3CE8A916BDE6}"/>
                </a:ext>
              </a:extLst>
            </p:cNvPr>
            <p:cNvSpPr txBox="1"/>
            <p:nvPr/>
          </p:nvSpPr>
          <p:spPr>
            <a:xfrm>
              <a:off x="5840559" y="5900746"/>
              <a:ext cx="5096157" cy="653796"/>
            </a:xfrm>
            <a:prstGeom prst="roundRect">
              <a:avLst/>
            </a:prstGeom>
            <a:solidFill>
              <a:sysClr val="window" lastClr="FFFFFF"/>
            </a:solidFill>
            <a:ln w="38100" cap="flat" cmpd="sng" algn="ctr">
              <a:solidFill>
                <a:srgbClr val="008E40"/>
              </a:solidFill>
              <a:prstDash val="solid"/>
              <a:miter lim="800000"/>
            </a:ln>
            <a:effectLst/>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0" cap="none" spc="0" normalizeH="0" baseline="0" noProof="0">
                  <a:ln>
                    <a:noFill/>
                  </a:ln>
                  <a:solidFill>
                    <a:srgbClr val="164B4F"/>
                  </a:solidFill>
                  <a:effectLst/>
                  <a:uLnTx/>
                  <a:uFillTx/>
                  <a:latin typeface="Calibri" panose="020F0502020204030204"/>
                  <a:ea typeface="+mn-ea"/>
                  <a:cs typeface="+mn-cs"/>
                </a:rPr>
                <a:t>The </a:t>
              </a:r>
              <a:r>
                <a:rPr kumimoji="0" lang="en-US" sz="3600" b="1" i="0" u="none" strike="noStrike" kern="0" cap="none" spc="0" normalizeH="0" baseline="0" noProof="0">
                  <a:ln>
                    <a:noFill/>
                  </a:ln>
                  <a:solidFill>
                    <a:srgbClr val="46AC6F">
                      <a:lumMod val="75000"/>
                    </a:srgbClr>
                  </a:solidFill>
                  <a:effectLst/>
                  <a:uLnTx/>
                  <a:uFillTx/>
                  <a:latin typeface="Calibri" panose="020F0502020204030204"/>
                  <a:ea typeface="+mn-ea"/>
                  <a:cs typeface="+mn-cs"/>
                </a:rPr>
                <a:t>TRIPLE</a:t>
              </a:r>
              <a:r>
                <a:rPr kumimoji="0" lang="en-US" sz="3600" b="1" i="0" u="none" strike="noStrike" kern="0" cap="none" spc="0" normalizeH="0" baseline="0" noProof="0">
                  <a:ln>
                    <a:noFill/>
                  </a:ln>
                  <a:solidFill>
                    <a:srgbClr val="164B4F"/>
                  </a:solidFill>
                  <a:effectLst/>
                  <a:uLnTx/>
                  <a:uFillTx/>
                  <a:latin typeface="Calibri" panose="020F0502020204030204"/>
                  <a:ea typeface="+mn-ea"/>
                  <a:cs typeface="+mn-cs"/>
                </a:rPr>
                <a:t> BOTTOM </a:t>
              </a:r>
              <a:r>
                <a:rPr kumimoji="0" lang="en-US" sz="3600" b="1" i="0" u="none" strike="noStrike" kern="0" cap="none" spc="0" normalizeH="0" baseline="0" noProof="0">
                  <a:ln>
                    <a:noFill/>
                  </a:ln>
                  <a:solidFill>
                    <a:prstClr val="white">
                      <a:lumMod val="50000"/>
                    </a:prstClr>
                  </a:solidFill>
                  <a:effectLst/>
                  <a:uLnTx/>
                  <a:uFillTx/>
                  <a:latin typeface="Calibri" panose="020F0502020204030204"/>
                  <a:ea typeface="+mn-ea"/>
                  <a:cs typeface="+mn-cs"/>
                </a:rPr>
                <a:t>LINE</a:t>
              </a:r>
            </a:p>
          </p:txBody>
        </p:sp>
        <p:sp>
          <p:nvSpPr>
            <p:cNvPr id="26" name="TextBox 25">
              <a:extLst>
                <a:ext uri="{FF2B5EF4-FFF2-40B4-BE49-F238E27FC236}">
                  <a16:creationId xmlns:a16="http://schemas.microsoft.com/office/drawing/2014/main" id="{EF16B668-8923-AC6F-052A-7594672DC785}"/>
                </a:ext>
              </a:extLst>
            </p:cNvPr>
            <p:cNvSpPr txBox="1"/>
            <p:nvPr/>
          </p:nvSpPr>
          <p:spPr>
            <a:xfrm>
              <a:off x="13224" y="6083785"/>
              <a:ext cx="44675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64B4F"/>
                  </a:solidFill>
                  <a:effectLst/>
                  <a:uLnTx/>
                  <a:uFillTx/>
                  <a:latin typeface="Calibri" panose="020F0502020204030204"/>
                  <a:ea typeface="+mn-ea"/>
                  <a:cs typeface="+mn-cs"/>
                </a:rPr>
                <a:t>Mortimer F, Isherwood J, Wilkinson A, Vaux E. (2018) </a:t>
              </a:r>
              <a:r>
                <a:rPr kumimoji="0" lang="en-US" sz="1400" b="1" i="0" u="none" strike="noStrike" kern="0" cap="none" spc="0" normalizeH="0" baseline="0" noProof="0">
                  <a:ln>
                    <a:noFill/>
                  </a:ln>
                  <a:solidFill>
                    <a:srgbClr val="164B4F"/>
                  </a:solidFill>
                  <a:effectLst/>
                  <a:uLnTx/>
                  <a:uFillTx/>
                  <a:latin typeface="Calibri" panose="020F0502020204030204"/>
                  <a:ea typeface="+mn-ea"/>
                  <a:cs typeface="+mn-cs"/>
                </a:rPr>
                <a:t>Sustainability in quality improvement: redefining value. </a:t>
              </a:r>
              <a:r>
                <a:rPr kumimoji="0" lang="en-US" sz="1400" b="0" i="1" u="none" strike="noStrike" kern="0" cap="none" spc="0" normalizeH="0" baseline="0" noProof="0">
                  <a:ln>
                    <a:noFill/>
                  </a:ln>
                  <a:solidFill>
                    <a:srgbClr val="164B4F"/>
                  </a:solidFill>
                  <a:effectLst/>
                  <a:uLnTx/>
                  <a:uFillTx/>
                  <a:latin typeface="Calibri" panose="020F0502020204030204"/>
                  <a:ea typeface="+mn-ea"/>
                  <a:cs typeface="+mn-cs"/>
                </a:rPr>
                <a:t>Future Healthcare Journal. </a:t>
              </a:r>
              <a:r>
                <a:rPr kumimoji="0" lang="en-US" sz="1400" b="0" i="0" u="none" strike="noStrike" kern="0" cap="none" spc="0" normalizeH="0" baseline="0" noProof="0">
                  <a:ln>
                    <a:noFill/>
                  </a:ln>
                  <a:solidFill>
                    <a:srgbClr val="164B4F"/>
                  </a:solidFill>
                  <a:effectLst/>
                  <a:uLnTx/>
                  <a:uFillTx/>
                  <a:latin typeface="Calibri" panose="020F0502020204030204"/>
                  <a:ea typeface="+mn-ea"/>
                  <a:cs typeface="+mn-cs"/>
                </a:rPr>
                <a:t>Vol.5(2):88-93</a:t>
              </a:r>
            </a:p>
          </p:txBody>
        </p:sp>
      </p:grpSp>
      <p:sp>
        <p:nvSpPr>
          <p:cNvPr id="2" name="TextBox 2">
            <a:extLst>
              <a:ext uri="{FF2B5EF4-FFF2-40B4-BE49-F238E27FC236}">
                <a16:creationId xmlns:a16="http://schemas.microsoft.com/office/drawing/2014/main" id="{6E964890-32E7-0240-3774-C5675BBA8EE0}"/>
              </a:ext>
            </a:extLst>
          </p:cNvPr>
          <p:cNvSpPr txBox="1"/>
          <p:nvPr/>
        </p:nvSpPr>
        <p:spPr>
          <a:xfrm>
            <a:off x="76372" y="88391"/>
            <a:ext cx="5627040" cy="861774"/>
          </a:xfrm>
          <a:prstGeom prst="rect">
            <a:avLst/>
          </a:prstGeom>
          <a:noFill/>
        </p:spPr>
        <p:txBody>
          <a:bodyPr wrap="square">
            <a:spAutoFit/>
          </a:bodyPr>
          <a:lstStyle>
            <a:defPPr>
              <a:defRPr lang="en-US"/>
            </a:defPPr>
            <a:lvl1pPr marR="0" lvl="0" fontAlgn="auto">
              <a:lnSpc>
                <a:spcPct val="100000"/>
              </a:lnSpc>
              <a:spcBef>
                <a:spcPts val="0"/>
              </a:spcBef>
              <a:spcAft>
                <a:spcPts val="0"/>
              </a:spcAft>
              <a:buClrTx/>
              <a:buSzTx/>
              <a:tabLst/>
              <a:defRPr sz="2800" b="1">
                <a:solidFill>
                  <a:srgbClr val="005255"/>
                </a:solidFill>
                <a:latin typeface="Arial" panose="020B0604020202020204"/>
                <a:cs typeface="Calibri" panose="020F0502020204030204" pitchFamily="34" charset="0"/>
              </a:defRPr>
            </a:lvl1pPr>
          </a:lstStyle>
          <a:p>
            <a:r>
              <a:rPr lang="en-US" sz="2500" dirty="0"/>
              <a:t>High quality care, </a:t>
            </a:r>
          </a:p>
          <a:p>
            <a:r>
              <a:rPr lang="en-US" sz="2500" dirty="0"/>
              <a:t>Low environmental impact </a:t>
            </a:r>
          </a:p>
        </p:txBody>
      </p:sp>
    </p:spTree>
    <p:extLst>
      <p:ext uri="{BB962C8B-B14F-4D97-AF65-F5344CB8AC3E}">
        <p14:creationId xmlns:p14="http://schemas.microsoft.com/office/powerpoint/2010/main" val="219332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a:extLst>
              <a:ext uri="{FF2B5EF4-FFF2-40B4-BE49-F238E27FC236}">
                <a16:creationId xmlns:a16="http://schemas.microsoft.com/office/drawing/2014/main" id="{3119B242-02DE-73A8-F163-F401B3A8D45C}"/>
              </a:ext>
            </a:extLst>
          </p:cNvPr>
          <p:cNvSpPr txBox="1"/>
          <p:nvPr/>
        </p:nvSpPr>
        <p:spPr>
          <a:xfrm>
            <a:off x="3096305" y="402891"/>
            <a:ext cx="5999390" cy="646331"/>
          </a:xfrm>
          <a:prstGeom prst="rect">
            <a:avLst/>
          </a:prstGeom>
          <a:noFill/>
        </p:spPr>
        <p:txBody>
          <a:bodyPr wrap="square">
            <a:spAutoFit/>
          </a:bodyPr>
          <a:lstStyle>
            <a:defPPr>
              <a:defRPr lang="en-US"/>
            </a:defPPr>
            <a:lvl1pPr marR="0" lvl="0" fontAlgn="auto">
              <a:lnSpc>
                <a:spcPct val="100000"/>
              </a:lnSpc>
              <a:spcBef>
                <a:spcPts val="0"/>
              </a:spcBef>
              <a:spcAft>
                <a:spcPts val="0"/>
              </a:spcAft>
              <a:buClrTx/>
              <a:buSzTx/>
              <a:tabLst/>
              <a:defRPr sz="2800" b="1">
                <a:solidFill>
                  <a:srgbClr val="005255"/>
                </a:solidFill>
                <a:latin typeface="Arial" panose="020B0604020202020204"/>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255"/>
                </a:solidFill>
                <a:effectLst/>
                <a:uLnTx/>
                <a:uFillTx/>
                <a:latin typeface="Arial" panose="020B0604020202020204"/>
                <a:ea typeface="+mn-ea"/>
                <a:cs typeface="Calibri" panose="020F0502020204030204" pitchFamily="34" charset="0"/>
              </a:rPr>
              <a:t>Emissions – Whole NHS</a:t>
            </a:r>
          </a:p>
        </p:txBody>
      </p:sp>
      <p:sp>
        <p:nvSpPr>
          <p:cNvPr id="21" name="TextBox 20">
            <a:extLst>
              <a:ext uri="{FF2B5EF4-FFF2-40B4-BE49-F238E27FC236}">
                <a16:creationId xmlns:a16="http://schemas.microsoft.com/office/drawing/2014/main" id="{0D43C72B-7EF8-00FD-9E5C-E71F6CBC6387}"/>
              </a:ext>
            </a:extLst>
          </p:cNvPr>
          <p:cNvSpPr txBox="1"/>
          <p:nvPr/>
        </p:nvSpPr>
        <p:spPr>
          <a:xfrm>
            <a:off x="9095694" y="4036148"/>
            <a:ext cx="3553505" cy="1200329"/>
          </a:xfrm>
          <a:prstGeom prst="rect">
            <a:avLst/>
          </a:prstGeom>
          <a:noFill/>
        </p:spPr>
        <p:txBody>
          <a:bodyPr wrap="square" rtlCol="0">
            <a:spAutoFit/>
          </a:bodyPr>
          <a:lstStyle/>
          <a:p>
            <a:r>
              <a:rPr lang="en-GB" sz="3600" dirty="0"/>
              <a:t>Medicines = 20%</a:t>
            </a:r>
          </a:p>
        </p:txBody>
      </p:sp>
      <p:sp>
        <p:nvSpPr>
          <p:cNvPr id="9" name="Rectangle: Rounded Corners 8">
            <a:extLst>
              <a:ext uri="{FF2B5EF4-FFF2-40B4-BE49-F238E27FC236}">
                <a16:creationId xmlns:a16="http://schemas.microsoft.com/office/drawing/2014/main" id="{A597B6F1-D70B-DCF6-FE37-227AE8488BD0}"/>
              </a:ext>
            </a:extLst>
          </p:cNvPr>
          <p:cNvSpPr/>
          <p:nvPr/>
        </p:nvSpPr>
        <p:spPr>
          <a:xfrm>
            <a:off x="8939718" y="3854321"/>
            <a:ext cx="3010982" cy="158344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a:extLst>
              <a:ext uri="{FF2B5EF4-FFF2-40B4-BE49-F238E27FC236}">
                <a16:creationId xmlns:a16="http://schemas.microsoft.com/office/drawing/2014/main" id="{E2297590-DD49-16A1-83AE-3CC891C95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564" y="1200179"/>
            <a:ext cx="6613167" cy="5099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9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099AA64B-EBAE-75A3-7A2D-51BE35C7E57E}"/>
              </a:ext>
            </a:extLst>
          </p:cNvPr>
          <p:cNvGrpSpPr/>
          <p:nvPr/>
        </p:nvGrpSpPr>
        <p:grpSpPr>
          <a:xfrm>
            <a:off x="173319" y="1341963"/>
            <a:ext cx="6436680" cy="3861111"/>
            <a:chOff x="0" y="0"/>
            <a:chExt cx="12277307" cy="7623768"/>
          </a:xfrm>
        </p:grpSpPr>
        <p:sp>
          <p:nvSpPr>
            <p:cNvPr id="7" name="TextBox 7">
              <a:extLst>
                <a:ext uri="{FF2B5EF4-FFF2-40B4-BE49-F238E27FC236}">
                  <a16:creationId xmlns:a16="http://schemas.microsoft.com/office/drawing/2014/main" id="{0F06E86F-5F90-B4E5-363C-3F01CAE92E70}"/>
                </a:ext>
              </a:extLst>
            </p:cNvPr>
            <p:cNvSpPr txBox="1"/>
            <p:nvPr/>
          </p:nvSpPr>
          <p:spPr>
            <a:xfrm>
              <a:off x="8632959" y="2766033"/>
              <a:ext cx="3644348" cy="1148309"/>
            </a:xfrm>
            <a:prstGeom prst="rect">
              <a:avLst/>
            </a:prstGeom>
          </p:spPr>
          <p:txBody>
            <a:bodyPr wrap="square" lIns="0" tIns="0" rIns="0" bIns="0" rtlCol="0" anchor="t">
              <a:spAutoFit/>
            </a:bodyPr>
            <a:lstStyle/>
            <a:p>
              <a:pPr marL="0" marR="0" lvl="0" indent="0" algn="ctr" defTabSz="609630" rtl="0" eaLnBrk="1" fontAlgn="auto" latinLnBrk="0" hangingPunct="1">
                <a:lnSpc>
                  <a:spcPts val="1469"/>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55"/>
                  </a:solidFill>
                  <a:effectLst/>
                  <a:uLnTx/>
                  <a:uFillTx/>
                  <a:latin typeface="Arial" panose="020B0604020202020204"/>
                  <a:ea typeface="+mn-ea"/>
                  <a:cs typeface="+mn-cs"/>
                </a:rPr>
                <a:t>Pharmaceuticals and Chemicals</a:t>
              </a:r>
            </a:p>
            <a:p>
              <a:pPr marL="0" marR="0" lvl="0" indent="0" algn="ctr" defTabSz="609630" rtl="0" eaLnBrk="1" fontAlgn="auto" latinLnBrk="0" hangingPunct="1">
                <a:lnSpc>
                  <a:spcPts val="1469"/>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55"/>
                  </a:solidFill>
                  <a:effectLst/>
                  <a:uLnTx/>
                  <a:uFillTx/>
                  <a:latin typeface="Arial" panose="020B0604020202020204"/>
                  <a:ea typeface="+mn-ea"/>
                  <a:cs typeface="+mn-cs"/>
                </a:rPr>
                <a:t>48%</a:t>
              </a:r>
            </a:p>
          </p:txBody>
        </p:sp>
        <p:sp>
          <p:nvSpPr>
            <p:cNvPr id="8" name="TextBox 8">
              <a:extLst>
                <a:ext uri="{FF2B5EF4-FFF2-40B4-BE49-F238E27FC236}">
                  <a16:creationId xmlns:a16="http://schemas.microsoft.com/office/drawing/2014/main" id="{70C76456-5F11-E1C3-86E8-1B5358C301FB}"/>
                </a:ext>
              </a:extLst>
            </p:cNvPr>
            <p:cNvSpPr txBox="1"/>
            <p:nvPr/>
          </p:nvSpPr>
          <p:spPr>
            <a:xfrm>
              <a:off x="0" y="1016317"/>
              <a:ext cx="2401340" cy="1148309"/>
            </a:xfrm>
            <a:prstGeom prst="rect">
              <a:avLst/>
            </a:prstGeom>
          </p:spPr>
          <p:txBody>
            <a:bodyPr wrap="square" lIns="0" tIns="0" rIns="0" bIns="0" rtlCol="0" anchor="t">
              <a:spAutoFit/>
            </a:bodyPr>
            <a:lstStyle/>
            <a:p>
              <a:pPr marL="0" marR="0" lvl="0" indent="0" algn="ctr" defTabSz="609630" rtl="0" eaLnBrk="1" fontAlgn="auto" latinLnBrk="0" hangingPunct="1">
                <a:lnSpc>
                  <a:spcPts val="1469"/>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55"/>
                  </a:solidFill>
                  <a:effectLst/>
                  <a:uLnTx/>
                  <a:uFillTx/>
                  <a:latin typeface="Arial" panose="020B0604020202020204"/>
                  <a:ea typeface="+mn-ea"/>
                  <a:cs typeface="+mn-cs"/>
                </a:rPr>
                <a:t>Non-Clinical</a:t>
              </a:r>
            </a:p>
            <a:p>
              <a:pPr marL="0" marR="0" lvl="0" indent="0" algn="ctr" defTabSz="609630" rtl="0" eaLnBrk="1" fontAlgn="auto" latinLnBrk="0" hangingPunct="1">
                <a:lnSpc>
                  <a:spcPts val="1469"/>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55"/>
                  </a:solidFill>
                  <a:effectLst/>
                  <a:uLnTx/>
                  <a:uFillTx/>
                  <a:latin typeface="Arial" panose="020B0604020202020204"/>
                  <a:ea typeface="+mn-ea"/>
                  <a:cs typeface="+mn-cs"/>
                </a:rPr>
                <a:t>39%</a:t>
              </a:r>
            </a:p>
          </p:txBody>
        </p:sp>
        <p:sp>
          <p:nvSpPr>
            <p:cNvPr id="9" name="TextBox 9">
              <a:extLst>
                <a:ext uri="{FF2B5EF4-FFF2-40B4-BE49-F238E27FC236}">
                  <a16:creationId xmlns:a16="http://schemas.microsoft.com/office/drawing/2014/main" id="{42227F8D-4F4B-11F5-D51B-BE1D6B3738AE}"/>
                </a:ext>
              </a:extLst>
            </p:cNvPr>
            <p:cNvSpPr txBox="1"/>
            <p:nvPr/>
          </p:nvSpPr>
          <p:spPr>
            <a:xfrm>
              <a:off x="3212380" y="6855274"/>
              <a:ext cx="1200641" cy="768494"/>
            </a:xfrm>
            <a:prstGeom prst="rect">
              <a:avLst/>
            </a:prstGeom>
          </p:spPr>
          <p:txBody>
            <a:bodyPr wrap="square" lIns="0" tIns="0" rIns="0" bIns="0" rtlCol="0" anchor="t">
              <a:spAutoFit/>
            </a:bodyPr>
            <a:lstStyle/>
            <a:p>
              <a:pPr marL="0" marR="0" lvl="0" indent="0" algn="ctr" defTabSz="609630" rtl="0" eaLnBrk="1" fontAlgn="auto" latinLnBrk="0" hangingPunct="1">
                <a:lnSpc>
                  <a:spcPts val="1469"/>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55"/>
                  </a:solidFill>
                  <a:effectLst/>
                  <a:uLnTx/>
                  <a:uFillTx/>
                  <a:latin typeface="Arial" panose="020B0604020202020204"/>
                  <a:ea typeface="+mn-ea"/>
                  <a:cs typeface="+mn-cs"/>
                </a:rPr>
                <a:t>MDIs</a:t>
              </a:r>
            </a:p>
            <a:p>
              <a:pPr marL="0" marR="0" lvl="0" indent="0" algn="ctr" defTabSz="609630" rtl="0" eaLnBrk="1" fontAlgn="auto" latinLnBrk="0" hangingPunct="1">
                <a:lnSpc>
                  <a:spcPts val="1469"/>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55"/>
                  </a:solidFill>
                  <a:effectLst/>
                  <a:uLnTx/>
                  <a:uFillTx/>
                  <a:latin typeface="Arial" panose="020B0604020202020204"/>
                  <a:ea typeface="+mn-ea"/>
                  <a:cs typeface="+mn-cs"/>
                </a:rPr>
                <a:t>13%</a:t>
              </a:r>
              <a:endParaRPr kumimoji="0" lang="en-US" sz="1400" b="1" i="0" u="none" strike="noStrike" kern="1200" cap="none" spc="0" normalizeH="0" baseline="0" noProof="0" dirty="0">
                <a:ln>
                  <a:noFill/>
                </a:ln>
                <a:solidFill>
                  <a:srgbClr val="005255"/>
                </a:solidFill>
                <a:effectLst/>
                <a:uLnTx/>
                <a:uFillTx/>
                <a:latin typeface="Arial" panose="020B0604020202020204"/>
                <a:ea typeface="+mn-ea"/>
                <a:cs typeface="+mn-cs"/>
              </a:endParaRPr>
            </a:p>
          </p:txBody>
        </p:sp>
        <p:grpSp>
          <p:nvGrpSpPr>
            <p:cNvPr id="10" name="Group 10">
              <a:extLst>
                <a:ext uri="{FF2B5EF4-FFF2-40B4-BE49-F238E27FC236}">
                  <a16:creationId xmlns:a16="http://schemas.microsoft.com/office/drawing/2014/main" id="{EC26D115-0EFE-B518-16FF-802672187475}"/>
                </a:ext>
              </a:extLst>
            </p:cNvPr>
            <p:cNvGrpSpPr>
              <a:grpSpLocks noChangeAspect="1"/>
            </p:cNvGrpSpPr>
            <p:nvPr/>
          </p:nvGrpSpPr>
          <p:grpSpPr>
            <a:xfrm>
              <a:off x="1816086" y="0"/>
              <a:ext cx="6750662" cy="6750662"/>
              <a:chOff x="0" y="0"/>
              <a:chExt cx="2540000" cy="2540000"/>
            </a:xfrm>
          </p:grpSpPr>
          <p:sp>
            <p:nvSpPr>
              <p:cNvPr id="11" name="Freeform 11">
                <a:extLst>
                  <a:ext uri="{FF2B5EF4-FFF2-40B4-BE49-F238E27FC236}">
                    <a16:creationId xmlns:a16="http://schemas.microsoft.com/office/drawing/2014/main" id="{40B3C050-FDAA-C3B2-989C-D8983FE25EEE}"/>
                  </a:ext>
                </a:extLst>
              </p:cNvPr>
              <p:cNvSpPr/>
              <p:nvPr/>
            </p:nvSpPr>
            <p:spPr>
              <a:xfrm>
                <a:off x="1270000" y="0"/>
                <a:ext cx="1294913" cy="2536366"/>
              </a:xfrm>
              <a:custGeom>
                <a:avLst/>
                <a:gdLst/>
                <a:ahLst/>
                <a:cxnLst/>
                <a:rect l="l" t="t" r="r" b="b"/>
                <a:pathLst>
                  <a:path w="1294913" h="2536366">
                    <a:moveTo>
                      <a:pt x="0" y="0"/>
                    </a:moveTo>
                    <a:lnTo>
                      <a:pt x="0" y="0"/>
                    </a:lnTo>
                    <a:cubicBezTo>
                      <a:pt x="682711" y="0"/>
                      <a:pt x="1243268" y="539743"/>
                      <a:pt x="1269091" y="1221965"/>
                    </a:cubicBezTo>
                    <a:cubicBezTo>
                      <a:pt x="1294913" y="1904187"/>
                      <a:pt x="776759" y="2484759"/>
                      <a:pt x="96001" y="2536366"/>
                    </a:cubicBezTo>
                    <a:lnTo>
                      <a:pt x="48001" y="1903183"/>
                    </a:lnTo>
                    <a:cubicBezTo>
                      <a:pt x="388380" y="1877380"/>
                      <a:pt x="647458" y="1587094"/>
                      <a:pt x="634547" y="1245982"/>
                    </a:cubicBezTo>
                    <a:cubicBezTo>
                      <a:pt x="621636" y="904871"/>
                      <a:pt x="341356" y="634999"/>
                      <a:pt x="0" y="635000"/>
                    </a:cubicBezTo>
                    <a:close/>
                  </a:path>
                </a:pathLst>
              </a:custGeom>
              <a:solidFill>
                <a:srgbClr val="B3C460"/>
              </a:solidFill>
            </p:spPr>
            <p:txBody>
              <a:bodyPr/>
              <a:lstStyle/>
              <a:p>
                <a:endParaRPr lang="en-GB"/>
              </a:p>
            </p:txBody>
          </p:sp>
          <p:sp>
            <p:nvSpPr>
              <p:cNvPr id="12" name="Freeform 12">
                <a:extLst>
                  <a:ext uri="{FF2B5EF4-FFF2-40B4-BE49-F238E27FC236}">
                    <a16:creationId xmlns:a16="http://schemas.microsoft.com/office/drawing/2014/main" id="{B9F9A99D-F800-1BEA-7CDD-4388B0E73947}"/>
                  </a:ext>
                </a:extLst>
              </p:cNvPr>
              <p:cNvSpPr/>
              <p:nvPr/>
            </p:nvSpPr>
            <p:spPr>
              <a:xfrm>
                <a:off x="412576" y="1738435"/>
                <a:ext cx="1016597" cy="838276"/>
              </a:xfrm>
              <a:custGeom>
                <a:avLst/>
                <a:gdLst/>
                <a:ahLst/>
                <a:cxnLst/>
                <a:rect l="l" t="t" r="r" b="b"/>
                <a:pathLst>
                  <a:path w="1016597" h="838276">
                    <a:moveTo>
                      <a:pt x="1016597" y="791551"/>
                    </a:moveTo>
                    <a:cubicBezTo>
                      <a:pt x="646732" y="838276"/>
                      <a:pt x="275016" y="720129"/>
                      <a:pt x="0" y="468434"/>
                    </a:cubicBezTo>
                    <a:lnTo>
                      <a:pt x="428712" y="0"/>
                    </a:lnTo>
                    <a:cubicBezTo>
                      <a:pt x="566220" y="125847"/>
                      <a:pt x="752078" y="184920"/>
                      <a:pt x="937011" y="161558"/>
                    </a:cubicBezTo>
                    <a:close/>
                  </a:path>
                </a:pathLst>
              </a:custGeom>
              <a:solidFill>
                <a:srgbClr val="7BCF7E"/>
              </a:solidFill>
            </p:spPr>
            <p:txBody>
              <a:bodyPr/>
              <a:lstStyle/>
              <a:p>
                <a:endParaRPr lang="en-GB"/>
              </a:p>
            </p:txBody>
          </p:sp>
          <p:sp>
            <p:nvSpPr>
              <p:cNvPr id="13" name="Freeform 13">
                <a:extLst>
                  <a:ext uri="{FF2B5EF4-FFF2-40B4-BE49-F238E27FC236}">
                    <a16:creationId xmlns:a16="http://schemas.microsoft.com/office/drawing/2014/main" id="{9375DFEE-0C66-2B99-A33A-FAFA3DD8B6EA}"/>
                  </a:ext>
                </a:extLst>
              </p:cNvPr>
              <p:cNvSpPr/>
              <p:nvPr/>
            </p:nvSpPr>
            <p:spPr>
              <a:xfrm>
                <a:off x="-106312" y="0"/>
                <a:ext cx="1376248" cy="2248552"/>
              </a:xfrm>
              <a:custGeom>
                <a:avLst/>
                <a:gdLst/>
                <a:ahLst/>
                <a:cxnLst/>
                <a:rect l="l" t="t" r="r" b="b"/>
                <a:pathLst>
                  <a:path w="1376248" h="2248552">
                    <a:moveTo>
                      <a:pt x="566784" y="2248552"/>
                    </a:moveTo>
                    <a:cubicBezTo>
                      <a:pt x="154168" y="1907206"/>
                      <a:pt x="0" y="1343721"/>
                      <a:pt x="181372" y="839863"/>
                    </a:cubicBezTo>
                    <a:cubicBezTo>
                      <a:pt x="362743" y="336005"/>
                      <a:pt x="840677" y="54"/>
                      <a:pt x="1376185" y="0"/>
                    </a:cubicBezTo>
                    <a:lnTo>
                      <a:pt x="1376249" y="635000"/>
                    </a:lnTo>
                    <a:cubicBezTo>
                      <a:pt x="1108495" y="635027"/>
                      <a:pt x="869528" y="803002"/>
                      <a:pt x="778842" y="1054931"/>
                    </a:cubicBezTo>
                    <a:cubicBezTo>
                      <a:pt x="688156" y="1306860"/>
                      <a:pt x="765240" y="1588603"/>
                      <a:pt x="971548" y="1759276"/>
                    </a:cubicBezTo>
                    <a:close/>
                  </a:path>
                </a:pathLst>
              </a:custGeom>
              <a:solidFill>
                <a:srgbClr val="27E6B2"/>
              </a:solidFill>
            </p:spPr>
            <p:txBody>
              <a:bodyPr/>
              <a:lstStyle/>
              <a:p>
                <a:endParaRPr lang="en-GB"/>
              </a:p>
            </p:txBody>
          </p:sp>
        </p:grpSp>
      </p:grpSp>
      <p:sp>
        <p:nvSpPr>
          <p:cNvPr id="14" name="TextBox 14">
            <a:extLst>
              <a:ext uri="{FF2B5EF4-FFF2-40B4-BE49-F238E27FC236}">
                <a16:creationId xmlns:a16="http://schemas.microsoft.com/office/drawing/2014/main" id="{3119B242-02DE-73A8-F163-F401B3A8D45C}"/>
              </a:ext>
            </a:extLst>
          </p:cNvPr>
          <p:cNvSpPr txBox="1"/>
          <p:nvPr/>
        </p:nvSpPr>
        <p:spPr>
          <a:xfrm>
            <a:off x="3116837" y="315046"/>
            <a:ext cx="5999390" cy="646331"/>
          </a:xfrm>
          <a:prstGeom prst="rect">
            <a:avLst/>
          </a:prstGeom>
          <a:noFill/>
        </p:spPr>
        <p:txBody>
          <a:bodyPr wrap="square">
            <a:spAutoFit/>
          </a:bodyPr>
          <a:lstStyle>
            <a:defPPr>
              <a:defRPr lang="en-US"/>
            </a:defPPr>
            <a:lvl1pPr marR="0" lvl="0" fontAlgn="auto">
              <a:lnSpc>
                <a:spcPct val="100000"/>
              </a:lnSpc>
              <a:spcBef>
                <a:spcPts val="0"/>
              </a:spcBef>
              <a:spcAft>
                <a:spcPts val="0"/>
              </a:spcAft>
              <a:buClrTx/>
              <a:buSzTx/>
              <a:tabLst/>
              <a:defRPr sz="2800" b="1">
                <a:solidFill>
                  <a:srgbClr val="005255"/>
                </a:solidFill>
                <a:latin typeface="Arial" panose="020B0604020202020204"/>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255"/>
                </a:solidFill>
                <a:effectLst/>
                <a:uLnTx/>
                <a:uFillTx/>
                <a:latin typeface="Arial" panose="020B0604020202020204"/>
                <a:ea typeface="+mn-ea"/>
                <a:cs typeface="Calibri" panose="020F0502020204030204" pitchFamily="34" charset="0"/>
              </a:rPr>
              <a:t>Emissions </a:t>
            </a:r>
            <a:r>
              <a:rPr lang="en-US" sz="3600" dirty="0"/>
              <a:t>- </a:t>
            </a:r>
            <a:r>
              <a:rPr kumimoji="0" lang="en-US" sz="3600" b="1" i="0" u="none" strike="noStrike" kern="1200" cap="none" spc="0" normalizeH="0" baseline="0" noProof="0" dirty="0">
                <a:ln>
                  <a:noFill/>
                </a:ln>
                <a:solidFill>
                  <a:srgbClr val="005255"/>
                </a:solidFill>
                <a:effectLst/>
                <a:uLnTx/>
                <a:uFillTx/>
                <a:latin typeface="Arial" panose="020B0604020202020204"/>
                <a:ea typeface="+mn-ea"/>
                <a:cs typeface="Calibri" panose="020F0502020204030204" pitchFamily="34" charset="0"/>
              </a:rPr>
              <a:t>Primary Care</a:t>
            </a:r>
          </a:p>
        </p:txBody>
      </p:sp>
      <p:sp>
        <p:nvSpPr>
          <p:cNvPr id="18" name="TextBox 17">
            <a:extLst>
              <a:ext uri="{FF2B5EF4-FFF2-40B4-BE49-F238E27FC236}">
                <a16:creationId xmlns:a16="http://schemas.microsoft.com/office/drawing/2014/main" id="{27AC7262-C2D4-A488-79AD-5B21ED9B1761}"/>
              </a:ext>
            </a:extLst>
          </p:cNvPr>
          <p:cNvSpPr txBox="1"/>
          <p:nvPr/>
        </p:nvSpPr>
        <p:spPr>
          <a:xfrm>
            <a:off x="0" y="5732585"/>
            <a:ext cx="7921256"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66666"/>
                </a:solidFill>
                <a:effectLst/>
                <a:uLnTx/>
                <a:uFillTx/>
                <a:latin typeface="Arial" panose="020B0604020202020204"/>
                <a:ea typeface="+mn-ea"/>
                <a:cs typeface="+mn-cs"/>
              </a:rPr>
              <a:t>Health care's response to climate change: a carbon footprint assessment of the NHS in England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panose="020B0604020202020204"/>
                <a:ea typeface="+mn-ea"/>
                <a:cs typeface="+mn-cs"/>
              </a:rPr>
              <a:t>Tennison, Imogen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panose="020B0604020202020204"/>
                <a:ea typeface="+mn-ea"/>
                <a:cs typeface="+mn-cs"/>
              </a:rPr>
              <a:t>The Lancet Planetary Health, Volume 5, Issue 2, e84 - e92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52F323CF-A0CC-7465-C3D5-6D26BE0E9A0B}"/>
              </a:ext>
            </a:extLst>
          </p:cNvPr>
          <p:cNvSpPr/>
          <p:nvPr/>
        </p:nvSpPr>
        <p:spPr>
          <a:xfrm>
            <a:off x="7346853" y="1081885"/>
            <a:ext cx="4223105" cy="4341845"/>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26E526C2-5F8D-7A23-9959-E5D668AE1186}"/>
              </a:ext>
            </a:extLst>
          </p:cNvPr>
          <p:cNvSpPr txBox="1"/>
          <p:nvPr/>
        </p:nvSpPr>
        <p:spPr>
          <a:xfrm>
            <a:off x="7580539" y="1295389"/>
            <a:ext cx="3827690"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t>Prescribing footprint</a:t>
            </a:r>
            <a:r>
              <a:rPr kumimoji="0" lang="en-US" sz="3000" i="0" u="none" strike="noStrike" kern="1200" cap="none" spc="0" normalizeH="0" baseline="0" noProof="0" dirty="0">
                <a:ln>
                  <a:noFill/>
                </a:ln>
                <a:effectLst/>
                <a:uLnTx/>
                <a:uFillTx/>
                <a:latin typeface="Arial" panose="020B0604020202020204"/>
                <a:ea typeface="+mn-ea"/>
                <a:cs typeface="Calibri" panose="020F0502020204030204" pitchFamily="34" charset="0"/>
              </a:rPr>
              <a:t> in Primary Care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 panose="020B0604020202020204"/>
                <a:ea typeface="+mn-ea"/>
                <a:cs typeface="Calibri" panose="020F0502020204030204" pitchFamily="34" charset="0"/>
              </a:rPr>
              <a:t>What happens in Secondary Care is </a:t>
            </a:r>
            <a:r>
              <a:rPr kumimoji="0" lang="en-US" sz="3000" b="1" i="0" u="none" strike="noStrike" kern="1200" cap="none" spc="0" normalizeH="0" baseline="0" noProof="0" dirty="0">
                <a:ln>
                  <a:noFill/>
                </a:ln>
                <a:effectLst/>
                <a:uLnTx/>
                <a:uFillTx/>
                <a:latin typeface="Arial" panose="020B0604020202020204"/>
                <a:ea typeface="+mn-ea"/>
                <a:cs typeface="Calibri" panose="020F0502020204030204" pitchFamily="34" charset="0"/>
              </a:rPr>
              <a:t>highly influential </a:t>
            </a:r>
            <a:r>
              <a:rPr kumimoji="0" lang="en-US" sz="3000" i="0" u="none" strike="noStrike" kern="1200" cap="none" spc="0" normalizeH="0" baseline="0" noProof="0" dirty="0">
                <a:ln>
                  <a:noFill/>
                </a:ln>
                <a:effectLst/>
                <a:uLnTx/>
                <a:uFillTx/>
                <a:latin typeface="Arial" panose="020B0604020202020204"/>
                <a:ea typeface="+mn-ea"/>
                <a:cs typeface="Calibri" panose="020F0502020204030204" pitchFamily="34" charset="0"/>
              </a:rPr>
              <a:t>to the long-term prescribing pattern in Primary Care.</a:t>
            </a:r>
          </a:p>
          <a:p>
            <a:endParaRPr lang="en-GB" sz="2800" dirty="0"/>
          </a:p>
        </p:txBody>
      </p:sp>
    </p:spTree>
    <p:extLst>
      <p:ext uri="{BB962C8B-B14F-4D97-AF65-F5344CB8AC3E}">
        <p14:creationId xmlns:p14="http://schemas.microsoft.com/office/powerpoint/2010/main" val="186668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93D22-57FD-7E39-861E-22EA98720CEA}"/>
              </a:ext>
            </a:extLst>
          </p:cNvPr>
          <p:cNvSpPr/>
          <p:nvPr/>
        </p:nvSpPr>
        <p:spPr>
          <a:xfrm>
            <a:off x="-3596878" y="-2416091"/>
            <a:ext cx="9839470" cy="869576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Diagram: Implementing the NICE guideline on medicines optimisation (NG5) can save on greenhouse gas emissions.  ">
            <a:extLst>
              <a:ext uri="{FF2B5EF4-FFF2-40B4-BE49-F238E27FC236}">
                <a16:creationId xmlns:a16="http://schemas.microsoft.com/office/drawing/2014/main" id="{70842715-6229-DEC8-4133-055A01D27187}"/>
              </a:ext>
            </a:extLst>
          </p:cNvPr>
          <p:cNvPicPr>
            <a:picLocks noChangeAspect="1"/>
          </p:cNvPicPr>
          <p:nvPr/>
        </p:nvPicPr>
        <p:blipFill>
          <a:blip r:embed="rId3"/>
          <a:stretch>
            <a:fillRect/>
          </a:stretch>
        </p:blipFill>
        <p:spPr>
          <a:xfrm>
            <a:off x="6242592" y="1761555"/>
            <a:ext cx="5949407" cy="4507544"/>
          </a:xfrm>
          <a:prstGeom prst="rect">
            <a:avLst/>
          </a:prstGeom>
        </p:spPr>
      </p:pic>
      <p:sp>
        <p:nvSpPr>
          <p:cNvPr id="5" name="TextBox 9">
            <a:extLst>
              <a:ext uri="{FF2B5EF4-FFF2-40B4-BE49-F238E27FC236}">
                <a16:creationId xmlns:a16="http://schemas.microsoft.com/office/drawing/2014/main" id="{B3A7DACF-C4CF-77CA-2992-0BF256EB07CF}"/>
              </a:ext>
            </a:extLst>
          </p:cNvPr>
          <p:cNvSpPr txBox="1"/>
          <p:nvPr/>
        </p:nvSpPr>
        <p:spPr>
          <a:xfrm>
            <a:off x="1115735" y="1761554"/>
            <a:ext cx="5372613" cy="5016758"/>
          </a:xfrm>
          <a:prstGeom prst="rect">
            <a:avLst/>
          </a:prstGeom>
          <a:noFill/>
        </p:spPr>
        <p:txBody>
          <a:bodyPr wrap="square"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50" indent="-285750">
              <a:buFont typeface="Arial" panose="020B0604020202020204" pitchFamily="34" charset="0"/>
              <a:buChar char="•"/>
            </a:pPr>
            <a:r>
              <a:rPr lang="en-GB" sz="3200" dirty="0">
                <a:latin typeface="Arial" panose="020B0604020202020204"/>
              </a:rPr>
              <a:t>Health inequalities</a:t>
            </a:r>
          </a:p>
          <a:p>
            <a:endParaRPr lang="en-GB" sz="3200" dirty="0">
              <a:latin typeface="Arial" panose="020B0604020202020204"/>
            </a:endParaRPr>
          </a:p>
          <a:p>
            <a:pPr marL="285750" indent="-285750">
              <a:buFont typeface="Arial" panose="020B0604020202020204" pitchFamily="34" charset="0"/>
              <a:buChar char="•"/>
            </a:pPr>
            <a:r>
              <a:rPr lang="en-GB" sz="3200" dirty="0">
                <a:latin typeface="Arial" panose="020B0604020202020204"/>
              </a:rPr>
              <a:t>Patient health</a:t>
            </a:r>
          </a:p>
          <a:p>
            <a:endParaRPr lang="en-GB" sz="3200" dirty="0">
              <a:latin typeface="Arial" panose="020B0604020202020204"/>
            </a:endParaRPr>
          </a:p>
          <a:p>
            <a:pPr marL="285750" indent="-285750">
              <a:buFont typeface="Arial" panose="020B0604020202020204" pitchFamily="34" charset="0"/>
              <a:buChar char="•"/>
            </a:pPr>
            <a:r>
              <a:rPr lang="en-GB" sz="3200" dirty="0">
                <a:latin typeface="Arial" panose="020B0604020202020204"/>
              </a:rPr>
              <a:t>GP workload</a:t>
            </a:r>
          </a:p>
          <a:p>
            <a:endParaRPr lang="en-GB" sz="3200" dirty="0">
              <a:latin typeface="Arial" panose="020B0604020202020204"/>
            </a:endParaRPr>
          </a:p>
          <a:p>
            <a:pPr marL="285750" indent="-285750">
              <a:buFont typeface="Arial" panose="020B0604020202020204" pitchFamily="34" charset="0"/>
              <a:buChar char="•"/>
            </a:pPr>
            <a:r>
              <a:rPr lang="en-GB" sz="3200" dirty="0">
                <a:latin typeface="Arial" panose="020B0604020202020204"/>
              </a:rPr>
              <a:t>Financial burden</a:t>
            </a:r>
          </a:p>
          <a:p>
            <a:r>
              <a:rPr lang="en-GB" sz="3200" dirty="0">
                <a:latin typeface="Arial" panose="020B0604020202020204"/>
              </a:rPr>
              <a:t> </a:t>
            </a:r>
          </a:p>
          <a:p>
            <a:pPr marL="285750" indent="-285750">
              <a:buFont typeface="Arial" panose="020B0604020202020204" pitchFamily="34" charset="0"/>
              <a:buChar char="•"/>
            </a:pPr>
            <a:r>
              <a:rPr lang="en-GB" sz="3200" dirty="0">
                <a:latin typeface="Arial" panose="020B0604020202020204"/>
              </a:rPr>
              <a:t>Protects future healthcare </a:t>
            </a:r>
          </a:p>
          <a:p>
            <a:pPr marL="285750" indent="-285750">
              <a:buFont typeface="Arial" panose="020B0604020202020204" pitchFamily="34" charset="0"/>
              <a:buChar char="•"/>
            </a:pPr>
            <a:endParaRPr lang="en-GB" sz="3200" dirty="0">
              <a:latin typeface="Arial" panose="020B0604020202020204"/>
            </a:endParaRPr>
          </a:p>
        </p:txBody>
      </p:sp>
      <p:sp>
        <p:nvSpPr>
          <p:cNvPr id="4" name="Rectangle: Rounded Corners 3">
            <a:extLst>
              <a:ext uri="{FF2B5EF4-FFF2-40B4-BE49-F238E27FC236}">
                <a16:creationId xmlns:a16="http://schemas.microsoft.com/office/drawing/2014/main" id="{91B56AA3-DBB9-9FF4-6324-F5F818A7A3DD}"/>
              </a:ext>
            </a:extLst>
          </p:cNvPr>
          <p:cNvSpPr/>
          <p:nvPr/>
        </p:nvSpPr>
        <p:spPr>
          <a:xfrm>
            <a:off x="-183204" y="-78298"/>
            <a:ext cx="6425796" cy="1041338"/>
          </a:xfrm>
          <a:prstGeom prst="roundRect">
            <a:avLst/>
          </a:prstGeom>
          <a:solidFill>
            <a:schemeClr val="accent3">
              <a:lumMod val="5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AC002448-CC06-158D-6963-45759DABA5DD}"/>
              </a:ext>
            </a:extLst>
          </p:cNvPr>
          <p:cNvSpPr txBox="1"/>
          <p:nvPr/>
        </p:nvSpPr>
        <p:spPr>
          <a:xfrm flipH="1">
            <a:off x="0" y="88428"/>
            <a:ext cx="10739337" cy="707886"/>
          </a:xfrm>
          <a:prstGeom prst="rect">
            <a:avLst/>
          </a:prstGeom>
          <a:noFill/>
        </p:spPr>
        <p:txBody>
          <a:bodyPr wrap="square" rtlCol="0">
            <a:spAutoFit/>
          </a:bodyPr>
          <a:lstStyle/>
          <a:p>
            <a:r>
              <a:rPr lang="en-GB" sz="4000" dirty="0">
                <a:solidFill>
                  <a:schemeClr val="bg1"/>
                </a:solidFill>
              </a:rPr>
              <a:t>Medicines sustainability </a:t>
            </a:r>
          </a:p>
        </p:txBody>
      </p:sp>
    </p:spTree>
    <p:extLst>
      <p:ext uri="{BB962C8B-B14F-4D97-AF65-F5344CB8AC3E}">
        <p14:creationId xmlns:p14="http://schemas.microsoft.com/office/powerpoint/2010/main" val="1083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59513C-16EF-85EC-DC68-398AA24DE54D}"/>
              </a:ext>
            </a:extLst>
          </p:cNvPr>
          <p:cNvSpPr/>
          <p:nvPr/>
        </p:nvSpPr>
        <p:spPr>
          <a:xfrm>
            <a:off x="-3743469" y="-2435113"/>
            <a:ext cx="9839470" cy="869576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4284082-A24E-B1FA-5CF2-980763CA9045}"/>
              </a:ext>
            </a:extLst>
          </p:cNvPr>
          <p:cNvSpPr>
            <a:spLocks noGrp="1"/>
          </p:cNvSpPr>
          <p:nvPr>
            <p:ph idx="1"/>
          </p:nvPr>
        </p:nvSpPr>
        <p:spPr>
          <a:xfrm>
            <a:off x="318847" y="1561931"/>
            <a:ext cx="6417316" cy="4073129"/>
          </a:xfrm>
        </p:spPr>
        <p:txBody>
          <a:bodyPr/>
          <a:lstStyle/>
          <a:p>
            <a:r>
              <a:rPr lang="en-US" sz="3600" dirty="0">
                <a:latin typeface="+mj-lt"/>
              </a:rPr>
              <a:t>Inhaler technique</a:t>
            </a:r>
          </a:p>
          <a:p>
            <a:pPr marL="609585" indent="-609585">
              <a:lnSpc>
                <a:spcPct val="150000"/>
              </a:lnSpc>
              <a:buFont typeface="Arial" panose="020B0604020202020204" pitchFamily="34" charset="0"/>
              <a:buChar char="•"/>
            </a:pPr>
            <a:r>
              <a:rPr lang="en-US" sz="3600" dirty="0">
                <a:latin typeface="+mj-lt"/>
              </a:rPr>
              <a:t>Patient choice</a:t>
            </a:r>
          </a:p>
          <a:p>
            <a:pPr marL="609585" indent="-609585">
              <a:lnSpc>
                <a:spcPct val="150000"/>
              </a:lnSpc>
              <a:buFont typeface="Arial" panose="020B0604020202020204" pitchFamily="34" charset="0"/>
              <a:buChar char="•"/>
            </a:pPr>
            <a:r>
              <a:rPr lang="en-US" sz="3600" dirty="0">
                <a:latin typeface="+mj-lt"/>
              </a:rPr>
              <a:t>Optimum control</a:t>
            </a:r>
          </a:p>
          <a:p>
            <a:pPr marL="609585" indent="-609585">
              <a:lnSpc>
                <a:spcPct val="150000"/>
              </a:lnSpc>
              <a:buFont typeface="Arial" panose="020B0604020202020204" pitchFamily="34" charset="0"/>
              <a:buChar char="•"/>
            </a:pPr>
            <a:r>
              <a:rPr lang="en-US" sz="3600" dirty="0">
                <a:latin typeface="+mj-lt"/>
              </a:rPr>
              <a:t>Patient adherence</a:t>
            </a:r>
          </a:p>
          <a:p>
            <a:pPr marL="609585" indent="-609585">
              <a:lnSpc>
                <a:spcPct val="150000"/>
              </a:lnSpc>
              <a:buFont typeface="Arial" panose="020B0604020202020204" pitchFamily="34" charset="0"/>
              <a:buChar char="•"/>
            </a:pPr>
            <a:r>
              <a:rPr lang="en-GB" sz="3600" dirty="0">
                <a:latin typeface="+mj-lt"/>
              </a:rPr>
              <a:t>Appropriate disposal</a:t>
            </a:r>
          </a:p>
          <a:p>
            <a:endParaRPr lang="en-GB" dirty="0">
              <a:latin typeface="+mj-lt"/>
            </a:endParaRPr>
          </a:p>
        </p:txBody>
      </p:sp>
      <p:pic>
        <p:nvPicPr>
          <p:cNvPr id="4" name="Picture 2" descr="A screenshot of information on carbon footprint from Ventolin pMDI vs Ventolin Accuhaler (DPI)">
            <a:extLst>
              <a:ext uri="{FF2B5EF4-FFF2-40B4-BE49-F238E27FC236}">
                <a16:creationId xmlns:a16="http://schemas.microsoft.com/office/drawing/2014/main" id="{21F6BBDE-3AA1-B51E-F519-77F4A4712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485" y="936350"/>
            <a:ext cx="5885234" cy="53243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74ADDD-87C4-1427-C63F-35F5FA321EBC}"/>
              </a:ext>
            </a:extLst>
          </p:cNvPr>
          <p:cNvSpPr txBox="1"/>
          <p:nvPr/>
        </p:nvSpPr>
        <p:spPr>
          <a:xfrm>
            <a:off x="8912818" y="3244334"/>
            <a:ext cx="2507849" cy="338554"/>
          </a:xfrm>
          <a:prstGeom prst="rect">
            <a:avLst/>
          </a:prstGeom>
          <a:noFill/>
        </p:spPr>
        <p:txBody>
          <a:bodyPr wrap="square" rtlCol="0">
            <a:spAutoFit/>
          </a:bodyPr>
          <a:lstStyle/>
          <a:p>
            <a:pPr defTabSz="1219170"/>
            <a:r>
              <a:rPr lang="en-GB" sz="1600" kern="0">
                <a:solidFill>
                  <a:srgbClr val="000000"/>
                </a:solidFill>
                <a:latin typeface="Arial" panose="020B0604020202020204"/>
                <a:cs typeface="Arial"/>
                <a:sym typeface="Arial"/>
                <a:rtl val="0"/>
              </a:rPr>
              <a:t>London to Sheffield</a:t>
            </a:r>
          </a:p>
        </p:txBody>
      </p:sp>
      <p:sp>
        <p:nvSpPr>
          <p:cNvPr id="6" name="TextBox 5">
            <a:extLst>
              <a:ext uri="{FF2B5EF4-FFF2-40B4-BE49-F238E27FC236}">
                <a16:creationId xmlns:a16="http://schemas.microsoft.com/office/drawing/2014/main" id="{94C075A7-1483-8044-3978-083DA2AFE674}"/>
              </a:ext>
            </a:extLst>
          </p:cNvPr>
          <p:cNvSpPr txBox="1"/>
          <p:nvPr/>
        </p:nvSpPr>
        <p:spPr>
          <a:xfrm>
            <a:off x="8486935" y="4742953"/>
            <a:ext cx="3194612" cy="338554"/>
          </a:xfrm>
          <a:prstGeom prst="rect">
            <a:avLst/>
          </a:prstGeom>
          <a:noFill/>
        </p:spPr>
        <p:txBody>
          <a:bodyPr wrap="square" rtlCol="0">
            <a:spAutoFit/>
          </a:bodyPr>
          <a:lstStyle/>
          <a:p>
            <a:pPr defTabSz="1219170"/>
            <a:r>
              <a:rPr lang="en-GB" sz="1600" kern="0">
                <a:solidFill>
                  <a:srgbClr val="000000"/>
                </a:solidFill>
                <a:latin typeface="Arial" panose="020B0604020202020204"/>
                <a:cs typeface="Arial"/>
                <a:sym typeface="Arial"/>
                <a:rtl val="0"/>
              </a:rPr>
              <a:t>London to another bit of London</a:t>
            </a:r>
          </a:p>
        </p:txBody>
      </p:sp>
      <p:sp>
        <p:nvSpPr>
          <p:cNvPr id="11" name="Rectangle: Rounded Corners 10">
            <a:extLst>
              <a:ext uri="{FF2B5EF4-FFF2-40B4-BE49-F238E27FC236}">
                <a16:creationId xmlns:a16="http://schemas.microsoft.com/office/drawing/2014/main" id="{3C75D103-D7D3-85EF-BFC8-D858973D3F68}"/>
              </a:ext>
            </a:extLst>
          </p:cNvPr>
          <p:cNvSpPr/>
          <p:nvPr/>
        </p:nvSpPr>
        <p:spPr>
          <a:xfrm>
            <a:off x="-183205" y="-78299"/>
            <a:ext cx="6285689" cy="1301239"/>
          </a:xfrm>
          <a:prstGeom prst="roundRect">
            <a:avLst/>
          </a:prstGeom>
          <a:solidFill>
            <a:schemeClr val="accent3">
              <a:lumMod val="5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57835EE-06ED-9150-F8F8-72386C1CEE10}"/>
              </a:ext>
            </a:extLst>
          </p:cNvPr>
          <p:cNvSpPr txBox="1"/>
          <p:nvPr/>
        </p:nvSpPr>
        <p:spPr>
          <a:xfrm>
            <a:off x="0" y="-78299"/>
            <a:ext cx="6608324" cy="1754326"/>
          </a:xfrm>
          <a:prstGeom prst="rect">
            <a:avLst/>
          </a:prstGeom>
          <a:noFill/>
        </p:spPr>
        <p:txBody>
          <a:bodyPr wrap="square" rtlCol="0">
            <a:spAutoFit/>
          </a:bodyPr>
          <a:lstStyle/>
          <a:p>
            <a:r>
              <a:rPr lang="en-US" sz="4000" dirty="0">
                <a:solidFill>
                  <a:schemeClr val="bg1"/>
                </a:solidFill>
              </a:rPr>
              <a:t>Medicines </a:t>
            </a:r>
            <a:r>
              <a:rPr lang="en-US" sz="4000" dirty="0" err="1">
                <a:solidFill>
                  <a:schemeClr val="bg1"/>
                </a:solidFill>
              </a:rPr>
              <a:t>Optimisation</a:t>
            </a:r>
            <a:r>
              <a:rPr lang="en-US" sz="4000" dirty="0">
                <a:solidFill>
                  <a:schemeClr val="bg1"/>
                </a:solidFill>
              </a:rPr>
              <a:t>: Inhalers</a:t>
            </a:r>
            <a:endParaRPr lang="en-GB" sz="4000" dirty="0">
              <a:solidFill>
                <a:schemeClr val="bg1"/>
              </a:solidFill>
            </a:endParaRPr>
          </a:p>
          <a:p>
            <a:endParaRPr lang="en-GB" sz="2800" dirty="0"/>
          </a:p>
        </p:txBody>
      </p:sp>
    </p:spTree>
    <p:extLst>
      <p:ext uri="{BB962C8B-B14F-4D97-AF65-F5344CB8AC3E}">
        <p14:creationId xmlns:p14="http://schemas.microsoft.com/office/powerpoint/2010/main" val="311337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B6AA-3609-6129-4B71-8A52EAE49D7A}"/>
              </a:ext>
            </a:extLst>
          </p:cNvPr>
          <p:cNvSpPr>
            <a:spLocks noGrp="1"/>
          </p:cNvSpPr>
          <p:nvPr>
            <p:ph type="title"/>
          </p:nvPr>
        </p:nvSpPr>
        <p:spPr/>
        <p:txBody>
          <a:bodyPr/>
          <a:lstStyle/>
          <a:p>
            <a:pPr algn="ctr"/>
            <a:r>
              <a:rPr lang="en-US" dirty="0">
                <a:solidFill>
                  <a:schemeClr val="accent5">
                    <a:lumMod val="75000"/>
                  </a:schemeClr>
                </a:solidFill>
              </a:rPr>
              <a:t>“Show me your meds please?”</a:t>
            </a:r>
            <a:endParaRPr lang="en-GB" dirty="0">
              <a:solidFill>
                <a:schemeClr val="accent5">
                  <a:lumMod val="75000"/>
                </a:schemeClr>
              </a:solidFill>
            </a:endParaRPr>
          </a:p>
        </p:txBody>
      </p:sp>
      <p:sp>
        <p:nvSpPr>
          <p:cNvPr id="4" name="Content Placeholder 3">
            <a:extLst>
              <a:ext uri="{FF2B5EF4-FFF2-40B4-BE49-F238E27FC236}">
                <a16:creationId xmlns:a16="http://schemas.microsoft.com/office/drawing/2014/main" id="{FA425624-2B01-4CD9-7144-4C442AF8B653}"/>
              </a:ext>
            </a:extLst>
          </p:cNvPr>
          <p:cNvSpPr txBox="1">
            <a:spLocks noGrp="1"/>
          </p:cNvSpPr>
          <p:nvPr>
            <p:ph idx="1"/>
          </p:nvPr>
        </p:nvSpPr>
        <p:spPr>
          <a:xfrm>
            <a:off x="609842" y="1640685"/>
            <a:ext cx="5486159" cy="3139291"/>
          </a:xfrm>
          <a:prstGeom prst="rect">
            <a:avLst/>
          </a:prstGeom>
          <a:noFill/>
        </p:spPr>
        <p:txBody>
          <a:bodyPr wrap="square">
            <a:spAutoFit/>
          </a:bodyPr>
          <a:lstStyle/>
          <a:p>
            <a:r>
              <a:rPr lang="en-US" sz="4800">
                <a:latin typeface="+mj-lt"/>
              </a:rPr>
              <a:t>£300m is wasted on medicines that are thrown away or stockpiled.</a:t>
            </a:r>
            <a:endParaRPr lang="en-GB" sz="4800">
              <a:latin typeface="+mj-lt"/>
            </a:endParaRPr>
          </a:p>
        </p:txBody>
      </p:sp>
      <p:pic>
        <p:nvPicPr>
          <p:cNvPr id="5" name="Picture 4">
            <a:extLst>
              <a:ext uri="{FF2B5EF4-FFF2-40B4-BE49-F238E27FC236}">
                <a16:creationId xmlns:a16="http://schemas.microsoft.com/office/drawing/2014/main" id="{841FB66C-00D1-D53A-AEC8-AD93C80534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0" y="1750752"/>
            <a:ext cx="5389331" cy="3576629"/>
          </a:xfrm>
          <a:prstGeom prst="rect">
            <a:avLst/>
          </a:prstGeom>
        </p:spPr>
      </p:pic>
    </p:spTree>
    <p:extLst>
      <p:ext uri="{BB962C8B-B14F-4D97-AF65-F5344CB8AC3E}">
        <p14:creationId xmlns:p14="http://schemas.microsoft.com/office/powerpoint/2010/main" val="2354576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patient-centered approach to polypharmacy in practice">
            <a:extLst>
              <a:ext uri="{FF2B5EF4-FFF2-40B4-BE49-F238E27FC236}">
                <a16:creationId xmlns:a16="http://schemas.microsoft.com/office/drawing/2014/main" id="{D3B34736-A93A-8B3F-731B-4DD2C81BCC06}"/>
              </a:ext>
            </a:extLst>
          </p:cNvPr>
          <p:cNvPicPr>
            <a:picLocks noGrp="1" noChangeAspect="1"/>
          </p:cNvPicPr>
          <p:nvPr>
            <p:ph idx="1"/>
          </p:nvPr>
        </p:nvPicPr>
        <p:blipFill>
          <a:blip r:embed="rId3"/>
          <a:stretch>
            <a:fillRect/>
          </a:stretch>
        </p:blipFill>
        <p:spPr>
          <a:xfrm>
            <a:off x="3142035" y="11593"/>
            <a:ext cx="7062280" cy="6284788"/>
          </a:xfrm>
          <a:prstGeom prst="rect">
            <a:avLst/>
          </a:prstGeom>
        </p:spPr>
      </p:pic>
      <p:sp>
        <p:nvSpPr>
          <p:cNvPr id="6" name="TextBox 5">
            <a:extLst>
              <a:ext uri="{FF2B5EF4-FFF2-40B4-BE49-F238E27FC236}">
                <a16:creationId xmlns:a16="http://schemas.microsoft.com/office/drawing/2014/main" id="{9881DFC5-28BC-025A-6CC6-27765DD30F9B}"/>
              </a:ext>
            </a:extLst>
          </p:cNvPr>
          <p:cNvSpPr txBox="1"/>
          <p:nvPr/>
        </p:nvSpPr>
        <p:spPr>
          <a:xfrm>
            <a:off x="0" y="0"/>
            <a:ext cx="4500663" cy="1446550"/>
          </a:xfrm>
          <a:prstGeom prst="rect">
            <a:avLst/>
          </a:prstGeom>
          <a:noFill/>
        </p:spPr>
        <p:txBody>
          <a:bodyPr wrap="square" rtlCol="0">
            <a:spAutoFit/>
          </a:bodyPr>
          <a:lstStyle/>
          <a:p>
            <a:r>
              <a:rPr lang="en-GB" sz="4400" b="1" dirty="0">
                <a:solidFill>
                  <a:schemeClr val="accent5">
                    <a:lumMod val="75000"/>
                  </a:schemeClr>
                </a:solidFill>
              </a:rPr>
              <a:t>Polypharmacy and MURs</a:t>
            </a:r>
          </a:p>
        </p:txBody>
      </p:sp>
    </p:spTree>
    <p:extLst>
      <p:ext uri="{BB962C8B-B14F-4D97-AF65-F5344CB8AC3E}">
        <p14:creationId xmlns:p14="http://schemas.microsoft.com/office/powerpoint/2010/main" val="785457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DF29-BC87-9B2E-0123-1143DE71A394}"/>
              </a:ext>
            </a:extLst>
          </p:cNvPr>
          <p:cNvSpPr>
            <a:spLocks noGrp="1"/>
          </p:cNvSpPr>
          <p:nvPr>
            <p:ph type="title"/>
          </p:nvPr>
        </p:nvSpPr>
        <p:spPr>
          <a:xfrm>
            <a:off x="-1792890" y="193331"/>
            <a:ext cx="10972319" cy="1325033"/>
          </a:xfrm>
        </p:spPr>
        <p:txBody>
          <a:bodyPr/>
          <a:lstStyle/>
          <a:p>
            <a:pPr algn="ctr"/>
            <a:r>
              <a:rPr lang="en-GB" dirty="0">
                <a:solidFill>
                  <a:schemeClr val="accent5">
                    <a:lumMod val="75000"/>
                  </a:schemeClr>
                </a:solidFill>
              </a:rPr>
              <a:t>Social prescribing</a:t>
            </a:r>
          </a:p>
        </p:txBody>
      </p:sp>
      <p:pic>
        <p:nvPicPr>
          <p:cNvPr id="10" name="Picture 9" descr="Screenshot taken from the Public Health England website on Social Prescribing. Diagrams of different nonpharmacological /  activities that can be prescribed for. ">
            <a:extLst>
              <a:ext uri="{FF2B5EF4-FFF2-40B4-BE49-F238E27FC236}">
                <a16:creationId xmlns:a16="http://schemas.microsoft.com/office/drawing/2014/main" id="{B0954CEE-1507-8DF2-D9B6-D7E762A17DD9}"/>
              </a:ext>
            </a:extLst>
          </p:cNvPr>
          <p:cNvPicPr>
            <a:picLocks noChangeAspect="1"/>
          </p:cNvPicPr>
          <p:nvPr/>
        </p:nvPicPr>
        <p:blipFill>
          <a:blip r:embed="rId3"/>
          <a:stretch>
            <a:fillRect/>
          </a:stretch>
        </p:blipFill>
        <p:spPr>
          <a:xfrm>
            <a:off x="385252" y="1218590"/>
            <a:ext cx="7357645" cy="4905096"/>
          </a:xfrm>
          <a:prstGeom prst="rect">
            <a:avLst/>
          </a:prstGeom>
        </p:spPr>
      </p:pic>
      <p:pic>
        <p:nvPicPr>
          <p:cNvPr id="6146" name="Picture 2">
            <a:extLst>
              <a:ext uri="{FF2B5EF4-FFF2-40B4-BE49-F238E27FC236}">
                <a16:creationId xmlns:a16="http://schemas.microsoft.com/office/drawing/2014/main" id="{D2FBD59F-8299-9022-EE17-603F356B5AFE}"/>
              </a:ext>
              <a:ext uri="{C183D7F6-B498-43B3-948B-1728B52AA6E4}">
                <adec:decorative xmlns:adec="http://schemas.microsoft.com/office/drawing/2017/decorative" val="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943099" y="721613"/>
            <a:ext cx="4064075" cy="555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39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A9019E5-F5CA-773E-CED1-463E74B6704E}"/>
              </a:ext>
            </a:extLst>
          </p:cNvPr>
          <p:cNvSpPr txBox="1"/>
          <p:nvPr/>
        </p:nvSpPr>
        <p:spPr>
          <a:xfrm>
            <a:off x="-70199" y="-16625"/>
            <a:ext cx="8342843" cy="738664"/>
          </a:xfrm>
          <a:prstGeom prst="rect">
            <a:avLst/>
          </a:prstGeom>
          <a:noFill/>
        </p:spPr>
        <p:txBody>
          <a:bodyPr wrap="square" rtlCol="0">
            <a:spAutoFit/>
          </a:bodyPr>
          <a:lstStyle/>
          <a:p>
            <a:r>
              <a:rPr lang="en-US" sz="1600" b="1" kern="0" dirty="0">
                <a:solidFill>
                  <a:srgbClr val="5F2861"/>
                </a:solidFill>
              </a:rPr>
              <a:t>Quality Statement</a:t>
            </a:r>
            <a:br>
              <a:rPr lang="en-US" sz="1600" b="1" kern="0" dirty="0">
                <a:solidFill>
                  <a:srgbClr val="5F2861"/>
                </a:solidFill>
              </a:rPr>
            </a:br>
            <a:r>
              <a:rPr lang="en-US" sz="1600" b="1" kern="0" dirty="0">
                <a:solidFill>
                  <a:srgbClr val="005255"/>
                </a:solidFill>
              </a:rPr>
              <a:t>(Well-led key question)</a:t>
            </a:r>
          </a:p>
          <a:p>
            <a:endParaRPr lang="en-GB" sz="1000" dirty="0"/>
          </a:p>
        </p:txBody>
      </p:sp>
      <p:sp>
        <p:nvSpPr>
          <p:cNvPr id="2" name="Rectangle: Rounded Corners 1">
            <a:extLst>
              <a:ext uri="{FF2B5EF4-FFF2-40B4-BE49-F238E27FC236}">
                <a16:creationId xmlns:a16="http://schemas.microsoft.com/office/drawing/2014/main" id="{8051B8DC-7E61-FF78-B315-E611ABAC4E2D}"/>
              </a:ext>
            </a:extLst>
          </p:cNvPr>
          <p:cNvSpPr/>
          <p:nvPr/>
        </p:nvSpPr>
        <p:spPr>
          <a:xfrm>
            <a:off x="657254" y="1291608"/>
            <a:ext cx="10436556" cy="4499592"/>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7EB4921-63CD-0A2E-C4EC-9AB37273BD39}"/>
              </a:ext>
            </a:extLst>
          </p:cNvPr>
          <p:cNvSpPr txBox="1"/>
          <p:nvPr/>
        </p:nvSpPr>
        <p:spPr>
          <a:xfrm>
            <a:off x="412130" y="1328440"/>
            <a:ext cx="10321088" cy="4462760"/>
          </a:xfrm>
          <a:prstGeom prst="rect">
            <a:avLst/>
          </a:prstGeom>
          <a:noFill/>
        </p:spPr>
        <p:txBody>
          <a:bodyPr wrap="square" rtlCol="0">
            <a:spAutoFit/>
          </a:bodyPr>
          <a:lstStyle/>
          <a:p>
            <a:pPr lvl="2"/>
            <a:endParaRPr lang="en-US" sz="3200" dirty="0"/>
          </a:p>
          <a:p>
            <a:pPr marL="1257300" lvl="2" indent="-342900">
              <a:buFont typeface="Arial" panose="020B0604020202020204" pitchFamily="34" charset="0"/>
              <a:buChar char="•"/>
            </a:pPr>
            <a:r>
              <a:rPr lang="en-US" sz="3200" dirty="0"/>
              <a:t>GIRFT/Choosing wisely and </a:t>
            </a:r>
            <a:r>
              <a:rPr lang="en-US" sz="3200" b="1" dirty="0"/>
              <a:t>low value interventions and medicine use.</a:t>
            </a:r>
          </a:p>
          <a:p>
            <a:pPr marL="1257300" lvl="2" indent="-342900">
              <a:buFont typeface="Arial" panose="020B0604020202020204" pitchFamily="34" charset="0"/>
              <a:buChar char="•"/>
            </a:pPr>
            <a:endParaRPr lang="en-US" sz="3200" dirty="0"/>
          </a:p>
          <a:p>
            <a:pPr marL="1257300" lvl="2" indent="-342900">
              <a:buFont typeface="Arial" panose="020B0604020202020204" pitchFamily="34" charset="0"/>
              <a:buChar char="•"/>
            </a:pPr>
            <a:r>
              <a:rPr lang="en-US" sz="3200" b="1" dirty="0"/>
              <a:t>Adapting and changing </a:t>
            </a:r>
            <a:r>
              <a:rPr lang="en-US" sz="3200" dirty="0"/>
              <a:t>pathways – especially remote and Digital</a:t>
            </a:r>
          </a:p>
          <a:p>
            <a:pPr marL="1257300" lvl="2" indent="-342900">
              <a:buFont typeface="Arial" panose="020B0604020202020204" pitchFamily="34" charset="0"/>
              <a:buChar char="•"/>
            </a:pPr>
            <a:endParaRPr lang="en-US" sz="3200" dirty="0"/>
          </a:p>
          <a:p>
            <a:pPr marL="1257300" lvl="2" indent="-342900">
              <a:buFont typeface="Arial" panose="020B0604020202020204" pitchFamily="34" charset="0"/>
              <a:buChar char="•"/>
            </a:pPr>
            <a:r>
              <a:rPr lang="en-US" sz="3200" b="1" dirty="0"/>
              <a:t>Right </a:t>
            </a:r>
            <a:r>
              <a:rPr lang="en-US" sz="3200" dirty="0"/>
              <a:t>Patient, </a:t>
            </a:r>
            <a:r>
              <a:rPr lang="en-US" sz="3200" b="1" dirty="0"/>
              <a:t>Right</a:t>
            </a:r>
            <a:r>
              <a:rPr lang="en-US" sz="3200" dirty="0"/>
              <a:t> Appointment, </a:t>
            </a:r>
            <a:r>
              <a:rPr lang="en-US" sz="3200" b="1" dirty="0"/>
              <a:t>Right </a:t>
            </a:r>
            <a:r>
              <a:rPr lang="en-US" sz="3200" dirty="0"/>
              <a:t>support</a:t>
            </a:r>
          </a:p>
          <a:p>
            <a:endParaRPr lang="en-GB" sz="2800" b="1" dirty="0"/>
          </a:p>
        </p:txBody>
      </p:sp>
      <p:sp>
        <p:nvSpPr>
          <p:cNvPr id="5" name="Rectangle: Rounded Corners 4">
            <a:extLst>
              <a:ext uri="{FF2B5EF4-FFF2-40B4-BE49-F238E27FC236}">
                <a16:creationId xmlns:a16="http://schemas.microsoft.com/office/drawing/2014/main" id="{87ED3D00-3547-B833-E6E7-A519C5B1EABA}"/>
              </a:ext>
            </a:extLst>
          </p:cNvPr>
          <p:cNvSpPr/>
          <p:nvPr/>
        </p:nvSpPr>
        <p:spPr>
          <a:xfrm>
            <a:off x="844116" y="865377"/>
            <a:ext cx="7756817" cy="605741"/>
          </a:xfrm>
          <a:prstGeom prst="round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767834B-A59E-18DD-952B-904F5D117432}"/>
              </a:ext>
            </a:extLst>
          </p:cNvPr>
          <p:cNvSpPr txBox="1"/>
          <p:nvPr/>
        </p:nvSpPr>
        <p:spPr>
          <a:xfrm>
            <a:off x="1034444" y="888461"/>
            <a:ext cx="7376160" cy="830997"/>
          </a:xfrm>
          <a:prstGeom prst="rect">
            <a:avLst/>
          </a:prstGeom>
          <a:noFill/>
        </p:spPr>
        <p:txBody>
          <a:bodyPr wrap="square" rtlCol="0">
            <a:spAutoFit/>
          </a:bodyPr>
          <a:lstStyle/>
          <a:p>
            <a:r>
              <a:rPr lang="en-US" sz="2400" b="1" dirty="0">
                <a:solidFill>
                  <a:schemeClr val="bg1"/>
                </a:solidFill>
              </a:rPr>
              <a:t>Decreasing waste in the delivery of clinical care</a:t>
            </a:r>
          </a:p>
          <a:p>
            <a:endParaRPr lang="en-GB" sz="2400" dirty="0"/>
          </a:p>
        </p:txBody>
      </p:sp>
    </p:spTree>
    <p:extLst>
      <p:ext uri="{BB962C8B-B14F-4D97-AF65-F5344CB8AC3E}">
        <p14:creationId xmlns:p14="http://schemas.microsoft.com/office/powerpoint/2010/main" val="335842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Use the accesibility checker">
            <a:extLst>
              <a:ext uri="{FF2B5EF4-FFF2-40B4-BE49-F238E27FC236}">
                <a16:creationId xmlns:a16="http://schemas.microsoft.com/office/drawing/2014/main" id="{CFA1569F-194A-4D9F-B40A-BEA66F79706C}"/>
              </a:ext>
            </a:extLst>
          </p:cNvPr>
          <p:cNvSpPr>
            <a:spLocks noGrp="1"/>
          </p:cNvSpPr>
          <p:nvPr>
            <p:ph type="title"/>
          </p:nvPr>
        </p:nvSpPr>
        <p:spPr>
          <a:xfrm>
            <a:off x="352579" y="117740"/>
            <a:ext cx="10972319" cy="838605"/>
          </a:xfrm>
        </p:spPr>
        <p:txBody>
          <a:bodyPr/>
          <a:lstStyle/>
          <a:p>
            <a:r>
              <a:rPr lang="en-GB" sz="3600" cap="none" dirty="0">
                <a:solidFill>
                  <a:srgbClr val="743669"/>
                </a:solidFill>
              </a:rPr>
              <a:t>Our role and purpose</a:t>
            </a:r>
          </a:p>
        </p:txBody>
      </p:sp>
      <p:sp>
        <p:nvSpPr>
          <p:cNvPr id="8" name="Shape 23">
            <a:extLst>
              <a:ext uri="{FF2B5EF4-FFF2-40B4-BE49-F238E27FC236}">
                <a16:creationId xmlns:a16="http://schemas.microsoft.com/office/drawing/2014/main" id="{C7B347BB-8E6C-4A16-8C7C-F93A585E3641}"/>
              </a:ext>
            </a:extLst>
          </p:cNvPr>
          <p:cNvSpPr>
            <a:spLocks noChangeArrowheads="1"/>
          </p:cNvSpPr>
          <p:nvPr/>
        </p:nvSpPr>
        <p:spPr bwMode="auto">
          <a:xfrm>
            <a:off x="410647" y="1186712"/>
            <a:ext cx="685521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defTabSz="457189" eaLnBrk="1" fontAlgn="base" hangingPunct="1">
              <a:lnSpc>
                <a:spcPct val="100000"/>
              </a:lnSpc>
              <a:spcBef>
                <a:spcPts val="1200"/>
              </a:spcBef>
              <a:spcAft>
                <a:spcPct val="0"/>
              </a:spcAft>
              <a:buClrTx/>
              <a:buSzTx/>
              <a:defRPr/>
            </a:pPr>
            <a:r>
              <a:rPr lang="en-US" altLang="en-US" sz="3200" dirty="0">
                <a:latin typeface="Arial"/>
                <a:ea typeface="ヒラギノ角ゴ Pro W3"/>
              </a:rPr>
              <a:t>The Care Quality Commission is the independent regulator of health and adult social care in England.</a:t>
            </a:r>
          </a:p>
          <a:p>
            <a:pPr defTabSz="457189" eaLnBrk="1" fontAlgn="base" hangingPunct="1">
              <a:lnSpc>
                <a:spcPct val="100000"/>
              </a:lnSpc>
              <a:spcBef>
                <a:spcPts val="1200"/>
              </a:spcBef>
              <a:spcAft>
                <a:spcPct val="0"/>
              </a:spcAft>
              <a:buClrTx/>
              <a:buSzTx/>
              <a:defRPr/>
            </a:pPr>
            <a:endParaRPr lang="en-US" altLang="en-US" sz="3200" dirty="0">
              <a:solidFill>
                <a:srgbClr val="743669"/>
              </a:solidFill>
              <a:ea typeface="ヒラギノ角ゴ Pro W3"/>
            </a:endParaRPr>
          </a:p>
          <a:p>
            <a:pPr defTabSz="457189" eaLnBrk="1" fontAlgn="base" hangingPunct="1">
              <a:lnSpc>
                <a:spcPct val="100000"/>
              </a:lnSpc>
              <a:spcBef>
                <a:spcPts val="1200"/>
              </a:spcBef>
              <a:spcAft>
                <a:spcPct val="0"/>
              </a:spcAft>
              <a:buClrTx/>
              <a:buSzTx/>
              <a:defRPr/>
            </a:pPr>
            <a:r>
              <a:rPr lang="en-US" altLang="en-US" sz="3200" dirty="0">
                <a:solidFill>
                  <a:srgbClr val="743669"/>
                </a:solidFill>
                <a:latin typeface="Arial"/>
                <a:ea typeface="ヒラギノ角ゴ Pro W3"/>
              </a:rPr>
              <a:t>We make sure health and social care services provide people with safe, effective, compassionate, high-quality care and we encourage care services to improve.</a:t>
            </a:r>
          </a:p>
        </p:txBody>
      </p:sp>
      <p:pic>
        <p:nvPicPr>
          <p:cNvPr id="10" name="Picture 9">
            <a:extLst>
              <a:ext uri="{FF2B5EF4-FFF2-40B4-BE49-F238E27FC236}">
                <a16:creationId xmlns:a16="http://schemas.microsoft.com/office/drawing/2014/main" id="{41C918F1-3891-4955-883F-F31FFDBB441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04786">
            <a:off x="7825515" y="2254020"/>
            <a:ext cx="2172323" cy="3072787"/>
          </a:xfrm>
          <a:prstGeom prst="rect">
            <a:avLst/>
          </a:prstGeom>
          <a:ln>
            <a:noFill/>
          </a:ln>
          <a:effectLst>
            <a:outerShdw blurRad="292100" dist="139700" dir="2700000" algn="tl" rotWithShape="0">
              <a:srgbClr val="333333">
                <a:alpha val="65000"/>
              </a:srgbClr>
            </a:outerShdw>
          </a:effectLst>
        </p:spPr>
      </p:pic>
      <p:pic>
        <p:nvPicPr>
          <p:cNvPr id="11" name="Picture 10" descr="The front cover of CQC's strategy">
            <a:extLst>
              <a:ext uri="{FF2B5EF4-FFF2-40B4-BE49-F238E27FC236}">
                <a16:creationId xmlns:a16="http://schemas.microsoft.com/office/drawing/2014/main" id="{611553B5-1289-4887-8E52-87BF4956F4C2}"/>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3129">
            <a:off x="9253955" y="1066044"/>
            <a:ext cx="2174247" cy="3078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647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Email">
            <a:extLst>
              <a:ext uri="{FF2B5EF4-FFF2-40B4-BE49-F238E27FC236}">
                <a16:creationId xmlns:a16="http://schemas.microsoft.com/office/drawing/2014/main" id="{EC5AF23F-FCD5-43C5-B5AD-C35A6B1C66A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834" y="255365"/>
            <a:ext cx="1118775" cy="7221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5424B6-648C-4285-87B9-A56DDCF9B871}"/>
              </a:ext>
            </a:extLst>
          </p:cNvPr>
          <p:cNvSpPr txBox="1"/>
          <p:nvPr/>
        </p:nvSpPr>
        <p:spPr>
          <a:xfrm>
            <a:off x="2366803" y="319512"/>
            <a:ext cx="5781759" cy="1067087"/>
          </a:xfrm>
          <a:prstGeom prst="rect">
            <a:avLst/>
          </a:prstGeom>
          <a:noFill/>
        </p:spPr>
        <p:txBody>
          <a:bodyPr wrap="square" lIns="121920" tIns="60960" rIns="121920" bIns="60960" rtlCol="0" anchor="t">
            <a:spAutoFit/>
          </a:bodyPr>
          <a:lstStyle/>
          <a:p>
            <a:pPr defTabSz="609585">
              <a:defRPr/>
            </a:pPr>
            <a:r>
              <a:rPr lang="en-GB" sz="2400" b="1" dirty="0">
                <a:solidFill>
                  <a:srgbClr val="000000"/>
                </a:solidFill>
                <a:latin typeface="Arial"/>
                <a:ea typeface="ＭＳ Ｐゴシック"/>
                <a:cs typeface="Arial"/>
                <a:sym typeface="Arial"/>
                <a:rtl val="0"/>
              </a:rPr>
              <a:t>Provider Bulletin</a:t>
            </a:r>
          </a:p>
          <a:p>
            <a:pPr defTabSz="609585">
              <a:defRPr/>
            </a:pPr>
            <a:r>
              <a:rPr lang="en-GB" sz="1867" dirty="0">
                <a:solidFill>
                  <a:srgbClr val="000000"/>
                </a:solidFill>
                <a:latin typeface="Arial"/>
                <a:ea typeface="ＭＳ Ｐゴシック"/>
                <a:cs typeface="Arial"/>
                <a:sym typeface="Arial"/>
                <a:hlinkClick r:id="rId4"/>
                <a:rtl val="0"/>
              </a:rPr>
              <a:t>https://www.cqc.org.uk/news/newsletters-alerts/email-newsletters-cqc</a:t>
            </a:r>
            <a:r>
              <a:rPr lang="en-GB" sz="1867" dirty="0">
                <a:solidFill>
                  <a:srgbClr val="000000"/>
                </a:solidFill>
                <a:latin typeface="Arial"/>
                <a:ea typeface="ＭＳ Ｐゴシック"/>
                <a:cs typeface="Arial"/>
                <a:sym typeface="Arial"/>
                <a:rtl val="0"/>
              </a:rPr>
              <a:t> or Search: CQC bulletin</a:t>
            </a:r>
          </a:p>
        </p:txBody>
      </p:sp>
      <p:pic>
        <p:nvPicPr>
          <p:cNvPr id="43" name="Picture 42" descr="Twitter">
            <a:extLst>
              <a:ext uri="{FF2B5EF4-FFF2-40B4-BE49-F238E27FC236}">
                <a16:creationId xmlns:a16="http://schemas.microsoft.com/office/drawing/2014/main" id="{2B42A314-DF70-4D4A-B60F-939E8B6E65D6}"/>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983" y="1378589"/>
            <a:ext cx="560471" cy="495083"/>
          </a:xfrm>
          <a:prstGeom prst="rect">
            <a:avLst/>
          </a:prstGeom>
        </p:spPr>
      </p:pic>
      <p:pic>
        <p:nvPicPr>
          <p:cNvPr id="45" name="Picture 6" descr="Youtube">
            <a:extLst>
              <a:ext uri="{FF2B5EF4-FFF2-40B4-BE49-F238E27FC236}">
                <a16:creationId xmlns:a16="http://schemas.microsoft.com/office/drawing/2014/main" id="{CE2F6EFF-E248-4323-AF10-F18F8D19807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5811" y="1936079"/>
            <a:ext cx="338812" cy="338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
            <a:extLst>
              <a:ext uri="{FF2B5EF4-FFF2-40B4-BE49-F238E27FC236}">
                <a16:creationId xmlns:a16="http://schemas.microsoft.com/office/drawing/2014/main" id="{B6FFE4A4-55EA-476C-9ED2-1E5A667366F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3735" y="2454928"/>
            <a:ext cx="303205" cy="3032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4CB875-FC5F-4821-89FD-0D48A66AE8E0}"/>
              </a:ext>
            </a:extLst>
          </p:cNvPr>
          <p:cNvSpPr txBox="1"/>
          <p:nvPr/>
        </p:nvSpPr>
        <p:spPr>
          <a:xfrm>
            <a:off x="2381145" y="1396430"/>
            <a:ext cx="4397283" cy="1744324"/>
          </a:xfrm>
          <a:prstGeom prst="rect">
            <a:avLst/>
          </a:prstGeom>
          <a:noFill/>
        </p:spPr>
        <p:txBody>
          <a:bodyPr wrap="square" lIns="121920" tIns="60960" rIns="121920" bIns="60960" rtlCol="0" anchor="t">
            <a:spAutoFit/>
          </a:bodyPr>
          <a:lstStyle>
            <a:defPPr>
              <a:defRPr lang="en-US"/>
            </a:defPPr>
            <a:lvl1pPr marR="0" lvl="0" indent="0" defTabSz="914400"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a:ea typeface="ＭＳ Ｐゴシック"/>
              </a:defRPr>
            </a:lvl1pPr>
          </a:lstStyle>
          <a:p>
            <a:pPr defTabSz="1219170">
              <a:defRPr/>
            </a:pPr>
            <a:r>
              <a:rPr lang="en-GB" dirty="0">
                <a:cs typeface="Arial"/>
                <a:sym typeface="Arial"/>
                <a:rtl val="0"/>
              </a:rPr>
              <a:t>Social</a:t>
            </a:r>
          </a:p>
          <a:p>
            <a:pPr defTabSz="1219170">
              <a:spcAft>
                <a:spcPts val="400"/>
              </a:spcAft>
              <a:defRPr/>
            </a:pPr>
            <a:r>
              <a:rPr lang="en-GB" sz="1867" b="0" dirty="0">
                <a:cs typeface="Arial"/>
                <a:sym typeface="Arial"/>
                <a:rtl val="0"/>
              </a:rPr>
              <a:t>@CQCProf </a:t>
            </a:r>
            <a:r>
              <a:rPr lang="en-GB" altLang="en-US" sz="1867" b="0" dirty="0">
                <a:ea typeface="ヒラギノ角ゴ Pro W3"/>
                <a:cs typeface="Arial"/>
                <a:sym typeface="Arial"/>
                <a:rtl val="0"/>
              </a:rPr>
              <a:t>@CQCProf      </a:t>
            </a:r>
            <a:endParaRPr lang="en-GB" altLang="en-US" sz="1867" b="0" dirty="0">
              <a:ea typeface="ヒラギノ角ゴ Pro W3" charset="-128"/>
              <a:cs typeface="Arial"/>
              <a:sym typeface="Arial"/>
              <a:rtl val="0"/>
            </a:endParaRPr>
          </a:p>
          <a:p>
            <a:pPr defTabSz="1219170" fontAlgn="base">
              <a:spcBef>
                <a:spcPct val="0"/>
              </a:spcBef>
              <a:spcAft>
                <a:spcPts val="400"/>
              </a:spcAft>
              <a:buSzPct val="100000"/>
              <a:defRPr/>
            </a:pPr>
            <a:r>
              <a:rPr lang="en-GB" altLang="en-US" sz="1867" b="0" dirty="0">
                <a:latin typeface="Arial" charset="0"/>
                <a:ea typeface="ヒラギノ角ゴ Pro W3" charset="-128"/>
                <a:cs typeface="Arial"/>
                <a:sym typeface="Arial"/>
                <a:rtl val="0"/>
              </a:rPr>
              <a:t>youtube.com/user/</a:t>
            </a:r>
            <a:r>
              <a:rPr lang="en-GB" altLang="en-US" sz="1867" b="0" dirty="0" err="1">
                <a:latin typeface="Arial" charset="0"/>
                <a:ea typeface="ヒラギノ角ゴ Pro W3" charset="-128"/>
                <a:cs typeface="Arial"/>
                <a:sym typeface="Arial"/>
                <a:rtl val="0"/>
              </a:rPr>
              <a:t>cqcdigitalcomms</a:t>
            </a:r>
            <a:endParaRPr lang="en-GB" altLang="en-US" sz="1867" b="0" dirty="0">
              <a:latin typeface="Arial" charset="0"/>
              <a:ea typeface="ヒラギノ角ゴ Pro W3" charset="-128"/>
              <a:cs typeface="Arial"/>
              <a:sym typeface="Arial"/>
              <a:rtl val="0"/>
            </a:endParaRPr>
          </a:p>
          <a:p>
            <a:pPr defTabSz="1219170" fontAlgn="base">
              <a:spcBef>
                <a:spcPct val="0"/>
              </a:spcBef>
              <a:buSzPct val="100000"/>
              <a:defRPr/>
            </a:pPr>
            <a:r>
              <a:rPr lang="en-GB" altLang="en-US" sz="1867" b="0" dirty="0">
                <a:latin typeface="Arial" charset="0"/>
                <a:ea typeface="ヒラギノ角ゴ Pro W3" charset="-128"/>
                <a:cs typeface="Arial"/>
                <a:sym typeface="Arial"/>
                <a:rtl val="0"/>
              </a:rPr>
              <a:t>facebook.com/</a:t>
            </a:r>
            <a:r>
              <a:rPr lang="en-GB" altLang="en-US" sz="1867" b="0" dirty="0" err="1">
                <a:latin typeface="Arial" charset="0"/>
                <a:ea typeface="ヒラギノ角ゴ Pro W3" charset="-128"/>
                <a:cs typeface="Arial"/>
                <a:sym typeface="Arial"/>
                <a:rtl val="0"/>
              </a:rPr>
              <a:t>CareQualityCommission</a:t>
            </a:r>
            <a:endParaRPr lang="en-GB" altLang="en-US" sz="1867" b="0" dirty="0">
              <a:latin typeface="Arial" charset="0"/>
              <a:ea typeface="ヒラギノ角ゴ Pro W3" charset="-128"/>
              <a:cs typeface="Arial"/>
              <a:sym typeface="Arial"/>
              <a:rtl val="0"/>
            </a:endParaRPr>
          </a:p>
          <a:p>
            <a:pPr defTabSz="1219170">
              <a:defRPr/>
            </a:pPr>
            <a:r>
              <a:rPr lang="en-GB" sz="1867" b="0" dirty="0">
                <a:cs typeface="Arial"/>
                <a:sym typeface="Arial"/>
                <a:rtl val="0"/>
              </a:rPr>
              <a:t> </a:t>
            </a:r>
          </a:p>
        </p:txBody>
      </p:sp>
      <p:pic>
        <p:nvPicPr>
          <p:cNvPr id="31" name="Picture 6">
            <a:extLst>
              <a:ext uri="{FF2B5EF4-FFF2-40B4-BE49-F238E27FC236}">
                <a16:creationId xmlns:a16="http://schemas.microsoft.com/office/drawing/2014/main" id="{EEFED114-3803-425F-AE22-251D6CB23F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56943" y="3024601"/>
            <a:ext cx="1795359" cy="7954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44D1591-3CEC-4D84-9098-8332D6F87A4E}"/>
              </a:ext>
            </a:extLst>
          </p:cNvPr>
          <p:cNvSpPr txBox="1"/>
          <p:nvPr/>
        </p:nvSpPr>
        <p:spPr>
          <a:xfrm>
            <a:off x="2361768" y="2856813"/>
            <a:ext cx="4594176" cy="113120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Digital platform</a:t>
            </a:r>
          </a:p>
          <a:p>
            <a:pPr defTabSz="1219170">
              <a:spcBef>
                <a:spcPts val="533"/>
              </a:spcBef>
              <a:defRPr/>
            </a:pPr>
            <a:r>
              <a:rPr lang="en-GB" sz="1867">
                <a:solidFill>
                  <a:srgbClr val="000000"/>
                </a:solidFill>
                <a:latin typeface="Arial"/>
                <a:ea typeface="ＭＳ Ｐゴシック"/>
                <a:cs typeface="Arial"/>
                <a:sym typeface="Arial"/>
                <a:hlinkClick r:id="rId9"/>
                <a:rtl val="0"/>
              </a:rPr>
              <a:t>https://cqc.citizenlab.co/en-GB/</a:t>
            </a:r>
            <a:r>
              <a:rPr lang="en-GB" sz="1867">
                <a:solidFill>
                  <a:srgbClr val="000000"/>
                </a:solidFill>
                <a:latin typeface="Arial"/>
                <a:ea typeface="ＭＳ Ｐゴシック"/>
                <a:cs typeface="Arial"/>
                <a:sym typeface="Arial"/>
                <a:rtl val="0"/>
              </a:rPr>
              <a:t> or Search: </a:t>
            </a:r>
            <a:r>
              <a:rPr lang="en-GB" sz="1867" err="1">
                <a:solidFill>
                  <a:srgbClr val="000000"/>
                </a:solidFill>
                <a:latin typeface="Arial"/>
                <a:ea typeface="ＭＳ Ｐゴシック"/>
                <a:cs typeface="Arial"/>
                <a:sym typeface="Arial"/>
                <a:rtl val="0"/>
              </a:rPr>
              <a:t>Citizenlab</a:t>
            </a:r>
            <a:r>
              <a:rPr lang="en-GB" sz="1867">
                <a:solidFill>
                  <a:srgbClr val="000000"/>
                </a:solidFill>
                <a:latin typeface="Arial"/>
                <a:ea typeface="ＭＳ Ｐゴシック"/>
                <a:cs typeface="Arial"/>
                <a:sym typeface="Arial"/>
                <a:rtl val="0"/>
              </a:rPr>
              <a:t> CQC</a:t>
            </a:r>
            <a:endParaRPr lang="en-GB" sz="1867" kern="0">
              <a:solidFill>
                <a:srgbClr val="000000"/>
              </a:solidFill>
              <a:latin typeface="Arial"/>
              <a:cs typeface="Arial"/>
              <a:sym typeface="Arial"/>
              <a:rtl val="0"/>
            </a:endParaRPr>
          </a:p>
        </p:txBody>
      </p:sp>
      <p:pic>
        <p:nvPicPr>
          <p:cNvPr id="32" name="Picture 2" descr="Podcasts">
            <a:extLst>
              <a:ext uri="{FF2B5EF4-FFF2-40B4-BE49-F238E27FC236}">
                <a16:creationId xmlns:a16="http://schemas.microsoft.com/office/drawing/2014/main" id="{715D5D9D-C6EF-463D-B136-B8146DC399A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82765" y="4087809"/>
            <a:ext cx="1564256" cy="8330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D3F7305-CDD2-4B03-A481-BDC6D4B007A8}"/>
              </a:ext>
            </a:extLst>
          </p:cNvPr>
          <p:cNvSpPr txBox="1"/>
          <p:nvPr/>
        </p:nvSpPr>
        <p:spPr>
          <a:xfrm>
            <a:off x="2352302" y="4009881"/>
            <a:ext cx="6308004" cy="106708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Podcasts </a:t>
            </a:r>
          </a:p>
          <a:p>
            <a:pPr defTabSz="1219170">
              <a:defRPr/>
            </a:pPr>
            <a:r>
              <a:rPr lang="en-GB" sz="1867">
                <a:solidFill>
                  <a:srgbClr val="000000"/>
                </a:solidFill>
                <a:latin typeface="Arial"/>
                <a:ea typeface="ＭＳ Ｐゴシック"/>
                <a:cs typeface="Arial"/>
                <a:sym typeface="Arial"/>
                <a:rtl val="0"/>
              </a:rPr>
              <a:t>Wherever you listen to podcasts</a:t>
            </a:r>
            <a:br>
              <a:rPr lang="en-GB" sz="1867">
                <a:solidFill>
                  <a:srgbClr val="000000"/>
                </a:solidFill>
                <a:latin typeface="Arial"/>
                <a:ea typeface="ＭＳ Ｐゴシック"/>
                <a:cs typeface="Arial"/>
                <a:sym typeface="Arial"/>
                <a:rtl val="0"/>
              </a:rPr>
            </a:br>
            <a:r>
              <a:rPr lang="en-GB" sz="1867">
                <a:solidFill>
                  <a:srgbClr val="000000"/>
                </a:solidFill>
                <a:latin typeface="Arial"/>
                <a:ea typeface="ＭＳ Ｐゴシック"/>
                <a:cs typeface="Arial"/>
                <a:sym typeface="Arial"/>
                <a:rtl val="0"/>
              </a:rPr>
              <a:t>Search: CQC Connect </a:t>
            </a:r>
          </a:p>
        </p:txBody>
      </p:sp>
      <p:pic>
        <p:nvPicPr>
          <p:cNvPr id="34" name="Picture 33" descr="Medium">
            <a:extLst>
              <a:ext uri="{FF2B5EF4-FFF2-40B4-BE49-F238E27FC236}">
                <a16:creationId xmlns:a16="http://schemas.microsoft.com/office/drawing/2014/main" id="{B55B0DE1-998E-4ACF-9A00-9809F2EE38C6}"/>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3813" y="5266708"/>
            <a:ext cx="1767331" cy="743401"/>
          </a:xfrm>
          <a:prstGeom prst="rect">
            <a:avLst/>
          </a:prstGeom>
        </p:spPr>
      </p:pic>
      <p:sp>
        <p:nvSpPr>
          <p:cNvPr id="35" name="TextBox 34">
            <a:extLst>
              <a:ext uri="{FF2B5EF4-FFF2-40B4-BE49-F238E27FC236}">
                <a16:creationId xmlns:a16="http://schemas.microsoft.com/office/drawing/2014/main" id="{2E44A12D-44EB-451E-B6BD-C9021E07D107}"/>
              </a:ext>
            </a:extLst>
          </p:cNvPr>
          <p:cNvSpPr txBox="1"/>
          <p:nvPr/>
        </p:nvSpPr>
        <p:spPr>
          <a:xfrm>
            <a:off x="2399097" y="5036532"/>
            <a:ext cx="5575699" cy="119532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Blogs </a:t>
            </a:r>
          </a:p>
          <a:p>
            <a:pPr defTabSz="1219170">
              <a:spcBef>
                <a:spcPts val="533"/>
              </a:spcBef>
              <a:defRPr/>
            </a:pPr>
            <a:r>
              <a:rPr lang="en-GB" sz="1867">
                <a:solidFill>
                  <a:srgbClr val="000000"/>
                </a:solidFill>
                <a:latin typeface="Arial"/>
                <a:ea typeface="ＭＳ Ｐゴシック"/>
                <a:cs typeface="Arial"/>
                <a:sym typeface="Arial"/>
                <a:hlinkClick r:id="rId12"/>
                <a:rtl val="0"/>
              </a:rPr>
              <a:t>https://medium.com/@CareQualityComm</a:t>
            </a:r>
            <a:r>
              <a:rPr lang="en-GB" sz="1867">
                <a:solidFill>
                  <a:srgbClr val="000000"/>
                </a:solidFill>
                <a:latin typeface="Arial"/>
                <a:ea typeface="ＭＳ Ｐゴシック"/>
                <a:cs typeface="Arial"/>
                <a:sym typeface="Arial"/>
                <a:rtl val="0"/>
              </a:rPr>
              <a:t> </a:t>
            </a:r>
          </a:p>
          <a:p>
            <a:pPr defTabSz="1219170">
              <a:spcBef>
                <a:spcPts val="533"/>
              </a:spcBef>
              <a:defRPr/>
            </a:pPr>
            <a:r>
              <a:rPr lang="en-GB" sz="1867">
                <a:solidFill>
                  <a:srgbClr val="000000"/>
                </a:solidFill>
                <a:latin typeface="Arial"/>
                <a:ea typeface="ＭＳ Ｐゴシック"/>
                <a:cs typeface="Arial"/>
                <a:sym typeface="Arial"/>
                <a:rtl val="0"/>
              </a:rPr>
              <a:t>or Search: Medium CQC</a:t>
            </a:r>
          </a:p>
        </p:txBody>
      </p:sp>
      <p:sp>
        <p:nvSpPr>
          <p:cNvPr id="4" name="Rectangle: Rounded Corners 3">
            <a:extLst>
              <a:ext uri="{FF2B5EF4-FFF2-40B4-BE49-F238E27FC236}">
                <a16:creationId xmlns:a16="http://schemas.microsoft.com/office/drawing/2014/main" id="{C38EE1FA-E2CB-58A0-F04E-98409EB4DB5D}"/>
              </a:ext>
            </a:extLst>
          </p:cNvPr>
          <p:cNvSpPr/>
          <p:nvPr/>
        </p:nvSpPr>
        <p:spPr>
          <a:xfrm>
            <a:off x="8241589" y="1378589"/>
            <a:ext cx="3688642" cy="4770544"/>
          </a:xfrm>
          <a:prstGeom prst="roundRect">
            <a:avLst>
              <a:gd name="adj" fmla="val 9188"/>
            </a:avLst>
          </a:prstGeom>
          <a:solidFill>
            <a:srgbClr val="743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B1D6FAE8-8504-4D41-A487-010149173C14}"/>
              </a:ext>
            </a:extLst>
          </p:cNvPr>
          <p:cNvSpPr txBox="1"/>
          <p:nvPr/>
        </p:nvSpPr>
        <p:spPr>
          <a:xfrm>
            <a:off x="8508159" y="255365"/>
            <a:ext cx="2749465" cy="985078"/>
          </a:xfrm>
          <a:prstGeom prst="rect">
            <a:avLst/>
          </a:prstGeom>
          <a:noFill/>
        </p:spPr>
        <p:txBody>
          <a:bodyPr wrap="square" lIns="121920" tIns="60960" rIns="121920" bIns="60960" rtlCol="0" anchor="t">
            <a:spAutoFit/>
          </a:bodyPr>
          <a:lstStyle/>
          <a:p>
            <a:pPr defTabSz="609585">
              <a:defRPr/>
            </a:pPr>
            <a:r>
              <a:rPr lang="en-GB" sz="1867" b="1" dirty="0">
                <a:solidFill>
                  <a:srgbClr val="000000"/>
                </a:solidFill>
                <a:latin typeface="Arial"/>
                <a:ea typeface="ＭＳ Ｐゴシック"/>
                <a:cs typeface="Arial"/>
                <a:sym typeface="Arial"/>
                <a:rtl val="0"/>
              </a:rPr>
              <a:t>Publications </a:t>
            </a:r>
          </a:p>
          <a:p>
            <a:pPr defTabSz="609585">
              <a:defRPr/>
            </a:pPr>
            <a:r>
              <a:rPr lang="en-GB" sz="1867" dirty="0">
                <a:solidFill>
                  <a:srgbClr val="000000"/>
                </a:solidFill>
                <a:latin typeface="Arial"/>
                <a:ea typeface="ＭＳ Ｐゴシック"/>
                <a:cs typeface="Arial"/>
                <a:sym typeface="Arial"/>
                <a:hlinkClick r:id="rId13"/>
                <a:rtl val="0"/>
              </a:rPr>
              <a:t>https://www.cqc.org.uk/publications</a:t>
            </a:r>
            <a:r>
              <a:rPr lang="en-GB" sz="1867" dirty="0">
                <a:solidFill>
                  <a:srgbClr val="000000"/>
                </a:solidFill>
                <a:latin typeface="Arial"/>
                <a:ea typeface="ＭＳ Ｐゴシック"/>
                <a:cs typeface="Arial"/>
                <a:sym typeface="Arial"/>
                <a:rtl val="0"/>
              </a:rPr>
              <a:t> </a:t>
            </a:r>
          </a:p>
        </p:txBody>
      </p:sp>
      <p:sp>
        <p:nvSpPr>
          <p:cNvPr id="2" name="TextBox 1">
            <a:extLst>
              <a:ext uri="{FF2B5EF4-FFF2-40B4-BE49-F238E27FC236}">
                <a16:creationId xmlns:a16="http://schemas.microsoft.com/office/drawing/2014/main" id="{FE5A49D1-7198-528A-73AD-3EA5962B9F92}"/>
              </a:ext>
            </a:extLst>
          </p:cNvPr>
          <p:cNvSpPr txBox="1"/>
          <p:nvPr/>
        </p:nvSpPr>
        <p:spPr>
          <a:xfrm>
            <a:off x="8308304" y="1615260"/>
            <a:ext cx="3420932" cy="1938992"/>
          </a:xfrm>
          <a:prstGeom prst="rect">
            <a:avLst/>
          </a:prstGeom>
          <a:noFill/>
        </p:spPr>
        <p:txBody>
          <a:bodyPr wrap="square" rtlCol="0">
            <a:spAutoFit/>
          </a:bodyPr>
          <a:lstStyle/>
          <a:p>
            <a:pPr algn="ctr"/>
            <a:r>
              <a:rPr lang="en-GB" b="1" dirty="0">
                <a:solidFill>
                  <a:schemeClr val="bg1"/>
                </a:solidFill>
              </a:rPr>
              <a:t>CQC is changing – YouTube playlist </a:t>
            </a:r>
          </a:p>
          <a:p>
            <a:pPr algn="ctr"/>
            <a:endParaRPr lang="en-GB" sz="800" b="1" dirty="0">
              <a:solidFill>
                <a:schemeClr val="bg1"/>
              </a:solidFill>
            </a:endParaRPr>
          </a:p>
          <a:p>
            <a:pPr algn="ctr"/>
            <a:r>
              <a:rPr lang="en-GB" dirty="0">
                <a:solidFill>
                  <a:schemeClr val="bg1"/>
                </a:solidFill>
                <a:hlinkClick r:id="rId14">
                  <a:extLst>
                    <a:ext uri="{A12FA001-AC4F-418D-AE19-62706E023703}">
                      <ahyp:hlinkClr xmlns:ahyp="http://schemas.microsoft.com/office/drawing/2018/hyperlinkcolor" val="tx"/>
                    </a:ext>
                  </a:extLst>
                </a:hlinkClick>
              </a:rPr>
              <a:t>https://youtube.com/playlist?list=PLEwLzOd_XW-IU-FCX2gvNu3OYG1aHn365</a:t>
            </a:r>
            <a:r>
              <a:rPr lang="en-GB" dirty="0">
                <a:solidFill>
                  <a:schemeClr val="bg1"/>
                </a:solidFill>
              </a:rPr>
              <a:t> </a:t>
            </a:r>
          </a:p>
          <a:p>
            <a:endParaRPr lang="en-GB" dirty="0"/>
          </a:p>
        </p:txBody>
      </p:sp>
      <p:pic>
        <p:nvPicPr>
          <p:cNvPr id="3" name="Picture Placeholder 6">
            <a:extLst>
              <a:ext uri="{FF2B5EF4-FFF2-40B4-BE49-F238E27FC236}">
                <a16:creationId xmlns:a16="http://schemas.microsoft.com/office/drawing/2014/main" id="{1164AF29-6FE6-3722-867B-C54B89E8A87F}"/>
              </a:ext>
            </a:extLst>
          </p:cNvPr>
          <p:cNvPicPr>
            <a:picLocks noChangeAspect="1"/>
          </p:cNvPicPr>
          <p:nvPr/>
        </p:nvPicPr>
        <p:blipFill>
          <a:blip r:embed="rId15"/>
          <a:srcRect l="8326" r="8326"/>
          <a:stretch>
            <a:fillRect/>
          </a:stretch>
        </p:blipFill>
        <p:spPr>
          <a:xfrm>
            <a:off x="8508159" y="3274844"/>
            <a:ext cx="3154949" cy="2590067"/>
          </a:xfrm>
          <a:prstGeom prst="rect">
            <a:avLst/>
          </a:prstGeom>
          <a:ln>
            <a:noFill/>
          </a:ln>
          <a:effectLst>
            <a:softEdge rad="112500"/>
          </a:effectLst>
        </p:spPr>
      </p:pic>
    </p:spTree>
    <p:extLst>
      <p:ext uri="{BB962C8B-B14F-4D97-AF65-F5344CB8AC3E}">
        <p14:creationId xmlns:p14="http://schemas.microsoft.com/office/powerpoint/2010/main" val="1905878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33901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8518"/>
            </a:stretch>
          </a:blipFill>
        </p:spPr>
        <p:txBody>
          <a:bodyPr/>
          <a:lstStyle/>
          <a:p>
            <a:endParaRPr lang="en-GB"/>
          </a:p>
        </p:txBody>
      </p:sp>
      <p:sp>
        <p:nvSpPr>
          <p:cNvPr id="3" name="Freeform 3"/>
          <p:cNvSpPr/>
          <p:nvPr/>
        </p:nvSpPr>
        <p:spPr>
          <a:xfrm>
            <a:off x="-2528539" y="-2562433"/>
            <a:ext cx="4425175" cy="4425175"/>
          </a:xfrm>
          <a:custGeom>
            <a:avLst/>
            <a:gdLst/>
            <a:ahLst/>
            <a:cxnLst/>
            <a:rect l="l" t="t" r="r" b="b"/>
            <a:pathLst>
              <a:path w="6637763" h="6637763">
                <a:moveTo>
                  <a:pt x="0" y="0"/>
                </a:moveTo>
                <a:lnTo>
                  <a:pt x="6637764" y="0"/>
                </a:lnTo>
                <a:lnTo>
                  <a:pt x="6637764" y="6637763"/>
                </a:lnTo>
                <a:lnTo>
                  <a:pt x="0" y="6637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133164" y="2722286"/>
            <a:ext cx="6901608" cy="923330"/>
          </a:xfrm>
          <a:prstGeom prst="rect">
            <a:avLst/>
          </a:prstGeom>
        </p:spPr>
        <p:txBody>
          <a:bodyPr lIns="0" tIns="0" rIns="0" bIns="0" rtlCol="0" anchor="t">
            <a:spAutoFit/>
          </a:bodyPr>
          <a:lstStyle/>
          <a:p>
            <a:pPr>
              <a:lnSpc>
                <a:spcPts val="7180"/>
              </a:lnSpc>
            </a:pPr>
            <a:r>
              <a:rPr lang="en-US" sz="6411" dirty="0">
                <a:solidFill>
                  <a:srgbClr val="FFFFFF"/>
                </a:solidFill>
                <a:latin typeface="+mj-lt"/>
              </a:rPr>
              <a:t>Over to you…</a:t>
            </a:r>
          </a:p>
        </p:txBody>
      </p:sp>
      <p:sp>
        <p:nvSpPr>
          <p:cNvPr id="5" name="Freeform 5"/>
          <p:cNvSpPr/>
          <p:nvPr/>
        </p:nvSpPr>
        <p:spPr>
          <a:xfrm>
            <a:off x="8324708" y="5046887"/>
            <a:ext cx="4425175" cy="4425175"/>
          </a:xfrm>
          <a:custGeom>
            <a:avLst/>
            <a:gdLst/>
            <a:ahLst/>
            <a:cxnLst/>
            <a:rect l="l" t="t" r="r" b="b"/>
            <a:pathLst>
              <a:path w="6637763" h="6637763">
                <a:moveTo>
                  <a:pt x="0" y="0"/>
                </a:moveTo>
                <a:lnTo>
                  <a:pt x="6637763" y="0"/>
                </a:lnTo>
                <a:lnTo>
                  <a:pt x="6637763" y="6637764"/>
                </a:lnTo>
                <a:lnTo>
                  <a:pt x="0" y="6637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1284647" y="3784773"/>
            <a:ext cx="6042897" cy="1179810"/>
          </a:xfrm>
          <a:prstGeom prst="rect">
            <a:avLst/>
          </a:prstGeom>
        </p:spPr>
        <p:txBody>
          <a:bodyPr lIns="0" tIns="0" rIns="0" bIns="0" rtlCol="0" anchor="t">
            <a:spAutoFit/>
          </a:bodyPr>
          <a:lstStyle/>
          <a:p>
            <a:pPr>
              <a:lnSpc>
                <a:spcPts val="2286"/>
              </a:lnSpc>
            </a:pPr>
            <a:endParaRPr lang="en-US" sz="2041" spc="18" dirty="0">
              <a:solidFill>
                <a:srgbClr val="FFFFFF"/>
              </a:solidFill>
              <a:latin typeface="+mj-lt"/>
            </a:endParaRPr>
          </a:p>
          <a:p>
            <a:pPr>
              <a:lnSpc>
                <a:spcPts val="2286"/>
              </a:lnSpc>
            </a:pPr>
            <a:endParaRPr lang="en-US" sz="2041" spc="18" dirty="0">
              <a:solidFill>
                <a:srgbClr val="FFFFFF"/>
              </a:solidFill>
              <a:latin typeface="+mj-lt"/>
            </a:endParaRPr>
          </a:p>
          <a:p>
            <a:pPr>
              <a:lnSpc>
                <a:spcPts val="2286"/>
              </a:lnSpc>
            </a:pPr>
            <a:r>
              <a:rPr lang="en-US" sz="2041" spc="18" dirty="0">
                <a:solidFill>
                  <a:srgbClr val="FFFFFF"/>
                </a:solidFill>
                <a:latin typeface="+mj-lt"/>
              </a:rPr>
              <a:t>Any questions?</a:t>
            </a:r>
          </a:p>
          <a:p>
            <a:pPr>
              <a:lnSpc>
                <a:spcPts val="2286"/>
              </a:lnSpc>
            </a:pPr>
            <a:endParaRPr lang="en-US" sz="2041" spc="18" dirty="0">
              <a:solidFill>
                <a:srgbClr val="FFFFFF"/>
              </a:solidFill>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A person looking at a piece of paper">
            <a:extLst>
              <a:ext uri="{FF2B5EF4-FFF2-40B4-BE49-F238E27FC236}">
                <a16:creationId xmlns:a16="http://schemas.microsoft.com/office/drawing/2014/main" id="{A4ADD4B0-C146-D77F-9F9E-62B9F08B95BB}"/>
              </a:ext>
            </a:extLst>
          </p:cNvPr>
          <p:cNvPicPr>
            <a:picLocks noChangeAspect="1"/>
          </p:cNvPicPr>
          <p:nvPr/>
        </p:nvPicPr>
        <p:blipFill>
          <a:blip r:embed="rId3">
            <a:alphaModFix amt="90000"/>
          </a:blip>
          <a:srcRect t="8865" b="8865"/>
          <a:stretch/>
        </p:blipFill>
        <p:spPr>
          <a:xfrm>
            <a:off x="6687493" y="-323150"/>
            <a:ext cx="5504053" cy="2850776"/>
          </a:xfrm>
          <a:prstGeom prst="rect">
            <a:avLst/>
          </a:prstGeom>
        </p:spPr>
      </p:pic>
      <p:sp>
        <p:nvSpPr>
          <p:cNvPr id="21" name="Rectangle 20">
            <a:extLst>
              <a:ext uri="{FF2B5EF4-FFF2-40B4-BE49-F238E27FC236}">
                <a16:creationId xmlns:a16="http://schemas.microsoft.com/office/drawing/2014/main" id="{0FE54FD9-7D7C-4B83-8E4C-E8C16B7DEE7A}"/>
              </a:ext>
            </a:extLst>
          </p:cNvPr>
          <p:cNvSpPr/>
          <p:nvPr/>
        </p:nvSpPr>
        <p:spPr>
          <a:xfrm>
            <a:off x="207477" y="528020"/>
            <a:ext cx="11070122" cy="4449936"/>
          </a:xfrm>
          <a:prstGeom prst="rect">
            <a:avLst/>
          </a:prstGeom>
        </p:spPr>
        <p:txBody>
          <a:bodyPr wrap="square" lIns="121920" tIns="60960" rIns="121920" bIns="60960" anchor="t">
            <a:spAutoFit/>
          </a:bodyPr>
          <a:lstStyle/>
          <a:p>
            <a:pPr defTabSz="685783" fontAlgn="base">
              <a:spcBef>
                <a:spcPct val="0"/>
              </a:spcBef>
              <a:spcAft>
                <a:spcPts val="451"/>
              </a:spcAft>
              <a:buSzPct val="100000"/>
              <a:defRPr/>
            </a:pPr>
            <a:r>
              <a:rPr lang="en-GB" altLang="en-US" sz="4000" b="1" dirty="0">
                <a:solidFill>
                  <a:srgbClr val="743669"/>
                </a:solidFill>
                <a:ea typeface="ＭＳ Ｐゴシック" charset="0"/>
              </a:rPr>
              <a:t>Dr Tim Ballard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800" dirty="0">
                <a:solidFill>
                  <a:srgbClr val="743669"/>
                </a:solidFill>
                <a:ea typeface="ヒラギノ角ゴ Pro W3"/>
              </a:rPr>
              <a:t>National Clinical Advisor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800" dirty="0">
                <a:solidFill>
                  <a:srgbClr val="743669"/>
                </a:solidFill>
                <a:ea typeface="ヒラギノ角ゴ Pro W3"/>
              </a:rPr>
              <a:t>General Practice, Online and </a:t>
            </a:r>
            <a:br>
              <a:rPr lang="en-GB" altLang="en-US" sz="2800" dirty="0">
                <a:solidFill>
                  <a:srgbClr val="743669"/>
                </a:solidFill>
                <a:ea typeface="ヒラギノ角ゴ Pro W3"/>
              </a:rPr>
            </a:br>
            <a:r>
              <a:rPr lang="en-GB" altLang="en-US" sz="2800" dirty="0">
                <a:solidFill>
                  <a:srgbClr val="743669"/>
                </a:solidFill>
                <a:ea typeface="ヒラギノ角ゴ Pro W3"/>
              </a:rPr>
              <a:t>Independent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800" dirty="0">
                <a:solidFill>
                  <a:srgbClr val="743669"/>
                </a:solidFill>
                <a:ea typeface="ヒラギノ角ゴ Pro W3"/>
              </a:rPr>
              <a:t>(Primary Medical Services) and Environmental Sustainability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800" dirty="0">
                <a:solidFill>
                  <a:srgbClr val="743669"/>
                </a:solidFill>
                <a:ea typeface="ヒラギノ角ゴ Pro W3"/>
                <a:hlinkClick r:id="rId4"/>
              </a:rPr>
              <a:t>tim.ballard@cqc.org.uk</a:t>
            </a:r>
            <a:endParaRPr lang="en-GB" altLang="en-US" sz="2800" dirty="0">
              <a:solidFill>
                <a:srgbClr val="743669"/>
              </a:solidFil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800" dirty="0">
              <a:solidFill>
                <a:srgbClr val="743669"/>
              </a:solidFill>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600" i="1" kern="0" dirty="0">
              <a:solidFill>
                <a:srgbClr val="743669"/>
              </a:solidFill>
              <a:ea typeface="ＭＳ Ｐゴシック" charset="0"/>
              <a:cs typeface="Arial"/>
              <a:sym typeface="Arial"/>
              <a:rtl val="0"/>
            </a:endParaRPr>
          </a:p>
          <a:p>
            <a:pPr defTabSz="914354" fontAlgn="base">
              <a:spcBef>
                <a:spcPct val="0"/>
              </a:spcBef>
              <a:spcAft>
                <a:spcPts val="601"/>
              </a:spcAft>
              <a:buSzPct val="100000"/>
              <a:defRPr/>
            </a:pPr>
            <a:r>
              <a:rPr lang="en-US" altLang="en-US" sz="2400" i="1" kern="0" dirty="0">
                <a:solidFill>
                  <a:srgbClr val="743669"/>
                </a:solidFill>
                <a:ea typeface="ＭＳ Ｐゴシック" charset="0"/>
                <a:cs typeface="Arial"/>
                <a:sym typeface="Arial"/>
                <a:rtl val="0"/>
              </a:rPr>
              <a:t>www.cqc.org.uk</a:t>
            </a:r>
          </a:p>
          <a:p>
            <a:pPr defTabSz="914354" fontAlgn="base">
              <a:spcBef>
                <a:spcPct val="0"/>
              </a:spcBef>
              <a:spcAft>
                <a:spcPts val="601"/>
              </a:spcAft>
              <a:buSzPct val="100000"/>
              <a:defRPr/>
            </a:pPr>
            <a:r>
              <a:rPr lang="en-US" altLang="en-US" sz="2400" i="1" kern="0" dirty="0">
                <a:solidFill>
                  <a:srgbClr val="743669"/>
                </a:solidFill>
                <a:ea typeface="ＭＳ Ｐゴシック" charset="0"/>
                <a:cs typeface="Arial"/>
                <a:sym typeface="Arial"/>
                <a:rtl val="0"/>
              </a:rPr>
              <a:t>enquiries@cqc.org.uk</a:t>
            </a:r>
            <a:endParaRPr lang="en-US" altLang="en-US" sz="3733" kern="0" dirty="0">
              <a:solidFill>
                <a:srgbClr val="743669"/>
              </a:solidFill>
              <a:ea typeface="ＭＳ Ｐゴシック" charset="0"/>
              <a:cs typeface="Arial"/>
              <a:sym typeface="Arial"/>
              <a:rtl val="0"/>
            </a:endParaRPr>
          </a:p>
        </p:txBody>
      </p:sp>
      <p:sp>
        <p:nvSpPr>
          <p:cNvPr id="24" name="Rectangle 23">
            <a:extLst>
              <a:ext uri="{FF2B5EF4-FFF2-40B4-BE49-F238E27FC236}">
                <a16:creationId xmlns:a16="http://schemas.microsoft.com/office/drawing/2014/main" id="{FDA56687-8443-4473-A6B1-1BF7E97E46D9}"/>
              </a:ext>
            </a:extLst>
          </p:cNvPr>
          <p:cNvSpPr/>
          <p:nvPr/>
        </p:nvSpPr>
        <p:spPr>
          <a:xfrm>
            <a:off x="6096000" y="4112399"/>
            <a:ext cx="7009493" cy="1985352"/>
          </a:xfrm>
          <a:prstGeom prst="rect">
            <a:avLst/>
          </a:prstGeom>
        </p:spPr>
        <p:txBody>
          <a:bodyPr wrap="square">
            <a:spAutoFit/>
          </a:bodyPr>
          <a:lstStyle/>
          <a:p>
            <a:pPr defTabSz="914354" fontAlgn="base">
              <a:spcBef>
                <a:spcPct val="0"/>
              </a:spcBef>
              <a:spcAft>
                <a:spcPts val="601"/>
              </a:spcAft>
              <a:buSzPct val="100000"/>
              <a:defRPr/>
            </a:pPr>
            <a:endParaRPr lang="en-GB" altLang="en-US" sz="2667" kern="0" dirty="0">
              <a:solidFill>
                <a:srgbClr val="743669"/>
              </a:solidFill>
              <a:latin typeface="Arial"/>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743669"/>
                </a:solidFill>
                <a:latin typeface="Arial"/>
                <a:ea typeface="ヒラギノ角ゴ Pro W3" charset="-128"/>
                <a:cs typeface="Arial"/>
                <a:sym typeface="Arial"/>
                <a:rtl val="0"/>
              </a:rPr>
              <a:t>@CQCProf </a:t>
            </a:r>
            <a:r>
              <a:rPr lang="en-GB" altLang="en-US" sz="2800" dirty="0">
                <a:solidFill>
                  <a:srgbClr val="743669"/>
                </a:solidFill>
                <a:ea typeface="ヒラギノ角ゴ Pro W3"/>
              </a:rPr>
              <a:t> </a:t>
            </a:r>
            <a:endParaRPr lang="en-GB" altLang="en-US" sz="2667" kern="0" dirty="0">
              <a:solidFill>
                <a:srgbClr val="743669"/>
              </a:solidFill>
              <a:latin typeface="Arial"/>
              <a:ea typeface="ヒラギノ角ゴ Pro W3"/>
              <a:cs typeface="Arial"/>
              <a:sym typeface="Arial"/>
              <a:rtl val="0"/>
            </a:endParaRPr>
          </a:p>
          <a:p>
            <a:pPr defTabSz="914354" fontAlgn="base">
              <a:spcBef>
                <a:spcPct val="0"/>
              </a:spcBef>
              <a:spcAft>
                <a:spcPts val="601"/>
              </a:spcAft>
              <a:buSzPct val="100000"/>
              <a:defRPr/>
            </a:pPr>
            <a:r>
              <a:rPr lang="en-GB" altLang="en-US" sz="2667" kern="0" dirty="0">
                <a:solidFill>
                  <a:srgbClr val="743669"/>
                </a:solidFill>
                <a:latin typeface="Arial" charset="0"/>
                <a:ea typeface="ヒラギノ角ゴ Pro W3" charset="-128"/>
                <a:cs typeface="Arial"/>
                <a:sym typeface="Arial"/>
                <a:rtl val="0"/>
              </a:rPr>
              <a:t>youtube.com/user/</a:t>
            </a:r>
            <a:r>
              <a:rPr lang="en-GB" altLang="en-US" sz="2667" kern="0" dirty="0" err="1">
                <a:solidFill>
                  <a:srgbClr val="743669"/>
                </a:solidFill>
                <a:latin typeface="Arial" charset="0"/>
                <a:ea typeface="ヒラギノ角ゴ Pro W3" charset="-128"/>
                <a:cs typeface="Arial"/>
                <a:sym typeface="Arial"/>
                <a:rtl val="0"/>
              </a:rPr>
              <a:t>cqcdigitalcomms</a:t>
            </a:r>
            <a:endParaRPr lang="en-GB" altLang="en-US" sz="2667" kern="0" dirty="0">
              <a:solidFill>
                <a:srgbClr val="743669"/>
              </a:solidFill>
              <a:latin typeface="Arial" charset="0"/>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743669"/>
                </a:solidFill>
                <a:latin typeface="Arial" charset="0"/>
                <a:ea typeface="ヒラギノ角ゴ Pro W3" charset="-128"/>
                <a:cs typeface="Arial"/>
                <a:sym typeface="Arial"/>
                <a:rtl val="0"/>
              </a:rPr>
              <a:t>facebook.com/</a:t>
            </a:r>
            <a:r>
              <a:rPr lang="en-GB" altLang="en-US" sz="2667" kern="0" dirty="0" err="1">
                <a:solidFill>
                  <a:srgbClr val="743669"/>
                </a:solidFill>
                <a:latin typeface="Arial" charset="0"/>
                <a:ea typeface="ヒラギノ角ゴ Pro W3" charset="-128"/>
                <a:cs typeface="Arial"/>
                <a:sym typeface="Arial"/>
                <a:rtl val="0"/>
              </a:rPr>
              <a:t>CareQualityCommission</a:t>
            </a:r>
            <a:endParaRPr lang="en-GB" altLang="en-US" sz="2667" kern="0" dirty="0">
              <a:solidFill>
                <a:srgbClr val="743669"/>
              </a:solidFill>
              <a:latin typeface="Arial" charset="0"/>
              <a:ea typeface="ヒラギノ角ゴ Pro W3" charset="-128"/>
              <a:cs typeface="Arial"/>
              <a:sym typeface="Arial"/>
              <a:rtl val="0"/>
            </a:endParaRPr>
          </a:p>
        </p:txBody>
      </p:sp>
    </p:spTree>
    <p:extLst>
      <p:ext uri="{BB962C8B-B14F-4D97-AF65-F5344CB8AC3E}">
        <p14:creationId xmlns:p14="http://schemas.microsoft.com/office/powerpoint/2010/main" val="3839835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Left-Right 13">
            <a:extLst>
              <a:ext uri="{FF2B5EF4-FFF2-40B4-BE49-F238E27FC236}">
                <a16:creationId xmlns:a16="http://schemas.microsoft.com/office/drawing/2014/main" id="{77B3C40C-8E74-B9C1-E249-4892F9D577F8}"/>
              </a:ext>
            </a:extLst>
          </p:cNvPr>
          <p:cNvSpPr/>
          <p:nvPr/>
        </p:nvSpPr>
        <p:spPr>
          <a:xfrm>
            <a:off x="5911137" y="1718589"/>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Left-Right 16">
            <a:extLst>
              <a:ext uri="{FF2B5EF4-FFF2-40B4-BE49-F238E27FC236}">
                <a16:creationId xmlns:a16="http://schemas.microsoft.com/office/drawing/2014/main" id="{7B1FC2F0-4B4B-5F1A-622F-2C29A0E3667E}"/>
              </a:ext>
            </a:extLst>
          </p:cNvPr>
          <p:cNvSpPr/>
          <p:nvPr/>
        </p:nvSpPr>
        <p:spPr>
          <a:xfrm>
            <a:off x="5911137" y="2576423"/>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Arrow: Left-Right 17">
            <a:extLst>
              <a:ext uri="{FF2B5EF4-FFF2-40B4-BE49-F238E27FC236}">
                <a16:creationId xmlns:a16="http://schemas.microsoft.com/office/drawing/2014/main" id="{D5E9A6BE-D26F-95E0-A151-FBA9907A52E4}"/>
              </a:ext>
            </a:extLst>
          </p:cNvPr>
          <p:cNvSpPr/>
          <p:nvPr/>
        </p:nvSpPr>
        <p:spPr>
          <a:xfrm>
            <a:off x="5921072" y="343315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Left-Right 18">
            <a:extLst>
              <a:ext uri="{FF2B5EF4-FFF2-40B4-BE49-F238E27FC236}">
                <a16:creationId xmlns:a16="http://schemas.microsoft.com/office/drawing/2014/main" id="{472D5725-A891-C550-6C16-FC02B4F10448}"/>
              </a:ext>
            </a:extLst>
          </p:cNvPr>
          <p:cNvSpPr/>
          <p:nvPr/>
        </p:nvSpPr>
        <p:spPr>
          <a:xfrm>
            <a:off x="5917609" y="4258328"/>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Left-Right 19">
            <a:extLst>
              <a:ext uri="{FF2B5EF4-FFF2-40B4-BE49-F238E27FC236}">
                <a16:creationId xmlns:a16="http://schemas.microsoft.com/office/drawing/2014/main" id="{B6A17E46-B25B-E87C-2B97-00931EE4A29F}"/>
              </a:ext>
            </a:extLst>
          </p:cNvPr>
          <p:cNvSpPr/>
          <p:nvPr/>
        </p:nvSpPr>
        <p:spPr>
          <a:xfrm>
            <a:off x="5910687" y="517754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F36B605A-9F6F-CF0B-8286-74488ADD65B8}"/>
              </a:ext>
            </a:extLst>
          </p:cNvPr>
          <p:cNvSpPr/>
          <p:nvPr/>
        </p:nvSpPr>
        <p:spPr>
          <a:xfrm>
            <a:off x="5948796" y="1215736"/>
            <a:ext cx="294409" cy="4707082"/>
          </a:xfrm>
          <a:prstGeom prst="roundRect">
            <a:avLst>
              <a:gd name="adj" fmla="val 50000"/>
            </a:avLst>
          </a:prstGeom>
          <a:solidFill>
            <a:srgbClr val="5F2861"/>
          </a:solidFill>
          <a:ln w="28575">
            <a:solidFill>
              <a:srgbClr val="FDE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90760EC-0C23-81BE-2206-A11BC3C99EE1}"/>
              </a:ext>
            </a:extLst>
          </p:cNvPr>
          <p:cNvSpPr>
            <a:spLocks noGrp="1"/>
          </p:cNvSpPr>
          <p:nvPr>
            <p:ph type="title"/>
          </p:nvPr>
        </p:nvSpPr>
        <p:spPr>
          <a:xfrm>
            <a:off x="310207" y="261146"/>
            <a:ext cx="11443617" cy="759433"/>
          </a:xfrm>
        </p:spPr>
        <p:txBody>
          <a:bodyPr anchor="t"/>
          <a:lstStyle/>
          <a:p>
            <a:r>
              <a:rPr lang="en-GB" sz="3600" dirty="0">
                <a:solidFill>
                  <a:srgbClr val="5F2861"/>
                </a:solidFill>
                <a:latin typeface="Arial"/>
              </a:rPr>
              <a:t>Changes to our regulatory approach</a:t>
            </a:r>
          </a:p>
        </p:txBody>
      </p:sp>
      <p:sp>
        <p:nvSpPr>
          <p:cNvPr id="7" name="Flowchart: Connector 6">
            <a:extLst>
              <a:ext uri="{FF2B5EF4-FFF2-40B4-BE49-F238E27FC236}">
                <a16:creationId xmlns:a16="http://schemas.microsoft.com/office/drawing/2014/main" id="{1A50197B-1D21-6822-8F75-AF0A8C1FD88E}"/>
              </a:ext>
            </a:extLst>
          </p:cNvPr>
          <p:cNvSpPr/>
          <p:nvPr/>
        </p:nvSpPr>
        <p:spPr>
          <a:xfrm>
            <a:off x="5903764" y="1647478"/>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lowchart: Connector 7">
            <a:extLst>
              <a:ext uri="{FF2B5EF4-FFF2-40B4-BE49-F238E27FC236}">
                <a16:creationId xmlns:a16="http://schemas.microsoft.com/office/drawing/2014/main" id="{C2AA2AB0-8275-B7EF-6CA4-CA630B182A18}"/>
              </a:ext>
            </a:extLst>
          </p:cNvPr>
          <p:cNvSpPr/>
          <p:nvPr/>
        </p:nvSpPr>
        <p:spPr>
          <a:xfrm>
            <a:off x="5903764" y="2514860"/>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E87EF57F-F73A-5839-DF44-4C22D44A7BEE}"/>
              </a:ext>
            </a:extLst>
          </p:cNvPr>
          <p:cNvSpPr/>
          <p:nvPr/>
        </p:nvSpPr>
        <p:spPr>
          <a:xfrm>
            <a:off x="5910687" y="3382242"/>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lowchart: Connector 9">
            <a:extLst>
              <a:ext uri="{FF2B5EF4-FFF2-40B4-BE49-F238E27FC236}">
                <a16:creationId xmlns:a16="http://schemas.microsoft.com/office/drawing/2014/main" id="{45296423-E232-1133-3718-A42835766135}"/>
              </a:ext>
            </a:extLst>
          </p:cNvPr>
          <p:cNvSpPr/>
          <p:nvPr/>
        </p:nvSpPr>
        <p:spPr>
          <a:xfrm>
            <a:off x="5903764" y="4249624"/>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lowchart: Connector 10">
            <a:extLst>
              <a:ext uri="{FF2B5EF4-FFF2-40B4-BE49-F238E27FC236}">
                <a16:creationId xmlns:a16="http://schemas.microsoft.com/office/drawing/2014/main" id="{A6D12001-20CD-4BD0-708D-1F73BE749525}"/>
              </a:ext>
            </a:extLst>
          </p:cNvPr>
          <p:cNvSpPr/>
          <p:nvPr/>
        </p:nvSpPr>
        <p:spPr>
          <a:xfrm>
            <a:off x="5903764" y="5117006"/>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2695A264-691A-D6E6-0EFD-86C86F35DFDD}"/>
              </a:ext>
            </a:extLst>
          </p:cNvPr>
          <p:cNvSpPr/>
          <p:nvPr/>
        </p:nvSpPr>
        <p:spPr>
          <a:xfrm>
            <a:off x="471948" y="2479849"/>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monitoring and with inspections scheduled according to previous rating	</a:t>
            </a:r>
          </a:p>
        </p:txBody>
      </p:sp>
      <p:sp>
        <p:nvSpPr>
          <p:cNvPr id="28" name="Rectangle 27">
            <a:extLst>
              <a:ext uri="{FF2B5EF4-FFF2-40B4-BE49-F238E27FC236}">
                <a16:creationId xmlns:a16="http://schemas.microsoft.com/office/drawing/2014/main" id="{6C85990A-118B-466D-C443-6877DBE49471}"/>
              </a:ext>
            </a:extLst>
          </p:cNvPr>
          <p:cNvSpPr/>
          <p:nvPr/>
        </p:nvSpPr>
        <p:spPr>
          <a:xfrm>
            <a:off x="478871" y="3326828"/>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during onsite inspection (single point in time)</a:t>
            </a:r>
          </a:p>
        </p:txBody>
      </p:sp>
      <p:sp>
        <p:nvSpPr>
          <p:cNvPr id="29" name="Rectangle 28">
            <a:extLst>
              <a:ext uri="{FF2B5EF4-FFF2-40B4-BE49-F238E27FC236}">
                <a16:creationId xmlns:a16="http://schemas.microsoft.com/office/drawing/2014/main" id="{FA2C7831-1616-00C4-C0C7-217C92936E8C}"/>
              </a:ext>
            </a:extLst>
          </p:cNvPr>
          <p:cNvSpPr/>
          <p:nvPr/>
        </p:nvSpPr>
        <p:spPr>
          <a:xfrm>
            <a:off x="478871" y="4210503"/>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Judgements and ratings decisions made using ratings characteristics</a:t>
            </a:r>
          </a:p>
        </p:txBody>
      </p:sp>
      <p:sp>
        <p:nvSpPr>
          <p:cNvPr id="30" name="Rectangle 29">
            <a:extLst>
              <a:ext uri="{FF2B5EF4-FFF2-40B4-BE49-F238E27FC236}">
                <a16:creationId xmlns:a16="http://schemas.microsoft.com/office/drawing/2014/main" id="{751D767E-9D14-CA9D-363E-64D48270E3DB}"/>
              </a:ext>
            </a:extLst>
          </p:cNvPr>
          <p:cNvSpPr/>
          <p:nvPr/>
        </p:nvSpPr>
        <p:spPr>
          <a:xfrm>
            <a:off x="471947" y="5104599"/>
            <a:ext cx="4538199"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Narrative inspection report</a:t>
            </a:r>
          </a:p>
        </p:txBody>
      </p:sp>
      <p:sp>
        <p:nvSpPr>
          <p:cNvPr id="31" name="Rectangle 30">
            <a:extLst>
              <a:ext uri="{FF2B5EF4-FFF2-40B4-BE49-F238E27FC236}">
                <a16:creationId xmlns:a16="http://schemas.microsoft.com/office/drawing/2014/main" id="{3F5EACBF-B26F-E7B9-0332-BE7C6FC82379}"/>
              </a:ext>
            </a:extLst>
          </p:cNvPr>
          <p:cNvSpPr/>
          <p:nvPr/>
        </p:nvSpPr>
        <p:spPr>
          <a:xfrm>
            <a:off x="471948" y="1559478"/>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Multiple assessment frameworks</a:t>
            </a:r>
          </a:p>
        </p:txBody>
      </p:sp>
      <p:sp>
        <p:nvSpPr>
          <p:cNvPr id="32" name="Rectangle 31">
            <a:extLst>
              <a:ext uri="{FF2B5EF4-FFF2-40B4-BE49-F238E27FC236}">
                <a16:creationId xmlns:a16="http://schemas.microsoft.com/office/drawing/2014/main" id="{5DA20905-AAF8-5F54-EB94-D77F739A837C}"/>
              </a:ext>
            </a:extLst>
          </p:cNvPr>
          <p:cNvSpPr/>
          <p:nvPr/>
        </p:nvSpPr>
        <p:spPr>
          <a:xfrm>
            <a:off x="7195690" y="2440292"/>
            <a:ext cx="4551214" cy="53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assessment of quality and risk</a:t>
            </a:r>
          </a:p>
        </p:txBody>
      </p:sp>
      <p:sp>
        <p:nvSpPr>
          <p:cNvPr id="33" name="Rectangle 32">
            <a:extLst>
              <a:ext uri="{FF2B5EF4-FFF2-40B4-BE49-F238E27FC236}">
                <a16:creationId xmlns:a16="http://schemas.microsoft.com/office/drawing/2014/main" id="{455867B7-9290-0F6A-D49E-B5C6118672AB}"/>
              </a:ext>
            </a:extLst>
          </p:cNvPr>
          <p:cNvSpPr/>
          <p:nvPr/>
        </p:nvSpPr>
        <p:spPr>
          <a:xfrm>
            <a:off x="7202197" y="3297958"/>
            <a:ext cx="4538199" cy="597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at multiple points in time (not just through inspection)</a:t>
            </a:r>
          </a:p>
        </p:txBody>
      </p:sp>
      <p:sp>
        <p:nvSpPr>
          <p:cNvPr id="34" name="Rectangle 33">
            <a:extLst>
              <a:ext uri="{FF2B5EF4-FFF2-40B4-BE49-F238E27FC236}">
                <a16:creationId xmlns:a16="http://schemas.microsoft.com/office/drawing/2014/main" id="{73FD1331-EA60-3EAA-6E86-018A06F2F838}"/>
              </a:ext>
            </a:extLst>
          </p:cNvPr>
          <p:cNvSpPr/>
          <p:nvPr/>
        </p:nvSpPr>
        <p:spPr>
          <a:xfrm>
            <a:off x="7202197" y="4163551"/>
            <a:ext cx="454512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Teams assign score to evidence </a:t>
            </a:r>
          </a:p>
        </p:txBody>
      </p:sp>
      <p:sp>
        <p:nvSpPr>
          <p:cNvPr id="35" name="Rectangle 34">
            <a:extLst>
              <a:ext uri="{FF2B5EF4-FFF2-40B4-BE49-F238E27FC236}">
                <a16:creationId xmlns:a16="http://schemas.microsoft.com/office/drawing/2014/main" id="{74EA9508-32D7-761D-FB92-F0D2748AAC4F}"/>
              </a:ext>
            </a:extLst>
          </p:cNvPr>
          <p:cNvSpPr/>
          <p:nvPr/>
        </p:nvSpPr>
        <p:spPr>
          <a:xfrm>
            <a:off x="7202197" y="5117333"/>
            <a:ext cx="4551627"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Ratings updated, short narrative published</a:t>
            </a:r>
          </a:p>
        </p:txBody>
      </p:sp>
      <p:sp>
        <p:nvSpPr>
          <p:cNvPr id="36" name="Rectangle 35">
            <a:extLst>
              <a:ext uri="{FF2B5EF4-FFF2-40B4-BE49-F238E27FC236}">
                <a16:creationId xmlns:a16="http://schemas.microsoft.com/office/drawing/2014/main" id="{D8343753-89A8-C6CD-CB17-F00C2F648042}"/>
              </a:ext>
            </a:extLst>
          </p:cNvPr>
          <p:cNvSpPr/>
          <p:nvPr/>
        </p:nvSpPr>
        <p:spPr>
          <a:xfrm>
            <a:off x="7195690" y="1545583"/>
            <a:ext cx="4524362" cy="537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Single assessment framework</a:t>
            </a:r>
          </a:p>
        </p:txBody>
      </p:sp>
    </p:spTree>
    <p:extLst>
      <p:ext uri="{BB962C8B-B14F-4D97-AF65-F5344CB8AC3E}">
        <p14:creationId xmlns:p14="http://schemas.microsoft.com/office/powerpoint/2010/main" val="42154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72000"/>
          </a:blip>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C1D0F-20C6-2DDD-53E8-1A313F9285E8}"/>
              </a:ext>
            </a:extLst>
          </p:cNvPr>
          <p:cNvSpPr txBox="1"/>
          <p:nvPr/>
        </p:nvSpPr>
        <p:spPr>
          <a:xfrm>
            <a:off x="2" y="0"/>
            <a:ext cx="6265519" cy="6316394"/>
          </a:xfrm>
          <a:custGeom>
            <a:avLst/>
            <a:gdLst/>
            <a:ahLst/>
            <a:cxnLst/>
            <a:rect l="l" t="t" r="r" b="b"/>
            <a:pathLst>
              <a:path w="6265519" h="6316394">
                <a:moveTo>
                  <a:pt x="804248" y="1280251"/>
                </a:moveTo>
                <a:cubicBezTo>
                  <a:pt x="806280" y="1280251"/>
                  <a:pt x="807804" y="1281165"/>
                  <a:pt x="808820" y="1282994"/>
                </a:cubicBezTo>
                <a:cubicBezTo>
                  <a:pt x="809836" y="1284823"/>
                  <a:pt x="810750" y="1286753"/>
                  <a:pt x="811563" y="1288785"/>
                </a:cubicBezTo>
                <a:lnTo>
                  <a:pt x="842653" y="1390588"/>
                </a:lnTo>
                <a:cubicBezTo>
                  <a:pt x="842653" y="1395872"/>
                  <a:pt x="839808" y="1398513"/>
                  <a:pt x="834118" y="1398513"/>
                </a:cubicBezTo>
                <a:lnTo>
                  <a:pt x="774378" y="1398513"/>
                </a:lnTo>
                <a:cubicBezTo>
                  <a:pt x="768688" y="1398513"/>
                  <a:pt x="765843" y="1395872"/>
                  <a:pt x="765843" y="1390588"/>
                </a:cubicBezTo>
                <a:lnTo>
                  <a:pt x="796933" y="1288785"/>
                </a:lnTo>
                <a:cubicBezTo>
                  <a:pt x="797746" y="1286753"/>
                  <a:pt x="798660" y="1284823"/>
                  <a:pt x="799676" y="1282994"/>
                </a:cubicBezTo>
                <a:cubicBezTo>
                  <a:pt x="800692" y="1281165"/>
                  <a:pt x="802216" y="1280251"/>
                  <a:pt x="804248" y="1280251"/>
                </a:cubicBezTo>
                <a:close/>
                <a:moveTo>
                  <a:pt x="1068281" y="1133337"/>
                </a:moveTo>
                <a:cubicBezTo>
                  <a:pt x="1056902" y="1133337"/>
                  <a:pt x="1051212" y="1139027"/>
                  <a:pt x="1051212" y="1150406"/>
                </a:cubicBezTo>
                <a:lnTo>
                  <a:pt x="1051212" y="1522872"/>
                </a:lnTo>
                <a:cubicBezTo>
                  <a:pt x="1051212" y="1527748"/>
                  <a:pt x="1055073" y="1532117"/>
                  <a:pt x="1062795" y="1535978"/>
                </a:cubicBezTo>
                <a:cubicBezTo>
                  <a:pt x="1070516" y="1539839"/>
                  <a:pt x="1085959" y="1541769"/>
                  <a:pt x="1109124" y="1541769"/>
                </a:cubicBezTo>
                <a:cubicBezTo>
                  <a:pt x="1132289" y="1541769"/>
                  <a:pt x="1147732" y="1539839"/>
                  <a:pt x="1155454" y="1535978"/>
                </a:cubicBezTo>
                <a:cubicBezTo>
                  <a:pt x="1163175" y="1532117"/>
                  <a:pt x="1167036" y="1527748"/>
                  <a:pt x="1167036" y="1522872"/>
                </a:cubicBezTo>
                <a:lnTo>
                  <a:pt x="1167036" y="1410705"/>
                </a:lnTo>
                <a:cubicBezTo>
                  <a:pt x="1167036" y="1404609"/>
                  <a:pt x="1170084" y="1401561"/>
                  <a:pt x="1176180" y="1401561"/>
                </a:cubicBezTo>
                <a:lnTo>
                  <a:pt x="1276155" y="1401561"/>
                </a:lnTo>
                <a:cubicBezTo>
                  <a:pt x="1281032" y="1401561"/>
                  <a:pt x="1285400" y="1397700"/>
                  <a:pt x="1289261" y="1389979"/>
                </a:cubicBezTo>
                <a:cubicBezTo>
                  <a:pt x="1293122" y="1382257"/>
                  <a:pt x="1295052" y="1369862"/>
                  <a:pt x="1295052" y="1352793"/>
                </a:cubicBezTo>
                <a:cubicBezTo>
                  <a:pt x="1295052" y="1335724"/>
                  <a:pt x="1293122" y="1323329"/>
                  <a:pt x="1289261" y="1315608"/>
                </a:cubicBezTo>
                <a:cubicBezTo>
                  <a:pt x="1285400" y="1307886"/>
                  <a:pt x="1281032" y="1304025"/>
                  <a:pt x="1276155" y="1304025"/>
                </a:cubicBezTo>
                <a:lnTo>
                  <a:pt x="1176180" y="1304025"/>
                </a:lnTo>
                <a:cubicBezTo>
                  <a:pt x="1170084" y="1304025"/>
                  <a:pt x="1167036" y="1300977"/>
                  <a:pt x="1167036" y="1294881"/>
                </a:cubicBezTo>
                <a:lnTo>
                  <a:pt x="1167036" y="1230873"/>
                </a:lnTo>
                <a:lnTo>
                  <a:pt x="1221291" y="1230873"/>
                </a:lnTo>
                <a:cubicBezTo>
                  <a:pt x="1244455" y="1230873"/>
                  <a:pt x="1263048" y="1231483"/>
                  <a:pt x="1277069" y="1232702"/>
                </a:cubicBezTo>
                <a:cubicBezTo>
                  <a:pt x="1291090" y="1233921"/>
                  <a:pt x="1302164" y="1235242"/>
                  <a:pt x="1310292" y="1236664"/>
                </a:cubicBezTo>
                <a:cubicBezTo>
                  <a:pt x="1318420" y="1238087"/>
                  <a:pt x="1324313" y="1239408"/>
                  <a:pt x="1327971" y="1240627"/>
                </a:cubicBezTo>
                <a:cubicBezTo>
                  <a:pt x="1331628" y="1241846"/>
                  <a:pt x="1334676" y="1242456"/>
                  <a:pt x="1337115" y="1242456"/>
                </a:cubicBezTo>
                <a:cubicBezTo>
                  <a:pt x="1340366" y="1242456"/>
                  <a:pt x="1342906" y="1241440"/>
                  <a:pt x="1344734" y="1239408"/>
                </a:cubicBezTo>
                <a:cubicBezTo>
                  <a:pt x="1346563" y="1237375"/>
                  <a:pt x="1347478" y="1234734"/>
                  <a:pt x="1347478" y="1231483"/>
                </a:cubicBezTo>
                <a:cubicBezTo>
                  <a:pt x="1347478" y="1218478"/>
                  <a:pt x="1346970" y="1206083"/>
                  <a:pt x="1345954" y="1194297"/>
                </a:cubicBezTo>
                <a:cubicBezTo>
                  <a:pt x="1344938" y="1182512"/>
                  <a:pt x="1343109" y="1172047"/>
                  <a:pt x="1340468" y="1162903"/>
                </a:cubicBezTo>
                <a:cubicBezTo>
                  <a:pt x="1337826" y="1153759"/>
                  <a:pt x="1334270" y="1146545"/>
                  <a:pt x="1329799" y="1141262"/>
                </a:cubicBezTo>
                <a:cubicBezTo>
                  <a:pt x="1325329" y="1135979"/>
                  <a:pt x="1319639" y="1133337"/>
                  <a:pt x="1312731" y="1133337"/>
                </a:cubicBezTo>
                <a:close/>
                <a:moveTo>
                  <a:pt x="804248" y="1127241"/>
                </a:moveTo>
                <a:cubicBezTo>
                  <a:pt x="786773" y="1127241"/>
                  <a:pt x="772346" y="1128562"/>
                  <a:pt x="760966" y="1131203"/>
                </a:cubicBezTo>
                <a:cubicBezTo>
                  <a:pt x="749587" y="1133845"/>
                  <a:pt x="742475" y="1139027"/>
                  <a:pt x="739630" y="1146748"/>
                </a:cubicBezTo>
                <a:lnTo>
                  <a:pt x="602470" y="1516166"/>
                </a:lnTo>
                <a:cubicBezTo>
                  <a:pt x="601251" y="1519824"/>
                  <a:pt x="600235" y="1522668"/>
                  <a:pt x="599422" y="1524700"/>
                </a:cubicBezTo>
                <a:cubicBezTo>
                  <a:pt x="598610" y="1526732"/>
                  <a:pt x="598203" y="1528764"/>
                  <a:pt x="598203" y="1530796"/>
                </a:cubicBezTo>
                <a:cubicBezTo>
                  <a:pt x="598203" y="1534860"/>
                  <a:pt x="603994" y="1537705"/>
                  <a:pt x="615577" y="1539331"/>
                </a:cubicBezTo>
                <a:cubicBezTo>
                  <a:pt x="627159" y="1540956"/>
                  <a:pt x="642094" y="1541769"/>
                  <a:pt x="660382" y="1541769"/>
                </a:cubicBezTo>
                <a:cubicBezTo>
                  <a:pt x="677451" y="1541769"/>
                  <a:pt x="691675" y="1540855"/>
                  <a:pt x="703054" y="1539026"/>
                </a:cubicBezTo>
                <a:cubicBezTo>
                  <a:pt x="714434" y="1537197"/>
                  <a:pt x="721139" y="1534048"/>
                  <a:pt x="723171" y="1529577"/>
                </a:cubicBezTo>
                <a:lnTo>
                  <a:pt x="738411" y="1491782"/>
                </a:lnTo>
                <a:cubicBezTo>
                  <a:pt x="740443" y="1486499"/>
                  <a:pt x="744101" y="1483857"/>
                  <a:pt x="749384" y="1483857"/>
                </a:cubicBezTo>
                <a:lnTo>
                  <a:pt x="859112" y="1483857"/>
                </a:lnTo>
                <a:cubicBezTo>
                  <a:pt x="864395" y="1483857"/>
                  <a:pt x="868053" y="1486499"/>
                  <a:pt x="870085" y="1491782"/>
                </a:cubicBezTo>
                <a:lnTo>
                  <a:pt x="885325" y="1529577"/>
                </a:lnTo>
                <a:cubicBezTo>
                  <a:pt x="887357" y="1534048"/>
                  <a:pt x="894062" y="1537197"/>
                  <a:pt x="905442" y="1539026"/>
                </a:cubicBezTo>
                <a:cubicBezTo>
                  <a:pt x="916821" y="1540855"/>
                  <a:pt x="931045" y="1541769"/>
                  <a:pt x="948114" y="1541769"/>
                </a:cubicBezTo>
                <a:cubicBezTo>
                  <a:pt x="966402" y="1541769"/>
                  <a:pt x="981337" y="1540956"/>
                  <a:pt x="992919" y="1539331"/>
                </a:cubicBezTo>
                <a:cubicBezTo>
                  <a:pt x="1004502" y="1537705"/>
                  <a:pt x="1010293" y="1534860"/>
                  <a:pt x="1010293" y="1530796"/>
                </a:cubicBezTo>
                <a:cubicBezTo>
                  <a:pt x="1010293" y="1528764"/>
                  <a:pt x="1009886" y="1526732"/>
                  <a:pt x="1009074" y="1524700"/>
                </a:cubicBezTo>
                <a:cubicBezTo>
                  <a:pt x="1008261" y="1522668"/>
                  <a:pt x="1007245" y="1519824"/>
                  <a:pt x="1006026" y="1516166"/>
                </a:cubicBezTo>
                <a:lnTo>
                  <a:pt x="868866" y="1146748"/>
                </a:lnTo>
                <a:cubicBezTo>
                  <a:pt x="866021" y="1139027"/>
                  <a:pt x="858909" y="1133845"/>
                  <a:pt x="847530" y="1131203"/>
                </a:cubicBezTo>
                <a:cubicBezTo>
                  <a:pt x="836150" y="1128562"/>
                  <a:pt x="821723" y="1127241"/>
                  <a:pt x="804248" y="1127241"/>
                </a:cubicBezTo>
                <a:close/>
                <a:moveTo>
                  <a:pt x="428277" y="1127241"/>
                </a:moveTo>
                <a:cubicBezTo>
                  <a:pt x="405112" y="1127241"/>
                  <a:pt x="383573" y="1129984"/>
                  <a:pt x="363660" y="1135471"/>
                </a:cubicBezTo>
                <a:cubicBezTo>
                  <a:pt x="343746" y="1140957"/>
                  <a:pt x="326474" y="1149187"/>
                  <a:pt x="311844" y="1160160"/>
                </a:cubicBezTo>
                <a:cubicBezTo>
                  <a:pt x="297213" y="1171132"/>
                  <a:pt x="285631" y="1184645"/>
                  <a:pt x="277096" y="1200698"/>
                </a:cubicBezTo>
                <a:cubicBezTo>
                  <a:pt x="268562" y="1216751"/>
                  <a:pt x="264295" y="1235140"/>
                  <a:pt x="264295" y="1255867"/>
                </a:cubicBezTo>
                <a:cubicBezTo>
                  <a:pt x="264295" y="1278625"/>
                  <a:pt x="269070" y="1297116"/>
                  <a:pt x="278620" y="1311340"/>
                </a:cubicBezTo>
                <a:cubicBezTo>
                  <a:pt x="288171" y="1325564"/>
                  <a:pt x="300261" y="1337045"/>
                  <a:pt x="314892" y="1345783"/>
                </a:cubicBezTo>
                <a:cubicBezTo>
                  <a:pt x="329522" y="1354520"/>
                  <a:pt x="345168" y="1361328"/>
                  <a:pt x="361831" y="1366204"/>
                </a:cubicBezTo>
                <a:cubicBezTo>
                  <a:pt x="378493" y="1371081"/>
                  <a:pt x="394140" y="1375755"/>
                  <a:pt x="408770" y="1380225"/>
                </a:cubicBezTo>
                <a:cubicBezTo>
                  <a:pt x="423400" y="1384696"/>
                  <a:pt x="435491" y="1389674"/>
                  <a:pt x="445041" y="1395160"/>
                </a:cubicBezTo>
                <a:cubicBezTo>
                  <a:pt x="454592" y="1400647"/>
                  <a:pt x="459367" y="1408470"/>
                  <a:pt x="459367" y="1418630"/>
                </a:cubicBezTo>
                <a:cubicBezTo>
                  <a:pt x="459367" y="1431635"/>
                  <a:pt x="454185" y="1441490"/>
                  <a:pt x="443822" y="1448196"/>
                </a:cubicBezTo>
                <a:cubicBezTo>
                  <a:pt x="433459" y="1454901"/>
                  <a:pt x="420556" y="1458254"/>
                  <a:pt x="405112" y="1458254"/>
                </a:cubicBezTo>
                <a:cubicBezTo>
                  <a:pt x="386824" y="1458254"/>
                  <a:pt x="370264" y="1455816"/>
                  <a:pt x="355430" y="1450939"/>
                </a:cubicBezTo>
                <a:cubicBezTo>
                  <a:pt x="340596" y="1446062"/>
                  <a:pt x="327592" y="1440779"/>
                  <a:pt x="316416" y="1435089"/>
                </a:cubicBezTo>
                <a:cubicBezTo>
                  <a:pt x="305240" y="1429400"/>
                  <a:pt x="295994" y="1424116"/>
                  <a:pt x="288679" y="1419240"/>
                </a:cubicBezTo>
                <a:cubicBezTo>
                  <a:pt x="281364" y="1414363"/>
                  <a:pt x="275877" y="1411924"/>
                  <a:pt x="272220" y="1411924"/>
                </a:cubicBezTo>
                <a:cubicBezTo>
                  <a:pt x="265311" y="1411924"/>
                  <a:pt x="261856" y="1415785"/>
                  <a:pt x="261856" y="1423507"/>
                </a:cubicBezTo>
                <a:cubicBezTo>
                  <a:pt x="261856" y="1426352"/>
                  <a:pt x="261958" y="1430822"/>
                  <a:pt x="262161" y="1436918"/>
                </a:cubicBezTo>
                <a:cubicBezTo>
                  <a:pt x="262364" y="1443014"/>
                  <a:pt x="262771" y="1449720"/>
                  <a:pt x="263380" y="1457035"/>
                </a:cubicBezTo>
                <a:cubicBezTo>
                  <a:pt x="263990" y="1464350"/>
                  <a:pt x="264904" y="1471665"/>
                  <a:pt x="266124" y="1478980"/>
                </a:cubicBezTo>
                <a:cubicBezTo>
                  <a:pt x="267343" y="1486296"/>
                  <a:pt x="269172" y="1492595"/>
                  <a:pt x="271610" y="1497878"/>
                </a:cubicBezTo>
                <a:cubicBezTo>
                  <a:pt x="273236" y="1501942"/>
                  <a:pt x="278316" y="1506819"/>
                  <a:pt x="286850" y="1512508"/>
                </a:cubicBezTo>
                <a:cubicBezTo>
                  <a:pt x="295384" y="1518198"/>
                  <a:pt x="306052" y="1523684"/>
                  <a:pt x="318854" y="1528968"/>
                </a:cubicBezTo>
                <a:cubicBezTo>
                  <a:pt x="331656" y="1534251"/>
                  <a:pt x="345981" y="1538721"/>
                  <a:pt x="361831" y="1542379"/>
                </a:cubicBezTo>
                <a:cubicBezTo>
                  <a:pt x="377680" y="1546036"/>
                  <a:pt x="393733" y="1547865"/>
                  <a:pt x="409989" y="1547865"/>
                </a:cubicBezTo>
                <a:cubicBezTo>
                  <a:pt x="435186" y="1547865"/>
                  <a:pt x="457741" y="1544411"/>
                  <a:pt x="477655" y="1537502"/>
                </a:cubicBezTo>
                <a:cubicBezTo>
                  <a:pt x="497568" y="1530593"/>
                  <a:pt x="514434" y="1521246"/>
                  <a:pt x="528252" y="1509460"/>
                </a:cubicBezTo>
                <a:cubicBezTo>
                  <a:pt x="542069" y="1497675"/>
                  <a:pt x="552636" y="1483959"/>
                  <a:pt x="559951" y="1468312"/>
                </a:cubicBezTo>
                <a:cubicBezTo>
                  <a:pt x="567266" y="1452666"/>
                  <a:pt x="570924" y="1436105"/>
                  <a:pt x="570924" y="1418630"/>
                </a:cubicBezTo>
                <a:cubicBezTo>
                  <a:pt x="570924" y="1393027"/>
                  <a:pt x="566047" y="1372504"/>
                  <a:pt x="556293" y="1357060"/>
                </a:cubicBezTo>
                <a:cubicBezTo>
                  <a:pt x="546540" y="1341617"/>
                  <a:pt x="534449" y="1329324"/>
                  <a:pt x="520022" y="1320180"/>
                </a:cubicBezTo>
                <a:cubicBezTo>
                  <a:pt x="505595" y="1311036"/>
                  <a:pt x="489847" y="1304127"/>
                  <a:pt x="472778" y="1299453"/>
                </a:cubicBezTo>
                <a:cubicBezTo>
                  <a:pt x="455709" y="1294780"/>
                  <a:pt x="439961" y="1290512"/>
                  <a:pt x="425534" y="1286652"/>
                </a:cubicBezTo>
                <a:cubicBezTo>
                  <a:pt x="411107" y="1282791"/>
                  <a:pt x="399016" y="1278320"/>
                  <a:pt x="389263" y="1273240"/>
                </a:cubicBezTo>
                <a:cubicBezTo>
                  <a:pt x="379509" y="1268160"/>
                  <a:pt x="374632" y="1260744"/>
                  <a:pt x="374632" y="1250990"/>
                </a:cubicBezTo>
                <a:cubicBezTo>
                  <a:pt x="374632" y="1237985"/>
                  <a:pt x="379916" y="1228638"/>
                  <a:pt x="390482" y="1222948"/>
                </a:cubicBezTo>
                <a:cubicBezTo>
                  <a:pt x="401048" y="1217259"/>
                  <a:pt x="414866" y="1214414"/>
                  <a:pt x="431935" y="1214414"/>
                </a:cubicBezTo>
                <a:cubicBezTo>
                  <a:pt x="444127" y="1214414"/>
                  <a:pt x="454998" y="1215633"/>
                  <a:pt x="464548" y="1218072"/>
                </a:cubicBezTo>
                <a:cubicBezTo>
                  <a:pt x="474099" y="1220510"/>
                  <a:pt x="482430" y="1223253"/>
                  <a:pt x="489542" y="1226301"/>
                </a:cubicBezTo>
                <a:cubicBezTo>
                  <a:pt x="496654" y="1229349"/>
                  <a:pt x="502648" y="1232092"/>
                  <a:pt x="507525" y="1234531"/>
                </a:cubicBezTo>
                <a:cubicBezTo>
                  <a:pt x="512402" y="1236969"/>
                  <a:pt x="516466" y="1238188"/>
                  <a:pt x="519717" y="1238188"/>
                </a:cubicBezTo>
                <a:cubicBezTo>
                  <a:pt x="522156" y="1238188"/>
                  <a:pt x="525508" y="1235648"/>
                  <a:pt x="529776" y="1230568"/>
                </a:cubicBezTo>
                <a:cubicBezTo>
                  <a:pt x="534043" y="1225488"/>
                  <a:pt x="538107" y="1219494"/>
                  <a:pt x="541968" y="1212585"/>
                </a:cubicBezTo>
                <a:cubicBezTo>
                  <a:pt x="545828" y="1205676"/>
                  <a:pt x="549181" y="1198869"/>
                  <a:pt x="552026" y="1192164"/>
                </a:cubicBezTo>
                <a:cubicBezTo>
                  <a:pt x="554871" y="1185458"/>
                  <a:pt x="556293" y="1180683"/>
                  <a:pt x="556293" y="1177838"/>
                </a:cubicBezTo>
                <a:cubicBezTo>
                  <a:pt x="556293" y="1175400"/>
                  <a:pt x="553753" y="1171336"/>
                  <a:pt x="548673" y="1165646"/>
                </a:cubicBezTo>
                <a:cubicBezTo>
                  <a:pt x="543593" y="1159956"/>
                  <a:pt x="535872" y="1154267"/>
                  <a:pt x="525508" y="1148577"/>
                </a:cubicBezTo>
                <a:cubicBezTo>
                  <a:pt x="515145" y="1142888"/>
                  <a:pt x="501937" y="1137909"/>
                  <a:pt x="485884" y="1133642"/>
                </a:cubicBezTo>
                <a:cubicBezTo>
                  <a:pt x="469832" y="1129375"/>
                  <a:pt x="450629" y="1127241"/>
                  <a:pt x="428277" y="1127241"/>
                </a:cubicBezTo>
                <a:close/>
                <a:moveTo>
                  <a:pt x="2628933" y="661430"/>
                </a:moveTo>
                <a:cubicBezTo>
                  <a:pt x="2632184" y="661430"/>
                  <a:pt x="2633810" y="663259"/>
                  <a:pt x="2633810" y="666917"/>
                </a:cubicBezTo>
                <a:lnTo>
                  <a:pt x="2633810" y="727267"/>
                </a:lnTo>
                <a:cubicBezTo>
                  <a:pt x="2633810" y="730925"/>
                  <a:pt x="2630965" y="734887"/>
                  <a:pt x="2625276" y="739155"/>
                </a:cubicBezTo>
                <a:cubicBezTo>
                  <a:pt x="2619586" y="743422"/>
                  <a:pt x="2612067" y="745555"/>
                  <a:pt x="2602721" y="745555"/>
                </a:cubicBezTo>
                <a:cubicBezTo>
                  <a:pt x="2590122" y="745555"/>
                  <a:pt x="2580165" y="742507"/>
                  <a:pt x="2572850" y="736411"/>
                </a:cubicBezTo>
                <a:cubicBezTo>
                  <a:pt x="2565535" y="730315"/>
                  <a:pt x="2561877" y="721781"/>
                  <a:pt x="2561877" y="710808"/>
                </a:cubicBezTo>
                <a:cubicBezTo>
                  <a:pt x="2561877" y="703087"/>
                  <a:pt x="2564113" y="696178"/>
                  <a:pt x="2568583" y="690082"/>
                </a:cubicBezTo>
                <a:cubicBezTo>
                  <a:pt x="2573053" y="683986"/>
                  <a:pt x="2578641" y="678804"/>
                  <a:pt x="2585347" y="674537"/>
                </a:cubicBezTo>
                <a:cubicBezTo>
                  <a:pt x="2592053" y="670270"/>
                  <a:pt x="2599368" y="667018"/>
                  <a:pt x="2607293" y="664783"/>
                </a:cubicBezTo>
                <a:cubicBezTo>
                  <a:pt x="2615217" y="662548"/>
                  <a:pt x="2622431" y="661430"/>
                  <a:pt x="2628933" y="661430"/>
                </a:cubicBezTo>
                <a:close/>
                <a:moveTo>
                  <a:pt x="1685958" y="661430"/>
                </a:moveTo>
                <a:cubicBezTo>
                  <a:pt x="1689210" y="661430"/>
                  <a:pt x="1690835" y="663259"/>
                  <a:pt x="1690835" y="666917"/>
                </a:cubicBezTo>
                <a:lnTo>
                  <a:pt x="1690835" y="727267"/>
                </a:lnTo>
                <a:cubicBezTo>
                  <a:pt x="1690835" y="730925"/>
                  <a:pt x="1687990" y="734887"/>
                  <a:pt x="1682301" y="739155"/>
                </a:cubicBezTo>
                <a:cubicBezTo>
                  <a:pt x="1676611" y="743422"/>
                  <a:pt x="1669092" y="745555"/>
                  <a:pt x="1659746" y="745555"/>
                </a:cubicBezTo>
                <a:cubicBezTo>
                  <a:pt x="1647147" y="745555"/>
                  <a:pt x="1637191" y="742507"/>
                  <a:pt x="1629875" y="736411"/>
                </a:cubicBezTo>
                <a:cubicBezTo>
                  <a:pt x="1622560" y="730315"/>
                  <a:pt x="1618903" y="721781"/>
                  <a:pt x="1618903" y="710808"/>
                </a:cubicBezTo>
                <a:cubicBezTo>
                  <a:pt x="1618903" y="703087"/>
                  <a:pt x="1621138" y="696178"/>
                  <a:pt x="1625608" y="690082"/>
                </a:cubicBezTo>
                <a:cubicBezTo>
                  <a:pt x="1630078" y="683986"/>
                  <a:pt x="1635666" y="678804"/>
                  <a:pt x="1642372" y="674537"/>
                </a:cubicBezTo>
                <a:cubicBezTo>
                  <a:pt x="1649078" y="670270"/>
                  <a:pt x="1656393" y="667018"/>
                  <a:pt x="1664318" y="664783"/>
                </a:cubicBezTo>
                <a:cubicBezTo>
                  <a:pt x="1672242" y="662548"/>
                  <a:pt x="1679456" y="661430"/>
                  <a:pt x="1685958" y="661430"/>
                </a:cubicBezTo>
                <a:close/>
                <a:moveTo>
                  <a:pt x="2972214" y="565114"/>
                </a:moveTo>
                <a:cubicBezTo>
                  <a:pt x="2978310" y="565114"/>
                  <a:pt x="2984305" y="566333"/>
                  <a:pt x="2990197" y="568771"/>
                </a:cubicBezTo>
                <a:cubicBezTo>
                  <a:pt x="2996090" y="571210"/>
                  <a:pt x="3001373" y="575477"/>
                  <a:pt x="3006047" y="581573"/>
                </a:cubicBezTo>
                <a:cubicBezTo>
                  <a:pt x="3010721" y="587669"/>
                  <a:pt x="3014581" y="596203"/>
                  <a:pt x="3017629" y="607176"/>
                </a:cubicBezTo>
                <a:cubicBezTo>
                  <a:pt x="3020678" y="618149"/>
                  <a:pt x="3022201" y="632170"/>
                  <a:pt x="3022201" y="649239"/>
                </a:cubicBezTo>
                <a:cubicBezTo>
                  <a:pt x="3022201" y="669152"/>
                  <a:pt x="3020576" y="685611"/>
                  <a:pt x="3017325" y="698616"/>
                </a:cubicBezTo>
                <a:cubicBezTo>
                  <a:pt x="3014073" y="711621"/>
                  <a:pt x="3009806" y="721883"/>
                  <a:pt x="3004523" y="729401"/>
                </a:cubicBezTo>
                <a:cubicBezTo>
                  <a:pt x="2999240" y="736919"/>
                  <a:pt x="2993347" y="742101"/>
                  <a:pt x="2986844" y="744946"/>
                </a:cubicBezTo>
                <a:cubicBezTo>
                  <a:pt x="2980342" y="747791"/>
                  <a:pt x="2973840" y="749213"/>
                  <a:pt x="2967337" y="749213"/>
                </a:cubicBezTo>
                <a:cubicBezTo>
                  <a:pt x="2959209" y="749213"/>
                  <a:pt x="2952402" y="746571"/>
                  <a:pt x="2946916" y="741288"/>
                </a:cubicBezTo>
                <a:cubicBezTo>
                  <a:pt x="2941429" y="736005"/>
                  <a:pt x="2938686" y="727877"/>
                  <a:pt x="2938686" y="716904"/>
                </a:cubicBezTo>
                <a:lnTo>
                  <a:pt x="2938686" y="593155"/>
                </a:lnTo>
                <a:cubicBezTo>
                  <a:pt x="2938686" y="586247"/>
                  <a:pt x="2942140" y="579846"/>
                  <a:pt x="2949049" y="573953"/>
                </a:cubicBezTo>
                <a:cubicBezTo>
                  <a:pt x="2955958" y="568060"/>
                  <a:pt x="2963680" y="565114"/>
                  <a:pt x="2972214" y="565114"/>
                </a:cubicBezTo>
                <a:close/>
                <a:moveTo>
                  <a:pt x="5933498" y="555360"/>
                </a:moveTo>
                <a:cubicBezTo>
                  <a:pt x="5939188" y="555360"/>
                  <a:pt x="5943862" y="556986"/>
                  <a:pt x="5947519" y="560237"/>
                </a:cubicBezTo>
                <a:cubicBezTo>
                  <a:pt x="5951177" y="563488"/>
                  <a:pt x="5953005" y="568365"/>
                  <a:pt x="5953005" y="574867"/>
                </a:cubicBezTo>
                <a:cubicBezTo>
                  <a:pt x="5953005" y="585027"/>
                  <a:pt x="5951075" y="593968"/>
                  <a:pt x="5947214" y="601690"/>
                </a:cubicBezTo>
                <a:cubicBezTo>
                  <a:pt x="5943354" y="609411"/>
                  <a:pt x="5938172" y="616117"/>
                  <a:pt x="5931669" y="621807"/>
                </a:cubicBezTo>
                <a:cubicBezTo>
                  <a:pt x="5925167" y="627496"/>
                  <a:pt x="5917649" y="632271"/>
                  <a:pt x="5909114" y="636132"/>
                </a:cubicBezTo>
                <a:cubicBezTo>
                  <a:pt x="5900580" y="639993"/>
                  <a:pt x="5891436" y="643142"/>
                  <a:pt x="5881682" y="645581"/>
                </a:cubicBezTo>
                <a:cubicBezTo>
                  <a:pt x="5882495" y="627699"/>
                  <a:pt x="5884832" y="612967"/>
                  <a:pt x="5888693" y="601385"/>
                </a:cubicBezTo>
                <a:cubicBezTo>
                  <a:pt x="5892553" y="589803"/>
                  <a:pt x="5897024" y="580557"/>
                  <a:pt x="5902104" y="573648"/>
                </a:cubicBezTo>
                <a:cubicBezTo>
                  <a:pt x="5907184" y="566739"/>
                  <a:pt x="5912569" y="561964"/>
                  <a:pt x="5918259" y="559322"/>
                </a:cubicBezTo>
                <a:cubicBezTo>
                  <a:pt x="5923948" y="556681"/>
                  <a:pt x="5929028" y="555360"/>
                  <a:pt x="5933498" y="555360"/>
                </a:cubicBezTo>
                <a:close/>
                <a:moveTo>
                  <a:pt x="4551307" y="497448"/>
                </a:moveTo>
                <a:cubicBezTo>
                  <a:pt x="4529361" y="497448"/>
                  <a:pt x="4514223" y="499378"/>
                  <a:pt x="4505892" y="503239"/>
                </a:cubicBezTo>
                <a:cubicBezTo>
                  <a:pt x="4497560" y="507100"/>
                  <a:pt x="4493395" y="511469"/>
                  <a:pt x="4493395" y="516346"/>
                </a:cubicBezTo>
                <a:lnTo>
                  <a:pt x="4493395" y="741898"/>
                </a:lnTo>
                <a:cubicBezTo>
                  <a:pt x="4493395" y="764656"/>
                  <a:pt x="4500100" y="782436"/>
                  <a:pt x="4513512" y="795238"/>
                </a:cubicBezTo>
                <a:cubicBezTo>
                  <a:pt x="4526923" y="808039"/>
                  <a:pt x="4546836" y="814440"/>
                  <a:pt x="4573252" y="814440"/>
                </a:cubicBezTo>
                <a:cubicBezTo>
                  <a:pt x="4582193" y="814440"/>
                  <a:pt x="4591134" y="812205"/>
                  <a:pt x="4600075" y="807735"/>
                </a:cubicBezTo>
                <a:cubicBezTo>
                  <a:pt x="4609016" y="803264"/>
                  <a:pt x="4617144" y="797981"/>
                  <a:pt x="4624459" y="791885"/>
                </a:cubicBezTo>
                <a:cubicBezTo>
                  <a:pt x="4631774" y="785789"/>
                  <a:pt x="4637667" y="779490"/>
                  <a:pt x="4642137" y="772987"/>
                </a:cubicBezTo>
                <a:cubicBezTo>
                  <a:pt x="4646608" y="766485"/>
                  <a:pt x="4648843" y="761202"/>
                  <a:pt x="4648843" y="757138"/>
                </a:cubicBezTo>
                <a:cubicBezTo>
                  <a:pt x="4648843" y="753887"/>
                  <a:pt x="4647827" y="751042"/>
                  <a:pt x="4645795" y="748603"/>
                </a:cubicBezTo>
                <a:cubicBezTo>
                  <a:pt x="4643763" y="746165"/>
                  <a:pt x="4640512" y="744946"/>
                  <a:pt x="4636041" y="744946"/>
                </a:cubicBezTo>
                <a:lnTo>
                  <a:pt x="4632993" y="744946"/>
                </a:lnTo>
                <a:cubicBezTo>
                  <a:pt x="4626084" y="744946"/>
                  <a:pt x="4620395" y="742914"/>
                  <a:pt x="4615924" y="738850"/>
                </a:cubicBezTo>
                <a:cubicBezTo>
                  <a:pt x="4611454" y="734786"/>
                  <a:pt x="4609219" y="728080"/>
                  <a:pt x="4609219" y="718733"/>
                </a:cubicBezTo>
                <a:lnTo>
                  <a:pt x="4609219" y="516346"/>
                </a:lnTo>
                <a:cubicBezTo>
                  <a:pt x="4609219" y="511469"/>
                  <a:pt x="4605053" y="507100"/>
                  <a:pt x="4596722" y="503239"/>
                </a:cubicBezTo>
                <a:cubicBezTo>
                  <a:pt x="4588391" y="499378"/>
                  <a:pt x="4573252" y="497448"/>
                  <a:pt x="4551307" y="497448"/>
                </a:cubicBezTo>
                <a:close/>
                <a:moveTo>
                  <a:pt x="4071399" y="497448"/>
                </a:moveTo>
                <a:cubicBezTo>
                  <a:pt x="4049454" y="497448"/>
                  <a:pt x="4034315" y="499378"/>
                  <a:pt x="4025984" y="503239"/>
                </a:cubicBezTo>
                <a:cubicBezTo>
                  <a:pt x="4017653" y="507100"/>
                  <a:pt x="4013487" y="511469"/>
                  <a:pt x="4013487" y="516346"/>
                </a:cubicBezTo>
                <a:lnTo>
                  <a:pt x="4013487" y="719342"/>
                </a:lnTo>
                <a:cubicBezTo>
                  <a:pt x="4013487" y="734786"/>
                  <a:pt x="4016535" y="748502"/>
                  <a:pt x="4022631" y="760491"/>
                </a:cubicBezTo>
                <a:cubicBezTo>
                  <a:pt x="4028727" y="772479"/>
                  <a:pt x="4036855" y="782436"/>
                  <a:pt x="4047015" y="790361"/>
                </a:cubicBezTo>
                <a:cubicBezTo>
                  <a:pt x="4057175" y="798286"/>
                  <a:pt x="4068961" y="804280"/>
                  <a:pt x="4082372" y="808344"/>
                </a:cubicBezTo>
                <a:cubicBezTo>
                  <a:pt x="4095783" y="812408"/>
                  <a:pt x="4109804" y="814440"/>
                  <a:pt x="4124434" y="814440"/>
                </a:cubicBezTo>
                <a:cubicBezTo>
                  <a:pt x="4137439" y="814440"/>
                  <a:pt x="4148818" y="813424"/>
                  <a:pt x="4158572" y="811392"/>
                </a:cubicBezTo>
                <a:cubicBezTo>
                  <a:pt x="4168326" y="809360"/>
                  <a:pt x="4176454" y="807125"/>
                  <a:pt x="4182956" y="804686"/>
                </a:cubicBezTo>
                <a:cubicBezTo>
                  <a:pt x="4190271" y="801842"/>
                  <a:pt x="4196571" y="798591"/>
                  <a:pt x="4201854" y="794933"/>
                </a:cubicBezTo>
                <a:lnTo>
                  <a:pt x="4201854" y="827242"/>
                </a:lnTo>
                <a:cubicBezTo>
                  <a:pt x="4201854" y="844310"/>
                  <a:pt x="4197688" y="856198"/>
                  <a:pt x="4189357" y="862903"/>
                </a:cubicBezTo>
                <a:cubicBezTo>
                  <a:pt x="4181026" y="869609"/>
                  <a:pt x="4169951" y="872962"/>
                  <a:pt x="4156134" y="872962"/>
                </a:cubicBezTo>
                <a:cubicBezTo>
                  <a:pt x="4145567" y="872962"/>
                  <a:pt x="4135407" y="871641"/>
                  <a:pt x="4125654" y="868999"/>
                </a:cubicBezTo>
                <a:cubicBezTo>
                  <a:pt x="4115900" y="866358"/>
                  <a:pt x="4106857" y="863513"/>
                  <a:pt x="4098526" y="860465"/>
                </a:cubicBezTo>
                <a:cubicBezTo>
                  <a:pt x="4090195" y="857417"/>
                  <a:pt x="4083083" y="854572"/>
                  <a:pt x="4077190" y="851931"/>
                </a:cubicBezTo>
                <a:cubicBezTo>
                  <a:pt x="4071298" y="849289"/>
                  <a:pt x="4067132" y="847968"/>
                  <a:pt x="4064693" y="847968"/>
                </a:cubicBezTo>
                <a:cubicBezTo>
                  <a:pt x="4056972" y="847968"/>
                  <a:pt x="4053111" y="851423"/>
                  <a:pt x="4053111" y="858331"/>
                </a:cubicBezTo>
                <a:cubicBezTo>
                  <a:pt x="4053111" y="866459"/>
                  <a:pt x="4053924" y="877127"/>
                  <a:pt x="4055550" y="890335"/>
                </a:cubicBezTo>
                <a:cubicBezTo>
                  <a:pt x="4057175" y="903543"/>
                  <a:pt x="4060223" y="914821"/>
                  <a:pt x="4064693" y="924168"/>
                </a:cubicBezTo>
                <a:cubicBezTo>
                  <a:pt x="4066319" y="927419"/>
                  <a:pt x="4070383" y="931077"/>
                  <a:pt x="4076885" y="935141"/>
                </a:cubicBezTo>
                <a:cubicBezTo>
                  <a:pt x="4083388" y="939205"/>
                  <a:pt x="4091719" y="942964"/>
                  <a:pt x="4101879" y="946418"/>
                </a:cubicBezTo>
                <a:cubicBezTo>
                  <a:pt x="4112039" y="949873"/>
                  <a:pt x="4123317" y="952718"/>
                  <a:pt x="4135712" y="954953"/>
                </a:cubicBezTo>
                <a:cubicBezTo>
                  <a:pt x="4148107" y="957188"/>
                  <a:pt x="4160807" y="958306"/>
                  <a:pt x="4173812" y="958306"/>
                </a:cubicBezTo>
                <a:cubicBezTo>
                  <a:pt x="4197790" y="958306"/>
                  <a:pt x="4218821" y="954953"/>
                  <a:pt x="4236906" y="948247"/>
                </a:cubicBezTo>
                <a:cubicBezTo>
                  <a:pt x="4254990" y="941542"/>
                  <a:pt x="4270027" y="932398"/>
                  <a:pt x="4282016" y="920815"/>
                </a:cubicBezTo>
                <a:cubicBezTo>
                  <a:pt x="4294005" y="909233"/>
                  <a:pt x="4302946" y="895822"/>
                  <a:pt x="4308838" y="880582"/>
                </a:cubicBezTo>
                <a:cubicBezTo>
                  <a:pt x="4314731" y="865342"/>
                  <a:pt x="4317677" y="849187"/>
                  <a:pt x="4317677" y="832119"/>
                </a:cubicBezTo>
                <a:lnTo>
                  <a:pt x="4317677" y="516346"/>
                </a:lnTo>
                <a:cubicBezTo>
                  <a:pt x="4317677" y="511469"/>
                  <a:pt x="4313512" y="507100"/>
                  <a:pt x="4305181" y="503239"/>
                </a:cubicBezTo>
                <a:cubicBezTo>
                  <a:pt x="4296850" y="499378"/>
                  <a:pt x="4281711" y="497448"/>
                  <a:pt x="4259766" y="497448"/>
                </a:cubicBezTo>
                <a:cubicBezTo>
                  <a:pt x="4237820" y="497448"/>
                  <a:pt x="4222682" y="499378"/>
                  <a:pt x="4214350" y="503239"/>
                </a:cubicBezTo>
                <a:cubicBezTo>
                  <a:pt x="4206019" y="507100"/>
                  <a:pt x="4201854" y="511469"/>
                  <a:pt x="4201854" y="516346"/>
                </a:cubicBezTo>
                <a:lnTo>
                  <a:pt x="4201854" y="692520"/>
                </a:lnTo>
                <a:cubicBezTo>
                  <a:pt x="4201854" y="702680"/>
                  <a:pt x="4197688" y="711519"/>
                  <a:pt x="4189357" y="719038"/>
                </a:cubicBezTo>
                <a:cubicBezTo>
                  <a:pt x="4181026" y="726556"/>
                  <a:pt x="4171780" y="730315"/>
                  <a:pt x="4161620" y="730315"/>
                </a:cubicBezTo>
                <a:cubicBezTo>
                  <a:pt x="4152273" y="730315"/>
                  <a:pt x="4144551" y="727166"/>
                  <a:pt x="4138455" y="720866"/>
                </a:cubicBezTo>
                <a:cubicBezTo>
                  <a:pt x="4132359" y="714567"/>
                  <a:pt x="4129311" y="706744"/>
                  <a:pt x="4129311" y="697397"/>
                </a:cubicBezTo>
                <a:lnTo>
                  <a:pt x="4129311" y="516346"/>
                </a:lnTo>
                <a:cubicBezTo>
                  <a:pt x="4129311" y="511469"/>
                  <a:pt x="4125146" y="507100"/>
                  <a:pt x="4116814" y="503239"/>
                </a:cubicBezTo>
                <a:cubicBezTo>
                  <a:pt x="4108483" y="499378"/>
                  <a:pt x="4093345" y="497448"/>
                  <a:pt x="4071399" y="497448"/>
                </a:cubicBezTo>
                <a:close/>
                <a:moveTo>
                  <a:pt x="3655957" y="497448"/>
                </a:moveTo>
                <a:cubicBezTo>
                  <a:pt x="3634011" y="497448"/>
                  <a:pt x="3618873" y="499378"/>
                  <a:pt x="3610542" y="503239"/>
                </a:cubicBezTo>
                <a:cubicBezTo>
                  <a:pt x="3602210" y="507100"/>
                  <a:pt x="3598045" y="511469"/>
                  <a:pt x="3598045" y="516346"/>
                </a:cubicBezTo>
                <a:lnTo>
                  <a:pt x="3598045" y="741898"/>
                </a:lnTo>
                <a:cubicBezTo>
                  <a:pt x="3598045" y="764656"/>
                  <a:pt x="3604750" y="782436"/>
                  <a:pt x="3618162" y="795238"/>
                </a:cubicBezTo>
                <a:cubicBezTo>
                  <a:pt x="3631573" y="808039"/>
                  <a:pt x="3651486" y="814440"/>
                  <a:pt x="3677902" y="814440"/>
                </a:cubicBezTo>
                <a:cubicBezTo>
                  <a:pt x="3686843" y="814440"/>
                  <a:pt x="3695784" y="812205"/>
                  <a:pt x="3704725" y="807735"/>
                </a:cubicBezTo>
                <a:cubicBezTo>
                  <a:pt x="3713665" y="803264"/>
                  <a:pt x="3721793" y="797981"/>
                  <a:pt x="3729109" y="791885"/>
                </a:cubicBezTo>
                <a:cubicBezTo>
                  <a:pt x="3736424" y="785789"/>
                  <a:pt x="3742317" y="779490"/>
                  <a:pt x="3746787" y="772987"/>
                </a:cubicBezTo>
                <a:cubicBezTo>
                  <a:pt x="3751258" y="766485"/>
                  <a:pt x="3753493" y="761202"/>
                  <a:pt x="3753493" y="757138"/>
                </a:cubicBezTo>
                <a:cubicBezTo>
                  <a:pt x="3753493" y="753887"/>
                  <a:pt x="3752477" y="751042"/>
                  <a:pt x="3750445" y="748603"/>
                </a:cubicBezTo>
                <a:cubicBezTo>
                  <a:pt x="3748413" y="746165"/>
                  <a:pt x="3745162" y="744946"/>
                  <a:pt x="3740691" y="744946"/>
                </a:cubicBezTo>
                <a:lnTo>
                  <a:pt x="3737643" y="744946"/>
                </a:lnTo>
                <a:cubicBezTo>
                  <a:pt x="3730734" y="744946"/>
                  <a:pt x="3725045" y="742914"/>
                  <a:pt x="3720574" y="738850"/>
                </a:cubicBezTo>
                <a:cubicBezTo>
                  <a:pt x="3716104" y="734786"/>
                  <a:pt x="3713869" y="728080"/>
                  <a:pt x="3713869" y="718733"/>
                </a:cubicBezTo>
                <a:lnTo>
                  <a:pt x="3713869" y="516346"/>
                </a:lnTo>
                <a:cubicBezTo>
                  <a:pt x="3713869" y="511469"/>
                  <a:pt x="3709703" y="507100"/>
                  <a:pt x="3701372" y="503239"/>
                </a:cubicBezTo>
                <a:cubicBezTo>
                  <a:pt x="3693041" y="499378"/>
                  <a:pt x="3677902" y="497448"/>
                  <a:pt x="3655957" y="497448"/>
                </a:cubicBezTo>
                <a:close/>
                <a:moveTo>
                  <a:pt x="3255907" y="497448"/>
                </a:moveTo>
                <a:cubicBezTo>
                  <a:pt x="3233961" y="497448"/>
                  <a:pt x="3218823" y="499378"/>
                  <a:pt x="3210492" y="503239"/>
                </a:cubicBezTo>
                <a:cubicBezTo>
                  <a:pt x="3202160" y="507100"/>
                  <a:pt x="3197995" y="511469"/>
                  <a:pt x="3197995" y="516346"/>
                </a:cubicBezTo>
                <a:lnTo>
                  <a:pt x="3197995" y="741898"/>
                </a:lnTo>
                <a:cubicBezTo>
                  <a:pt x="3197995" y="764656"/>
                  <a:pt x="3204700" y="782436"/>
                  <a:pt x="3218112" y="795238"/>
                </a:cubicBezTo>
                <a:cubicBezTo>
                  <a:pt x="3231523" y="808039"/>
                  <a:pt x="3251436" y="814440"/>
                  <a:pt x="3277852" y="814440"/>
                </a:cubicBezTo>
                <a:cubicBezTo>
                  <a:pt x="3286793" y="814440"/>
                  <a:pt x="3295734" y="812205"/>
                  <a:pt x="3304675" y="807735"/>
                </a:cubicBezTo>
                <a:cubicBezTo>
                  <a:pt x="3313615" y="803264"/>
                  <a:pt x="3321743" y="797981"/>
                  <a:pt x="3329059" y="791885"/>
                </a:cubicBezTo>
                <a:cubicBezTo>
                  <a:pt x="3336374" y="785789"/>
                  <a:pt x="3342267" y="779490"/>
                  <a:pt x="3346737" y="772987"/>
                </a:cubicBezTo>
                <a:cubicBezTo>
                  <a:pt x="3351208" y="766485"/>
                  <a:pt x="3353443" y="761202"/>
                  <a:pt x="3353443" y="757138"/>
                </a:cubicBezTo>
                <a:cubicBezTo>
                  <a:pt x="3353443" y="753887"/>
                  <a:pt x="3352427" y="751042"/>
                  <a:pt x="3350395" y="748603"/>
                </a:cubicBezTo>
                <a:cubicBezTo>
                  <a:pt x="3348363" y="746165"/>
                  <a:pt x="3345112" y="744946"/>
                  <a:pt x="3340641" y="744946"/>
                </a:cubicBezTo>
                <a:lnTo>
                  <a:pt x="3337593" y="744946"/>
                </a:lnTo>
                <a:cubicBezTo>
                  <a:pt x="3330684" y="744946"/>
                  <a:pt x="3324995" y="742914"/>
                  <a:pt x="3320524" y="738850"/>
                </a:cubicBezTo>
                <a:cubicBezTo>
                  <a:pt x="3316054" y="734786"/>
                  <a:pt x="3313819" y="728080"/>
                  <a:pt x="3313819" y="718733"/>
                </a:cubicBezTo>
                <a:lnTo>
                  <a:pt x="3313819" y="516346"/>
                </a:lnTo>
                <a:cubicBezTo>
                  <a:pt x="3313819" y="511469"/>
                  <a:pt x="3309653" y="507100"/>
                  <a:pt x="3301322" y="503239"/>
                </a:cubicBezTo>
                <a:cubicBezTo>
                  <a:pt x="3292991" y="499378"/>
                  <a:pt x="3277852" y="497448"/>
                  <a:pt x="3255907" y="497448"/>
                </a:cubicBezTo>
                <a:close/>
                <a:moveTo>
                  <a:pt x="1941457" y="497448"/>
                </a:moveTo>
                <a:cubicBezTo>
                  <a:pt x="1919512" y="497448"/>
                  <a:pt x="1904373" y="499378"/>
                  <a:pt x="1896042" y="503239"/>
                </a:cubicBezTo>
                <a:cubicBezTo>
                  <a:pt x="1887711" y="507100"/>
                  <a:pt x="1883545" y="511469"/>
                  <a:pt x="1883545" y="516346"/>
                </a:cubicBezTo>
                <a:lnTo>
                  <a:pt x="1883545" y="741898"/>
                </a:lnTo>
                <a:cubicBezTo>
                  <a:pt x="1883545" y="764656"/>
                  <a:pt x="1890251" y="782436"/>
                  <a:pt x="1903662" y="795238"/>
                </a:cubicBezTo>
                <a:cubicBezTo>
                  <a:pt x="1917073" y="808039"/>
                  <a:pt x="1936986" y="814440"/>
                  <a:pt x="1963403" y="814440"/>
                </a:cubicBezTo>
                <a:cubicBezTo>
                  <a:pt x="1972344" y="814440"/>
                  <a:pt x="1981284" y="812205"/>
                  <a:pt x="1990225" y="807735"/>
                </a:cubicBezTo>
                <a:cubicBezTo>
                  <a:pt x="1999166" y="803264"/>
                  <a:pt x="2007294" y="797981"/>
                  <a:pt x="2014609" y="791885"/>
                </a:cubicBezTo>
                <a:cubicBezTo>
                  <a:pt x="2021924" y="785789"/>
                  <a:pt x="2027817" y="779490"/>
                  <a:pt x="2032287" y="772987"/>
                </a:cubicBezTo>
                <a:cubicBezTo>
                  <a:pt x="2036758" y="766485"/>
                  <a:pt x="2038993" y="761202"/>
                  <a:pt x="2038993" y="757138"/>
                </a:cubicBezTo>
                <a:cubicBezTo>
                  <a:pt x="2038993" y="753887"/>
                  <a:pt x="2037977" y="751042"/>
                  <a:pt x="2035945" y="748603"/>
                </a:cubicBezTo>
                <a:cubicBezTo>
                  <a:pt x="2033913" y="746165"/>
                  <a:pt x="2030662" y="744946"/>
                  <a:pt x="2026191" y="744946"/>
                </a:cubicBezTo>
                <a:lnTo>
                  <a:pt x="2023143" y="744946"/>
                </a:lnTo>
                <a:cubicBezTo>
                  <a:pt x="2016235" y="744946"/>
                  <a:pt x="2010545" y="742914"/>
                  <a:pt x="2006075" y="738850"/>
                </a:cubicBezTo>
                <a:cubicBezTo>
                  <a:pt x="2001604" y="734786"/>
                  <a:pt x="1999369" y="728080"/>
                  <a:pt x="1999369" y="718733"/>
                </a:cubicBezTo>
                <a:lnTo>
                  <a:pt x="1999369" y="516346"/>
                </a:lnTo>
                <a:cubicBezTo>
                  <a:pt x="1999369" y="511469"/>
                  <a:pt x="1995203" y="507100"/>
                  <a:pt x="1986872" y="503239"/>
                </a:cubicBezTo>
                <a:cubicBezTo>
                  <a:pt x="1978541" y="499378"/>
                  <a:pt x="1963403" y="497448"/>
                  <a:pt x="1941457" y="497448"/>
                </a:cubicBezTo>
                <a:close/>
                <a:moveTo>
                  <a:pt x="680499" y="497448"/>
                </a:moveTo>
                <a:cubicBezTo>
                  <a:pt x="658554" y="497448"/>
                  <a:pt x="643415" y="499378"/>
                  <a:pt x="635084" y="503239"/>
                </a:cubicBezTo>
                <a:cubicBezTo>
                  <a:pt x="626753" y="507100"/>
                  <a:pt x="622587" y="511469"/>
                  <a:pt x="622587" y="516346"/>
                </a:cubicBezTo>
                <a:lnTo>
                  <a:pt x="622587" y="713246"/>
                </a:lnTo>
                <a:cubicBezTo>
                  <a:pt x="622587" y="728690"/>
                  <a:pt x="625635" y="742711"/>
                  <a:pt x="631731" y="755309"/>
                </a:cubicBezTo>
                <a:cubicBezTo>
                  <a:pt x="637827" y="767907"/>
                  <a:pt x="645955" y="778575"/>
                  <a:pt x="656115" y="787313"/>
                </a:cubicBezTo>
                <a:cubicBezTo>
                  <a:pt x="666275" y="796051"/>
                  <a:pt x="678061" y="802756"/>
                  <a:pt x="691472" y="807430"/>
                </a:cubicBezTo>
                <a:cubicBezTo>
                  <a:pt x="704883" y="812103"/>
                  <a:pt x="718904" y="814440"/>
                  <a:pt x="733535" y="814440"/>
                </a:cubicBezTo>
                <a:cubicBezTo>
                  <a:pt x="747758" y="814440"/>
                  <a:pt x="760967" y="813018"/>
                  <a:pt x="773159" y="810173"/>
                </a:cubicBezTo>
                <a:cubicBezTo>
                  <a:pt x="785350" y="807328"/>
                  <a:pt x="796120" y="804280"/>
                  <a:pt x="805467" y="801029"/>
                </a:cubicBezTo>
                <a:cubicBezTo>
                  <a:pt x="816440" y="796965"/>
                  <a:pt x="826600" y="792495"/>
                  <a:pt x="835947" y="787618"/>
                </a:cubicBezTo>
                <a:cubicBezTo>
                  <a:pt x="839605" y="790056"/>
                  <a:pt x="843770" y="792901"/>
                  <a:pt x="848444" y="796152"/>
                </a:cubicBezTo>
                <a:cubicBezTo>
                  <a:pt x="853118" y="799403"/>
                  <a:pt x="857893" y="802350"/>
                  <a:pt x="862770" y="804991"/>
                </a:cubicBezTo>
                <a:cubicBezTo>
                  <a:pt x="867646" y="807633"/>
                  <a:pt x="872523" y="809868"/>
                  <a:pt x="877400" y="811697"/>
                </a:cubicBezTo>
                <a:cubicBezTo>
                  <a:pt x="882277" y="813526"/>
                  <a:pt x="886747" y="814440"/>
                  <a:pt x="890811" y="814440"/>
                </a:cubicBezTo>
                <a:cubicBezTo>
                  <a:pt x="899752" y="814440"/>
                  <a:pt x="908693" y="812205"/>
                  <a:pt x="917634" y="807735"/>
                </a:cubicBezTo>
                <a:cubicBezTo>
                  <a:pt x="926575" y="803264"/>
                  <a:pt x="934703" y="797981"/>
                  <a:pt x="942018" y="791885"/>
                </a:cubicBezTo>
                <a:cubicBezTo>
                  <a:pt x="949333" y="785789"/>
                  <a:pt x="955226" y="779490"/>
                  <a:pt x="959696" y="772987"/>
                </a:cubicBezTo>
                <a:cubicBezTo>
                  <a:pt x="964166" y="766485"/>
                  <a:pt x="966402" y="761202"/>
                  <a:pt x="966402" y="757138"/>
                </a:cubicBezTo>
                <a:cubicBezTo>
                  <a:pt x="966402" y="753887"/>
                  <a:pt x="965386" y="751042"/>
                  <a:pt x="963354" y="748603"/>
                </a:cubicBezTo>
                <a:cubicBezTo>
                  <a:pt x="961322" y="746165"/>
                  <a:pt x="958070" y="744946"/>
                  <a:pt x="953600" y="744946"/>
                </a:cubicBezTo>
                <a:lnTo>
                  <a:pt x="950552" y="744946"/>
                </a:lnTo>
                <a:cubicBezTo>
                  <a:pt x="943643" y="744946"/>
                  <a:pt x="937954" y="742914"/>
                  <a:pt x="933483" y="738850"/>
                </a:cubicBezTo>
                <a:cubicBezTo>
                  <a:pt x="929013" y="734786"/>
                  <a:pt x="926778" y="728080"/>
                  <a:pt x="926778" y="718733"/>
                </a:cubicBezTo>
                <a:lnTo>
                  <a:pt x="926778" y="516346"/>
                </a:lnTo>
                <a:cubicBezTo>
                  <a:pt x="926778" y="511469"/>
                  <a:pt x="922612" y="507100"/>
                  <a:pt x="914281" y="503239"/>
                </a:cubicBezTo>
                <a:cubicBezTo>
                  <a:pt x="905950" y="499378"/>
                  <a:pt x="890811" y="497448"/>
                  <a:pt x="868866" y="497448"/>
                </a:cubicBezTo>
                <a:cubicBezTo>
                  <a:pt x="846920" y="497448"/>
                  <a:pt x="831782" y="499378"/>
                  <a:pt x="823451" y="503239"/>
                </a:cubicBezTo>
                <a:cubicBezTo>
                  <a:pt x="815119" y="507100"/>
                  <a:pt x="810954" y="511469"/>
                  <a:pt x="810954" y="516346"/>
                </a:cubicBezTo>
                <a:lnTo>
                  <a:pt x="810954" y="692520"/>
                </a:lnTo>
                <a:cubicBezTo>
                  <a:pt x="810954" y="702680"/>
                  <a:pt x="806788" y="711519"/>
                  <a:pt x="798457" y="719038"/>
                </a:cubicBezTo>
                <a:cubicBezTo>
                  <a:pt x="790126" y="726556"/>
                  <a:pt x="780880" y="730315"/>
                  <a:pt x="770720" y="730315"/>
                </a:cubicBezTo>
                <a:cubicBezTo>
                  <a:pt x="760560" y="730315"/>
                  <a:pt x="752635" y="727369"/>
                  <a:pt x="746946" y="721476"/>
                </a:cubicBezTo>
                <a:cubicBezTo>
                  <a:pt x="741256" y="715583"/>
                  <a:pt x="738411" y="707557"/>
                  <a:pt x="738411" y="697397"/>
                </a:cubicBezTo>
                <a:lnTo>
                  <a:pt x="738411" y="516346"/>
                </a:lnTo>
                <a:cubicBezTo>
                  <a:pt x="738411" y="511469"/>
                  <a:pt x="734246" y="507100"/>
                  <a:pt x="725914" y="503239"/>
                </a:cubicBezTo>
                <a:cubicBezTo>
                  <a:pt x="717583" y="499378"/>
                  <a:pt x="702445" y="497448"/>
                  <a:pt x="680499" y="497448"/>
                </a:cubicBezTo>
                <a:close/>
                <a:moveTo>
                  <a:pt x="5932279" y="491352"/>
                </a:moveTo>
                <a:cubicBezTo>
                  <a:pt x="5911146" y="491352"/>
                  <a:pt x="5890420" y="494603"/>
                  <a:pt x="5870100" y="501106"/>
                </a:cubicBezTo>
                <a:cubicBezTo>
                  <a:pt x="5849780" y="507608"/>
                  <a:pt x="5831695" y="517666"/>
                  <a:pt x="5815846" y="531281"/>
                </a:cubicBezTo>
                <a:cubicBezTo>
                  <a:pt x="5799996" y="544895"/>
                  <a:pt x="5787296" y="562269"/>
                  <a:pt x="5777746" y="583402"/>
                </a:cubicBezTo>
                <a:cubicBezTo>
                  <a:pt x="5768195" y="604535"/>
                  <a:pt x="5763420" y="629935"/>
                  <a:pt x="5763420" y="659602"/>
                </a:cubicBezTo>
                <a:cubicBezTo>
                  <a:pt x="5763420" y="684392"/>
                  <a:pt x="5767585" y="706338"/>
                  <a:pt x="5775917" y="725439"/>
                </a:cubicBezTo>
                <a:cubicBezTo>
                  <a:pt x="5784248" y="744539"/>
                  <a:pt x="5796236" y="760694"/>
                  <a:pt x="5811883" y="773902"/>
                </a:cubicBezTo>
                <a:cubicBezTo>
                  <a:pt x="5827530" y="787110"/>
                  <a:pt x="5846326" y="797168"/>
                  <a:pt x="5868271" y="804077"/>
                </a:cubicBezTo>
                <a:cubicBezTo>
                  <a:pt x="5890217" y="810986"/>
                  <a:pt x="5914601" y="814440"/>
                  <a:pt x="5941423" y="814440"/>
                </a:cubicBezTo>
                <a:cubicBezTo>
                  <a:pt x="5957680" y="814440"/>
                  <a:pt x="5972106" y="813119"/>
                  <a:pt x="5984705" y="810478"/>
                </a:cubicBezTo>
                <a:cubicBezTo>
                  <a:pt x="5997303" y="807836"/>
                  <a:pt x="6008072" y="804585"/>
                  <a:pt x="6017014" y="800724"/>
                </a:cubicBezTo>
                <a:cubicBezTo>
                  <a:pt x="6025954" y="796863"/>
                  <a:pt x="6032965" y="792799"/>
                  <a:pt x="6038045" y="788532"/>
                </a:cubicBezTo>
                <a:cubicBezTo>
                  <a:pt x="6043125" y="784265"/>
                  <a:pt x="6046275" y="780506"/>
                  <a:pt x="6047494" y="777254"/>
                </a:cubicBezTo>
                <a:cubicBezTo>
                  <a:pt x="6049526" y="772784"/>
                  <a:pt x="6051253" y="767298"/>
                  <a:pt x="6052675" y="760795"/>
                </a:cubicBezTo>
                <a:cubicBezTo>
                  <a:pt x="6054097" y="754293"/>
                  <a:pt x="6055215" y="747892"/>
                  <a:pt x="6056028" y="741593"/>
                </a:cubicBezTo>
                <a:cubicBezTo>
                  <a:pt x="6056841" y="735294"/>
                  <a:pt x="6057552" y="729503"/>
                  <a:pt x="6058162" y="724219"/>
                </a:cubicBezTo>
                <a:cubicBezTo>
                  <a:pt x="6058771" y="718936"/>
                  <a:pt x="6059076" y="715075"/>
                  <a:pt x="6059076" y="712637"/>
                </a:cubicBezTo>
                <a:cubicBezTo>
                  <a:pt x="6059076" y="709386"/>
                  <a:pt x="6058365" y="707151"/>
                  <a:pt x="6056943" y="705931"/>
                </a:cubicBezTo>
                <a:cubicBezTo>
                  <a:pt x="6055520" y="704712"/>
                  <a:pt x="6053793" y="704102"/>
                  <a:pt x="6051761" y="704102"/>
                </a:cubicBezTo>
                <a:cubicBezTo>
                  <a:pt x="6049322" y="704102"/>
                  <a:pt x="6045767" y="705728"/>
                  <a:pt x="6041093" y="708979"/>
                </a:cubicBezTo>
                <a:cubicBezTo>
                  <a:pt x="6036419" y="712231"/>
                  <a:pt x="6030628" y="715685"/>
                  <a:pt x="6023719" y="719342"/>
                </a:cubicBezTo>
                <a:cubicBezTo>
                  <a:pt x="6016811" y="723000"/>
                  <a:pt x="6008886" y="726454"/>
                  <a:pt x="5999945" y="729706"/>
                </a:cubicBezTo>
                <a:cubicBezTo>
                  <a:pt x="5991004" y="732957"/>
                  <a:pt x="5980844" y="734583"/>
                  <a:pt x="5969465" y="734583"/>
                </a:cubicBezTo>
                <a:cubicBezTo>
                  <a:pt x="5962962" y="734583"/>
                  <a:pt x="5956155" y="734074"/>
                  <a:pt x="5949043" y="733059"/>
                </a:cubicBezTo>
                <a:cubicBezTo>
                  <a:pt x="5941931" y="732042"/>
                  <a:pt x="5935022" y="730214"/>
                  <a:pt x="5928317" y="727572"/>
                </a:cubicBezTo>
                <a:cubicBezTo>
                  <a:pt x="5921611" y="724930"/>
                  <a:pt x="5915312" y="721374"/>
                  <a:pt x="5909419" y="716904"/>
                </a:cubicBezTo>
                <a:cubicBezTo>
                  <a:pt x="5903526" y="712434"/>
                  <a:pt x="5898345" y="706947"/>
                  <a:pt x="5893875" y="700445"/>
                </a:cubicBezTo>
                <a:cubicBezTo>
                  <a:pt x="5911756" y="699226"/>
                  <a:pt x="5930755" y="696178"/>
                  <a:pt x="5950872" y="691301"/>
                </a:cubicBezTo>
                <a:cubicBezTo>
                  <a:pt x="5970989" y="686424"/>
                  <a:pt x="5989582" y="679211"/>
                  <a:pt x="6006650" y="669660"/>
                </a:cubicBezTo>
                <a:cubicBezTo>
                  <a:pt x="6023719" y="660110"/>
                  <a:pt x="6037842" y="648121"/>
                  <a:pt x="6049018" y="633694"/>
                </a:cubicBezTo>
                <a:cubicBezTo>
                  <a:pt x="6060194" y="619267"/>
                  <a:pt x="6065782" y="601893"/>
                  <a:pt x="6065782" y="581573"/>
                </a:cubicBezTo>
                <a:cubicBezTo>
                  <a:pt x="6065782" y="555563"/>
                  <a:pt x="6054707" y="534024"/>
                  <a:pt x="6032559" y="516955"/>
                </a:cubicBezTo>
                <a:cubicBezTo>
                  <a:pt x="6010410" y="499887"/>
                  <a:pt x="5976983" y="491352"/>
                  <a:pt x="5932279" y="491352"/>
                </a:cubicBezTo>
                <a:close/>
                <a:moveTo>
                  <a:pt x="4773049" y="491352"/>
                </a:moveTo>
                <a:cubicBezTo>
                  <a:pt x="4766547" y="491352"/>
                  <a:pt x="4758418" y="493486"/>
                  <a:pt x="4748665" y="497753"/>
                </a:cubicBezTo>
                <a:cubicBezTo>
                  <a:pt x="4738911" y="502020"/>
                  <a:pt x="4729463" y="507202"/>
                  <a:pt x="4720318" y="513298"/>
                </a:cubicBezTo>
                <a:cubicBezTo>
                  <a:pt x="4711174" y="519394"/>
                  <a:pt x="4703351" y="525693"/>
                  <a:pt x="4696849" y="532195"/>
                </a:cubicBezTo>
                <a:cubicBezTo>
                  <a:pt x="4690347" y="538698"/>
                  <a:pt x="4687095" y="544184"/>
                  <a:pt x="4687095" y="548655"/>
                </a:cubicBezTo>
                <a:cubicBezTo>
                  <a:pt x="4687095" y="551499"/>
                  <a:pt x="4688010" y="554446"/>
                  <a:pt x="4689839" y="557494"/>
                </a:cubicBezTo>
                <a:cubicBezTo>
                  <a:pt x="4691667" y="560542"/>
                  <a:pt x="4693598" y="563793"/>
                  <a:pt x="4695630" y="567247"/>
                </a:cubicBezTo>
                <a:cubicBezTo>
                  <a:pt x="4697662" y="570702"/>
                  <a:pt x="4699592" y="574664"/>
                  <a:pt x="4701421" y="579135"/>
                </a:cubicBezTo>
                <a:cubicBezTo>
                  <a:pt x="4703250" y="583605"/>
                  <a:pt x="4704164" y="588685"/>
                  <a:pt x="4704164" y="594374"/>
                </a:cubicBezTo>
                <a:lnTo>
                  <a:pt x="4704164" y="789447"/>
                </a:lnTo>
                <a:cubicBezTo>
                  <a:pt x="4704164" y="794323"/>
                  <a:pt x="4708330" y="798692"/>
                  <a:pt x="4716661" y="802553"/>
                </a:cubicBezTo>
                <a:cubicBezTo>
                  <a:pt x="4724992" y="806414"/>
                  <a:pt x="4740131" y="808344"/>
                  <a:pt x="4762076" y="808344"/>
                </a:cubicBezTo>
                <a:cubicBezTo>
                  <a:pt x="4784022" y="808344"/>
                  <a:pt x="4799160" y="806414"/>
                  <a:pt x="4807491" y="802553"/>
                </a:cubicBezTo>
                <a:cubicBezTo>
                  <a:pt x="4815822" y="798692"/>
                  <a:pt x="4819988" y="794323"/>
                  <a:pt x="4819988" y="789447"/>
                </a:cubicBezTo>
                <a:lnTo>
                  <a:pt x="4819988" y="611443"/>
                </a:lnTo>
                <a:cubicBezTo>
                  <a:pt x="4819988" y="606567"/>
                  <a:pt x="4821410" y="601893"/>
                  <a:pt x="4824255" y="597423"/>
                </a:cubicBezTo>
                <a:cubicBezTo>
                  <a:pt x="4827100" y="592952"/>
                  <a:pt x="4830859" y="588888"/>
                  <a:pt x="4835533" y="585230"/>
                </a:cubicBezTo>
                <a:cubicBezTo>
                  <a:pt x="4840206" y="581573"/>
                  <a:pt x="4845185" y="578627"/>
                  <a:pt x="4850468" y="576391"/>
                </a:cubicBezTo>
                <a:cubicBezTo>
                  <a:pt x="4855751" y="574156"/>
                  <a:pt x="4860831" y="573039"/>
                  <a:pt x="4865708" y="573039"/>
                </a:cubicBezTo>
                <a:cubicBezTo>
                  <a:pt x="4873836" y="573039"/>
                  <a:pt x="4880339" y="575477"/>
                  <a:pt x="4885215" y="580354"/>
                </a:cubicBezTo>
                <a:cubicBezTo>
                  <a:pt x="4890092" y="585230"/>
                  <a:pt x="4892531" y="591936"/>
                  <a:pt x="4892531" y="600470"/>
                </a:cubicBezTo>
                <a:lnTo>
                  <a:pt x="4892531" y="741898"/>
                </a:lnTo>
                <a:cubicBezTo>
                  <a:pt x="4892531" y="764656"/>
                  <a:pt x="4899236" y="782436"/>
                  <a:pt x="4912647" y="795238"/>
                </a:cubicBezTo>
                <a:cubicBezTo>
                  <a:pt x="4926058" y="808039"/>
                  <a:pt x="4945972" y="814440"/>
                  <a:pt x="4972388" y="814440"/>
                </a:cubicBezTo>
                <a:cubicBezTo>
                  <a:pt x="4981329" y="814440"/>
                  <a:pt x="4990270" y="812205"/>
                  <a:pt x="4999210" y="807735"/>
                </a:cubicBezTo>
                <a:cubicBezTo>
                  <a:pt x="5008151" y="803264"/>
                  <a:pt x="5016279" y="797981"/>
                  <a:pt x="5023594" y="791885"/>
                </a:cubicBezTo>
                <a:cubicBezTo>
                  <a:pt x="5030909" y="785789"/>
                  <a:pt x="5036802" y="779490"/>
                  <a:pt x="5041273" y="772987"/>
                </a:cubicBezTo>
                <a:cubicBezTo>
                  <a:pt x="5045743" y="766485"/>
                  <a:pt x="5047979" y="761202"/>
                  <a:pt x="5047979" y="757138"/>
                </a:cubicBezTo>
                <a:cubicBezTo>
                  <a:pt x="5047979" y="753887"/>
                  <a:pt x="5047064" y="751042"/>
                  <a:pt x="5045235" y="748603"/>
                </a:cubicBezTo>
                <a:cubicBezTo>
                  <a:pt x="5043406" y="746165"/>
                  <a:pt x="5040257" y="744946"/>
                  <a:pt x="5035786" y="744946"/>
                </a:cubicBezTo>
                <a:lnTo>
                  <a:pt x="5032129" y="744946"/>
                </a:lnTo>
                <a:cubicBezTo>
                  <a:pt x="5025220" y="744946"/>
                  <a:pt x="5019530" y="742914"/>
                  <a:pt x="5015060" y="738850"/>
                </a:cubicBezTo>
                <a:cubicBezTo>
                  <a:pt x="5010590" y="734786"/>
                  <a:pt x="5008355" y="728080"/>
                  <a:pt x="5008355" y="718733"/>
                </a:cubicBezTo>
                <a:lnTo>
                  <a:pt x="5008355" y="573648"/>
                </a:lnTo>
                <a:cubicBezTo>
                  <a:pt x="5008355" y="559831"/>
                  <a:pt x="5005916" y="547842"/>
                  <a:pt x="5001039" y="537682"/>
                </a:cubicBezTo>
                <a:cubicBezTo>
                  <a:pt x="4996163" y="527522"/>
                  <a:pt x="4989457" y="518987"/>
                  <a:pt x="4980923" y="512079"/>
                </a:cubicBezTo>
                <a:cubicBezTo>
                  <a:pt x="4972388" y="505170"/>
                  <a:pt x="4962431" y="499988"/>
                  <a:pt x="4951052" y="496534"/>
                </a:cubicBezTo>
                <a:cubicBezTo>
                  <a:pt x="4939673" y="493079"/>
                  <a:pt x="4927481" y="491352"/>
                  <a:pt x="4914476" y="491352"/>
                </a:cubicBezTo>
                <a:cubicBezTo>
                  <a:pt x="4892124" y="491352"/>
                  <a:pt x="4872312" y="495010"/>
                  <a:pt x="4855040" y="502325"/>
                </a:cubicBezTo>
                <a:cubicBezTo>
                  <a:pt x="4837768" y="509640"/>
                  <a:pt x="4823849" y="516752"/>
                  <a:pt x="4813283" y="523661"/>
                </a:cubicBezTo>
                <a:cubicBezTo>
                  <a:pt x="4810844" y="519191"/>
                  <a:pt x="4808406" y="515533"/>
                  <a:pt x="4805967" y="512688"/>
                </a:cubicBezTo>
                <a:cubicBezTo>
                  <a:pt x="4799871" y="503747"/>
                  <a:pt x="4794486" y="497956"/>
                  <a:pt x="4789813" y="495314"/>
                </a:cubicBezTo>
                <a:cubicBezTo>
                  <a:pt x="4785139" y="492673"/>
                  <a:pt x="4779551" y="491352"/>
                  <a:pt x="4773049" y="491352"/>
                </a:cubicBezTo>
                <a:close/>
                <a:moveTo>
                  <a:pt x="2612474" y="491352"/>
                </a:moveTo>
                <a:cubicBezTo>
                  <a:pt x="2580368" y="491352"/>
                  <a:pt x="2554664" y="495010"/>
                  <a:pt x="2535360" y="502325"/>
                </a:cubicBezTo>
                <a:cubicBezTo>
                  <a:pt x="2516056" y="509640"/>
                  <a:pt x="2504575" y="516549"/>
                  <a:pt x="2500917" y="523051"/>
                </a:cubicBezTo>
                <a:cubicBezTo>
                  <a:pt x="2497666" y="528741"/>
                  <a:pt x="2494923" y="534735"/>
                  <a:pt x="2492688" y="541035"/>
                </a:cubicBezTo>
                <a:cubicBezTo>
                  <a:pt x="2490453" y="547334"/>
                  <a:pt x="2488624" y="553430"/>
                  <a:pt x="2487201" y="559322"/>
                </a:cubicBezTo>
                <a:cubicBezTo>
                  <a:pt x="2485779" y="565215"/>
                  <a:pt x="2484763" y="570498"/>
                  <a:pt x="2484153" y="575172"/>
                </a:cubicBezTo>
                <a:cubicBezTo>
                  <a:pt x="2483544" y="579846"/>
                  <a:pt x="2483239" y="583402"/>
                  <a:pt x="2483239" y="585840"/>
                </a:cubicBezTo>
                <a:cubicBezTo>
                  <a:pt x="2483239" y="592749"/>
                  <a:pt x="2486694" y="596203"/>
                  <a:pt x="2493602" y="596203"/>
                </a:cubicBezTo>
                <a:cubicBezTo>
                  <a:pt x="2496041" y="596203"/>
                  <a:pt x="2500613" y="594781"/>
                  <a:pt x="2507318" y="591936"/>
                </a:cubicBezTo>
                <a:cubicBezTo>
                  <a:pt x="2514024" y="589091"/>
                  <a:pt x="2522050" y="585840"/>
                  <a:pt x="2531397" y="582183"/>
                </a:cubicBezTo>
                <a:cubicBezTo>
                  <a:pt x="2540744" y="578525"/>
                  <a:pt x="2551006" y="575274"/>
                  <a:pt x="2562182" y="572429"/>
                </a:cubicBezTo>
                <a:cubicBezTo>
                  <a:pt x="2573358" y="569584"/>
                  <a:pt x="2584839" y="568162"/>
                  <a:pt x="2596624" y="568162"/>
                </a:cubicBezTo>
                <a:cubicBezTo>
                  <a:pt x="2610848" y="568162"/>
                  <a:pt x="2620500" y="569990"/>
                  <a:pt x="2625581" y="573648"/>
                </a:cubicBezTo>
                <a:cubicBezTo>
                  <a:pt x="2630661" y="577306"/>
                  <a:pt x="2633200" y="581370"/>
                  <a:pt x="2633200" y="585840"/>
                </a:cubicBezTo>
                <a:cubicBezTo>
                  <a:pt x="2633200" y="589904"/>
                  <a:pt x="2630864" y="593257"/>
                  <a:pt x="2626190" y="595899"/>
                </a:cubicBezTo>
                <a:cubicBezTo>
                  <a:pt x="2621516" y="598540"/>
                  <a:pt x="2613287" y="601487"/>
                  <a:pt x="2601501" y="604738"/>
                </a:cubicBezTo>
                <a:cubicBezTo>
                  <a:pt x="2579556" y="610427"/>
                  <a:pt x="2559744" y="616422"/>
                  <a:pt x="2542065" y="622721"/>
                </a:cubicBezTo>
                <a:cubicBezTo>
                  <a:pt x="2524387" y="629020"/>
                  <a:pt x="2509350" y="636539"/>
                  <a:pt x="2496955" y="645276"/>
                </a:cubicBezTo>
                <a:cubicBezTo>
                  <a:pt x="2484560" y="654014"/>
                  <a:pt x="2475009" y="664783"/>
                  <a:pt x="2468304" y="677585"/>
                </a:cubicBezTo>
                <a:cubicBezTo>
                  <a:pt x="2461598" y="690387"/>
                  <a:pt x="2458245" y="706338"/>
                  <a:pt x="2458245" y="725439"/>
                </a:cubicBezTo>
                <a:cubicBezTo>
                  <a:pt x="2458245" y="738850"/>
                  <a:pt x="2460887" y="750940"/>
                  <a:pt x="2466170" y="761710"/>
                </a:cubicBezTo>
                <a:cubicBezTo>
                  <a:pt x="2471454" y="772479"/>
                  <a:pt x="2478972" y="781827"/>
                  <a:pt x="2488725" y="789751"/>
                </a:cubicBezTo>
                <a:cubicBezTo>
                  <a:pt x="2498479" y="797676"/>
                  <a:pt x="2510061" y="803772"/>
                  <a:pt x="2523472" y="808039"/>
                </a:cubicBezTo>
                <a:cubicBezTo>
                  <a:pt x="2536884" y="812306"/>
                  <a:pt x="2551514" y="814440"/>
                  <a:pt x="2567364" y="814440"/>
                </a:cubicBezTo>
                <a:cubicBezTo>
                  <a:pt x="2578743" y="814440"/>
                  <a:pt x="2588801" y="813729"/>
                  <a:pt x="2597539" y="812306"/>
                </a:cubicBezTo>
                <a:cubicBezTo>
                  <a:pt x="2606276" y="810884"/>
                  <a:pt x="2614303" y="808954"/>
                  <a:pt x="2621618" y="806515"/>
                </a:cubicBezTo>
                <a:cubicBezTo>
                  <a:pt x="2628933" y="804077"/>
                  <a:pt x="2635639" y="801232"/>
                  <a:pt x="2641735" y="797981"/>
                </a:cubicBezTo>
                <a:cubicBezTo>
                  <a:pt x="2647831" y="794730"/>
                  <a:pt x="2653520" y="791275"/>
                  <a:pt x="2658803" y="787618"/>
                </a:cubicBezTo>
                <a:cubicBezTo>
                  <a:pt x="2665306" y="792495"/>
                  <a:pt x="2671809" y="796965"/>
                  <a:pt x="2678311" y="801029"/>
                </a:cubicBezTo>
                <a:cubicBezTo>
                  <a:pt x="2684000" y="804280"/>
                  <a:pt x="2689995" y="807328"/>
                  <a:pt x="2696294" y="810173"/>
                </a:cubicBezTo>
                <a:cubicBezTo>
                  <a:pt x="2702593" y="813018"/>
                  <a:pt x="2708385" y="814440"/>
                  <a:pt x="2713668" y="814440"/>
                </a:cubicBezTo>
                <a:cubicBezTo>
                  <a:pt x="2722609" y="814440"/>
                  <a:pt x="2731549" y="812205"/>
                  <a:pt x="2740490" y="807735"/>
                </a:cubicBezTo>
                <a:cubicBezTo>
                  <a:pt x="2749431" y="803264"/>
                  <a:pt x="2757559" y="797981"/>
                  <a:pt x="2764874" y="791885"/>
                </a:cubicBezTo>
                <a:cubicBezTo>
                  <a:pt x="2772189" y="785789"/>
                  <a:pt x="2778082" y="779490"/>
                  <a:pt x="2782552" y="772987"/>
                </a:cubicBezTo>
                <a:cubicBezTo>
                  <a:pt x="2787023" y="766485"/>
                  <a:pt x="2789258" y="761202"/>
                  <a:pt x="2789258" y="757138"/>
                </a:cubicBezTo>
                <a:cubicBezTo>
                  <a:pt x="2789258" y="753887"/>
                  <a:pt x="2788039" y="751042"/>
                  <a:pt x="2785600" y="748603"/>
                </a:cubicBezTo>
                <a:cubicBezTo>
                  <a:pt x="2783162" y="746165"/>
                  <a:pt x="2779504" y="744946"/>
                  <a:pt x="2774628" y="744946"/>
                </a:cubicBezTo>
                <a:lnTo>
                  <a:pt x="2773408" y="744946"/>
                </a:lnTo>
                <a:cubicBezTo>
                  <a:pt x="2766499" y="744946"/>
                  <a:pt x="2760810" y="742914"/>
                  <a:pt x="2756340" y="738850"/>
                </a:cubicBezTo>
                <a:cubicBezTo>
                  <a:pt x="2751869" y="734786"/>
                  <a:pt x="2749634" y="728080"/>
                  <a:pt x="2749634" y="718733"/>
                </a:cubicBezTo>
                <a:lnTo>
                  <a:pt x="2749634" y="613882"/>
                </a:lnTo>
                <a:cubicBezTo>
                  <a:pt x="2749634" y="572835"/>
                  <a:pt x="2738458" y="542152"/>
                  <a:pt x="2716106" y="521832"/>
                </a:cubicBezTo>
                <a:cubicBezTo>
                  <a:pt x="2693754" y="501512"/>
                  <a:pt x="2659210" y="491352"/>
                  <a:pt x="2612474" y="491352"/>
                </a:cubicBezTo>
                <a:close/>
                <a:moveTo>
                  <a:pt x="2163199" y="491352"/>
                </a:moveTo>
                <a:cubicBezTo>
                  <a:pt x="2156696" y="491352"/>
                  <a:pt x="2148569" y="493486"/>
                  <a:pt x="2138815" y="497753"/>
                </a:cubicBezTo>
                <a:cubicBezTo>
                  <a:pt x="2129062" y="502020"/>
                  <a:pt x="2119612" y="507202"/>
                  <a:pt x="2110469" y="513298"/>
                </a:cubicBezTo>
                <a:cubicBezTo>
                  <a:pt x="2101324" y="519394"/>
                  <a:pt x="2093502" y="525693"/>
                  <a:pt x="2086999" y="532195"/>
                </a:cubicBezTo>
                <a:cubicBezTo>
                  <a:pt x="2080497" y="538698"/>
                  <a:pt x="2077245" y="544184"/>
                  <a:pt x="2077245" y="548655"/>
                </a:cubicBezTo>
                <a:cubicBezTo>
                  <a:pt x="2077245" y="551499"/>
                  <a:pt x="2078160" y="554446"/>
                  <a:pt x="2079989" y="557494"/>
                </a:cubicBezTo>
                <a:cubicBezTo>
                  <a:pt x="2081817" y="560542"/>
                  <a:pt x="2083748" y="563793"/>
                  <a:pt x="2085780" y="567247"/>
                </a:cubicBezTo>
                <a:cubicBezTo>
                  <a:pt x="2087812" y="570702"/>
                  <a:pt x="2089742" y="574664"/>
                  <a:pt x="2091571" y="579135"/>
                </a:cubicBezTo>
                <a:cubicBezTo>
                  <a:pt x="2093400" y="583605"/>
                  <a:pt x="2094314" y="588685"/>
                  <a:pt x="2094314" y="594374"/>
                </a:cubicBezTo>
                <a:lnTo>
                  <a:pt x="2094314" y="789447"/>
                </a:lnTo>
                <a:cubicBezTo>
                  <a:pt x="2094314" y="794323"/>
                  <a:pt x="2098480" y="798692"/>
                  <a:pt x="2106811" y="802553"/>
                </a:cubicBezTo>
                <a:cubicBezTo>
                  <a:pt x="2115142" y="806414"/>
                  <a:pt x="2130281" y="808344"/>
                  <a:pt x="2152226" y="808344"/>
                </a:cubicBezTo>
                <a:cubicBezTo>
                  <a:pt x="2174172" y="808344"/>
                  <a:pt x="2189310" y="806414"/>
                  <a:pt x="2197641" y="802553"/>
                </a:cubicBezTo>
                <a:cubicBezTo>
                  <a:pt x="2205973" y="798692"/>
                  <a:pt x="2210138" y="794323"/>
                  <a:pt x="2210138" y="789447"/>
                </a:cubicBezTo>
                <a:lnTo>
                  <a:pt x="2210138" y="611443"/>
                </a:lnTo>
                <a:cubicBezTo>
                  <a:pt x="2210138" y="606567"/>
                  <a:pt x="2211561" y="601893"/>
                  <a:pt x="2214405" y="597423"/>
                </a:cubicBezTo>
                <a:cubicBezTo>
                  <a:pt x="2217250" y="592952"/>
                  <a:pt x="2221009" y="588888"/>
                  <a:pt x="2225683" y="585230"/>
                </a:cubicBezTo>
                <a:cubicBezTo>
                  <a:pt x="2230357" y="581573"/>
                  <a:pt x="2235335" y="578627"/>
                  <a:pt x="2240618" y="576391"/>
                </a:cubicBezTo>
                <a:cubicBezTo>
                  <a:pt x="2245901" y="574156"/>
                  <a:pt x="2250982" y="573039"/>
                  <a:pt x="2255858" y="573039"/>
                </a:cubicBezTo>
                <a:cubicBezTo>
                  <a:pt x="2263986" y="573039"/>
                  <a:pt x="2270489" y="575477"/>
                  <a:pt x="2275365" y="580354"/>
                </a:cubicBezTo>
                <a:cubicBezTo>
                  <a:pt x="2280242" y="585230"/>
                  <a:pt x="2282681" y="591936"/>
                  <a:pt x="2282681" y="600470"/>
                </a:cubicBezTo>
                <a:lnTo>
                  <a:pt x="2282681" y="741898"/>
                </a:lnTo>
                <a:cubicBezTo>
                  <a:pt x="2282681" y="764656"/>
                  <a:pt x="2289386" y="782436"/>
                  <a:pt x="2302797" y="795238"/>
                </a:cubicBezTo>
                <a:cubicBezTo>
                  <a:pt x="2316208" y="808039"/>
                  <a:pt x="2336122" y="814440"/>
                  <a:pt x="2362538" y="814440"/>
                </a:cubicBezTo>
                <a:cubicBezTo>
                  <a:pt x="2371479" y="814440"/>
                  <a:pt x="2380420" y="812205"/>
                  <a:pt x="2389361" y="807735"/>
                </a:cubicBezTo>
                <a:cubicBezTo>
                  <a:pt x="2398302" y="803264"/>
                  <a:pt x="2406429" y="797981"/>
                  <a:pt x="2413744" y="791885"/>
                </a:cubicBezTo>
                <a:cubicBezTo>
                  <a:pt x="2421060" y="785789"/>
                  <a:pt x="2426953" y="779490"/>
                  <a:pt x="2431423" y="772987"/>
                </a:cubicBezTo>
                <a:cubicBezTo>
                  <a:pt x="2435893" y="766485"/>
                  <a:pt x="2438128" y="761202"/>
                  <a:pt x="2438128" y="757138"/>
                </a:cubicBezTo>
                <a:cubicBezTo>
                  <a:pt x="2438128" y="753887"/>
                  <a:pt x="2437214" y="751042"/>
                  <a:pt x="2435385" y="748603"/>
                </a:cubicBezTo>
                <a:cubicBezTo>
                  <a:pt x="2433557" y="746165"/>
                  <a:pt x="2430407" y="744946"/>
                  <a:pt x="2425936" y="744946"/>
                </a:cubicBezTo>
                <a:lnTo>
                  <a:pt x="2422279" y="744946"/>
                </a:lnTo>
                <a:cubicBezTo>
                  <a:pt x="2415370" y="744946"/>
                  <a:pt x="2409681" y="742914"/>
                  <a:pt x="2405210" y="738850"/>
                </a:cubicBezTo>
                <a:cubicBezTo>
                  <a:pt x="2400740" y="734786"/>
                  <a:pt x="2398504" y="728080"/>
                  <a:pt x="2398504" y="718733"/>
                </a:cubicBezTo>
                <a:lnTo>
                  <a:pt x="2398504" y="573648"/>
                </a:lnTo>
                <a:cubicBezTo>
                  <a:pt x="2398504" y="559831"/>
                  <a:pt x="2396066" y="547842"/>
                  <a:pt x="2391189" y="537682"/>
                </a:cubicBezTo>
                <a:cubicBezTo>
                  <a:pt x="2386312" y="527522"/>
                  <a:pt x="2379607" y="518987"/>
                  <a:pt x="2371073" y="512079"/>
                </a:cubicBezTo>
                <a:cubicBezTo>
                  <a:pt x="2362538" y="505170"/>
                  <a:pt x="2352581" y="499988"/>
                  <a:pt x="2341202" y="496534"/>
                </a:cubicBezTo>
                <a:cubicBezTo>
                  <a:pt x="2329823" y="493079"/>
                  <a:pt x="2317631" y="491352"/>
                  <a:pt x="2304626" y="491352"/>
                </a:cubicBezTo>
                <a:cubicBezTo>
                  <a:pt x="2282274" y="491352"/>
                  <a:pt x="2262462" y="495010"/>
                  <a:pt x="2245190" y="502325"/>
                </a:cubicBezTo>
                <a:cubicBezTo>
                  <a:pt x="2227918" y="509640"/>
                  <a:pt x="2213999" y="516752"/>
                  <a:pt x="2203432" y="523661"/>
                </a:cubicBezTo>
                <a:cubicBezTo>
                  <a:pt x="2200994" y="519191"/>
                  <a:pt x="2198556" y="515533"/>
                  <a:pt x="2196117" y="512688"/>
                </a:cubicBezTo>
                <a:cubicBezTo>
                  <a:pt x="2190021" y="503747"/>
                  <a:pt x="2184637" y="497956"/>
                  <a:pt x="2179963" y="495314"/>
                </a:cubicBezTo>
                <a:cubicBezTo>
                  <a:pt x="2175289" y="492673"/>
                  <a:pt x="2169702" y="491352"/>
                  <a:pt x="2163199" y="491352"/>
                </a:cubicBezTo>
                <a:close/>
                <a:moveTo>
                  <a:pt x="1669499" y="491352"/>
                </a:moveTo>
                <a:cubicBezTo>
                  <a:pt x="1637394" y="491352"/>
                  <a:pt x="1611689" y="495010"/>
                  <a:pt x="1592385" y="502325"/>
                </a:cubicBezTo>
                <a:cubicBezTo>
                  <a:pt x="1573081" y="509640"/>
                  <a:pt x="1561600" y="516549"/>
                  <a:pt x="1557942" y="523051"/>
                </a:cubicBezTo>
                <a:cubicBezTo>
                  <a:pt x="1554691" y="528741"/>
                  <a:pt x="1551948" y="534735"/>
                  <a:pt x="1549713" y="541035"/>
                </a:cubicBezTo>
                <a:cubicBezTo>
                  <a:pt x="1547478" y="547334"/>
                  <a:pt x="1545649" y="553430"/>
                  <a:pt x="1544227" y="559322"/>
                </a:cubicBezTo>
                <a:cubicBezTo>
                  <a:pt x="1542804" y="565215"/>
                  <a:pt x="1541788" y="570498"/>
                  <a:pt x="1541179" y="575172"/>
                </a:cubicBezTo>
                <a:cubicBezTo>
                  <a:pt x="1540569" y="579846"/>
                  <a:pt x="1540264" y="583402"/>
                  <a:pt x="1540264" y="585840"/>
                </a:cubicBezTo>
                <a:cubicBezTo>
                  <a:pt x="1540264" y="592749"/>
                  <a:pt x="1543718" y="596203"/>
                  <a:pt x="1550627" y="596203"/>
                </a:cubicBezTo>
                <a:cubicBezTo>
                  <a:pt x="1553066" y="596203"/>
                  <a:pt x="1557638" y="594781"/>
                  <a:pt x="1564343" y="591936"/>
                </a:cubicBezTo>
                <a:cubicBezTo>
                  <a:pt x="1571049" y="589091"/>
                  <a:pt x="1579075" y="585840"/>
                  <a:pt x="1588422" y="582183"/>
                </a:cubicBezTo>
                <a:cubicBezTo>
                  <a:pt x="1597770" y="578525"/>
                  <a:pt x="1608031" y="575274"/>
                  <a:pt x="1619207" y="572429"/>
                </a:cubicBezTo>
                <a:cubicBezTo>
                  <a:pt x="1630383" y="569584"/>
                  <a:pt x="1641864" y="568162"/>
                  <a:pt x="1653650" y="568162"/>
                </a:cubicBezTo>
                <a:cubicBezTo>
                  <a:pt x="1667874" y="568162"/>
                  <a:pt x="1677526" y="569990"/>
                  <a:pt x="1682606" y="573648"/>
                </a:cubicBezTo>
                <a:cubicBezTo>
                  <a:pt x="1687686" y="577306"/>
                  <a:pt x="1690226" y="581370"/>
                  <a:pt x="1690226" y="585840"/>
                </a:cubicBezTo>
                <a:cubicBezTo>
                  <a:pt x="1690226" y="589904"/>
                  <a:pt x="1687889" y="593257"/>
                  <a:pt x="1683215" y="595899"/>
                </a:cubicBezTo>
                <a:cubicBezTo>
                  <a:pt x="1678542" y="598540"/>
                  <a:pt x="1670312" y="601487"/>
                  <a:pt x="1658527" y="604738"/>
                </a:cubicBezTo>
                <a:cubicBezTo>
                  <a:pt x="1636581" y="610427"/>
                  <a:pt x="1616769" y="616422"/>
                  <a:pt x="1599090" y="622721"/>
                </a:cubicBezTo>
                <a:cubicBezTo>
                  <a:pt x="1581412" y="629020"/>
                  <a:pt x="1566375" y="636539"/>
                  <a:pt x="1553980" y="645276"/>
                </a:cubicBezTo>
                <a:cubicBezTo>
                  <a:pt x="1541585" y="654014"/>
                  <a:pt x="1532034" y="664783"/>
                  <a:pt x="1525329" y="677585"/>
                </a:cubicBezTo>
                <a:cubicBezTo>
                  <a:pt x="1518623" y="690387"/>
                  <a:pt x="1515270" y="706338"/>
                  <a:pt x="1515270" y="725439"/>
                </a:cubicBezTo>
                <a:cubicBezTo>
                  <a:pt x="1515270" y="738850"/>
                  <a:pt x="1517912" y="750940"/>
                  <a:pt x="1523195" y="761710"/>
                </a:cubicBezTo>
                <a:cubicBezTo>
                  <a:pt x="1528478" y="772479"/>
                  <a:pt x="1535997" y="781827"/>
                  <a:pt x="1545750" y="789751"/>
                </a:cubicBezTo>
                <a:cubicBezTo>
                  <a:pt x="1555504" y="797676"/>
                  <a:pt x="1567086" y="803772"/>
                  <a:pt x="1580497" y="808039"/>
                </a:cubicBezTo>
                <a:cubicBezTo>
                  <a:pt x="1593909" y="812306"/>
                  <a:pt x="1608539" y="814440"/>
                  <a:pt x="1624389" y="814440"/>
                </a:cubicBezTo>
                <a:cubicBezTo>
                  <a:pt x="1635768" y="814440"/>
                  <a:pt x="1645826" y="813729"/>
                  <a:pt x="1654564" y="812306"/>
                </a:cubicBezTo>
                <a:cubicBezTo>
                  <a:pt x="1663302" y="810884"/>
                  <a:pt x="1671328" y="808954"/>
                  <a:pt x="1678643" y="806515"/>
                </a:cubicBezTo>
                <a:cubicBezTo>
                  <a:pt x="1685958" y="804077"/>
                  <a:pt x="1692664" y="801232"/>
                  <a:pt x="1698760" y="797981"/>
                </a:cubicBezTo>
                <a:cubicBezTo>
                  <a:pt x="1704856" y="794730"/>
                  <a:pt x="1710546" y="791275"/>
                  <a:pt x="1715829" y="787618"/>
                </a:cubicBezTo>
                <a:cubicBezTo>
                  <a:pt x="1722331" y="792495"/>
                  <a:pt x="1728834" y="796965"/>
                  <a:pt x="1735336" y="801029"/>
                </a:cubicBezTo>
                <a:cubicBezTo>
                  <a:pt x="1741025" y="804280"/>
                  <a:pt x="1747020" y="807328"/>
                  <a:pt x="1753319" y="810173"/>
                </a:cubicBezTo>
                <a:cubicBezTo>
                  <a:pt x="1759618" y="813018"/>
                  <a:pt x="1765410" y="814440"/>
                  <a:pt x="1770693" y="814440"/>
                </a:cubicBezTo>
                <a:cubicBezTo>
                  <a:pt x="1779634" y="814440"/>
                  <a:pt x="1788574" y="812205"/>
                  <a:pt x="1797515" y="807735"/>
                </a:cubicBezTo>
                <a:cubicBezTo>
                  <a:pt x="1806456" y="803264"/>
                  <a:pt x="1814584" y="797981"/>
                  <a:pt x="1821899" y="791885"/>
                </a:cubicBezTo>
                <a:cubicBezTo>
                  <a:pt x="1829215" y="785789"/>
                  <a:pt x="1835107" y="779490"/>
                  <a:pt x="1839578" y="772987"/>
                </a:cubicBezTo>
                <a:cubicBezTo>
                  <a:pt x="1844048" y="766485"/>
                  <a:pt x="1846283" y="761202"/>
                  <a:pt x="1846283" y="757138"/>
                </a:cubicBezTo>
                <a:cubicBezTo>
                  <a:pt x="1846283" y="753887"/>
                  <a:pt x="1845064" y="751042"/>
                  <a:pt x="1842625" y="748603"/>
                </a:cubicBezTo>
                <a:cubicBezTo>
                  <a:pt x="1840187" y="746165"/>
                  <a:pt x="1836529" y="744946"/>
                  <a:pt x="1831653" y="744946"/>
                </a:cubicBezTo>
                <a:lnTo>
                  <a:pt x="1830433" y="744946"/>
                </a:lnTo>
                <a:cubicBezTo>
                  <a:pt x="1823525" y="744946"/>
                  <a:pt x="1817835" y="742914"/>
                  <a:pt x="1813365" y="738850"/>
                </a:cubicBezTo>
                <a:cubicBezTo>
                  <a:pt x="1808895" y="734786"/>
                  <a:pt x="1806659" y="728080"/>
                  <a:pt x="1806659" y="718733"/>
                </a:cubicBezTo>
                <a:lnTo>
                  <a:pt x="1806659" y="613882"/>
                </a:lnTo>
                <a:cubicBezTo>
                  <a:pt x="1806659" y="572835"/>
                  <a:pt x="1795483" y="542152"/>
                  <a:pt x="1773131" y="521832"/>
                </a:cubicBezTo>
                <a:cubicBezTo>
                  <a:pt x="1750779" y="501512"/>
                  <a:pt x="1716235" y="491352"/>
                  <a:pt x="1669499" y="491352"/>
                </a:cubicBezTo>
                <a:close/>
                <a:moveTo>
                  <a:pt x="1141357" y="491352"/>
                </a:moveTo>
                <a:cubicBezTo>
                  <a:pt x="1121850" y="491352"/>
                  <a:pt x="1103359" y="493689"/>
                  <a:pt x="1085883" y="498363"/>
                </a:cubicBezTo>
                <a:cubicBezTo>
                  <a:pt x="1068408" y="503036"/>
                  <a:pt x="1053168" y="509843"/>
                  <a:pt x="1040163" y="518784"/>
                </a:cubicBezTo>
                <a:cubicBezTo>
                  <a:pt x="1027159" y="527725"/>
                  <a:pt x="1016897" y="538596"/>
                  <a:pt x="1009379" y="551398"/>
                </a:cubicBezTo>
                <a:cubicBezTo>
                  <a:pt x="1001860" y="564199"/>
                  <a:pt x="998101" y="578525"/>
                  <a:pt x="998101" y="594374"/>
                </a:cubicBezTo>
                <a:cubicBezTo>
                  <a:pt x="998101" y="610224"/>
                  <a:pt x="1002063" y="623432"/>
                  <a:pt x="1009988" y="633998"/>
                </a:cubicBezTo>
                <a:cubicBezTo>
                  <a:pt x="1017913" y="644565"/>
                  <a:pt x="1027666" y="653303"/>
                  <a:pt x="1039249" y="660211"/>
                </a:cubicBezTo>
                <a:cubicBezTo>
                  <a:pt x="1050831" y="667120"/>
                  <a:pt x="1063531" y="672911"/>
                  <a:pt x="1077349" y="677585"/>
                </a:cubicBezTo>
                <a:cubicBezTo>
                  <a:pt x="1091166" y="682258"/>
                  <a:pt x="1103867" y="686526"/>
                  <a:pt x="1115449" y="690387"/>
                </a:cubicBezTo>
                <a:cubicBezTo>
                  <a:pt x="1127031" y="694247"/>
                  <a:pt x="1136785" y="698514"/>
                  <a:pt x="1144710" y="703188"/>
                </a:cubicBezTo>
                <a:cubicBezTo>
                  <a:pt x="1152634" y="707862"/>
                  <a:pt x="1156597" y="713653"/>
                  <a:pt x="1156597" y="720562"/>
                </a:cubicBezTo>
                <a:cubicBezTo>
                  <a:pt x="1156597" y="726658"/>
                  <a:pt x="1154362" y="731535"/>
                  <a:pt x="1149891" y="735192"/>
                </a:cubicBezTo>
                <a:cubicBezTo>
                  <a:pt x="1145421" y="738850"/>
                  <a:pt x="1139731" y="740679"/>
                  <a:pt x="1132822" y="740679"/>
                </a:cubicBezTo>
                <a:cubicBezTo>
                  <a:pt x="1122663" y="740679"/>
                  <a:pt x="1112604" y="738748"/>
                  <a:pt x="1102647" y="734887"/>
                </a:cubicBezTo>
                <a:cubicBezTo>
                  <a:pt x="1092691" y="731027"/>
                  <a:pt x="1083547" y="726861"/>
                  <a:pt x="1075215" y="722391"/>
                </a:cubicBezTo>
                <a:cubicBezTo>
                  <a:pt x="1066884" y="717920"/>
                  <a:pt x="1059772" y="713754"/>
                  <a:pt x="1053880" y="709894"/>
                </a:cubicBezTo>
                <a:cubicBezTo>
                  <a:pt x="1047986" y="706033"/>
                  <a:pt x="1043821" y="704102"/>
                  <a:pt x="1041382" y="704102"/>
                </a:cubicBezTo>
                <a:cubicBezTo>
                  <a:pt x="1038131" y="704102"/>
                  <a:pt x="1033762" y="706439"/>
                  <a:pt x="1028276" y="711113"/>
                </a:cubicBezTo>
                <a:cubicBezTo>
                  <a:pt x="1022790" y="715786"/>
                  <a:pt x="1017303" y="721171"/>
                  <a:pt x="1011817" y="727267"/>
                </a:cubicBezTo>
                <a:cubicBezTo>
                  <a:pt x="1006330" y="733363"/>
                  <a:pt x="1001555" y="739561"/>
                  <a:pt x="997491" y="745860"/>
                </a:cubicBezTo>
                <a:cubicBezTo>
                  <a:pt x="993427" y="752159"/>
                  <a:pt x="991395" y="756935"/>
                  <a:pt x="991395" y="760186"/>
                </a:cubicBezTo>
                <a:cubicBezTo>
                  <a:pt x="991395" y="763437"/>
                  <a:pt x="995053" y="768111"/>
                  <a:pt x="1002368" y="774207"/>
                </a:cubicBezTo>
                <a:cubicBezTo>
                  <a:pt x="1009683" y="780302"/>
                  <a:pt x="1019539" y="786297"/>
                  <a:pt x="1031934" y="792190"/>
                </a:cubicBezTo>
                <a:cubicBezTo>
                  <a:pt x="1044329" y="798083"/>
                  <a:pt x="1058756" y="803264"/>
                  <a:pt x="1075215" y="807735"/>
                </a:cubicBezTo>
                <a:cubicBezTo>
                  <a:pt x="1091675" y="812205"/>
                  <a:pt x="1109251" y="814440"/>
                  <a:pt x="1127946" y="814440"/>
                </a:cubicBezTo>
                <a:cubicBezTo>
                  <a:pt x="1148672" y="814440"/>
                  <a:pt x="1167671" y="811900"/>
                  <a:pt x="1184943" y="806820"/>
                </a:cubicBezTo>
                <a:cubicBezTo>
                  <a:pt x="1202215" y="801740"/>
                  <a:pt x="1217150" y="794730"/>
                  <a:pt x="1229749" y="785789"/>
                </a:cubicBezTo>
                <a:cubicBezTo>
                  <a:pt x="1242347" y="776848"/>
                  <a:pt x="1252101" y="765977"/>
                  <a:pt x="1259010" y="753175"/>
                </a:cubicBezTo>
                <a:cubicBezTo>
                  <a:pt x="1265919" y="740374"/>
                  <a:pt x="1269373" y="726454"/>
                  <a:pt x="1269373" y="711418"/>
                </a:cubicBezTo>
                <a:cubicBezTo>
                  <a:pt x="1269373" y="693943"/>
                  <a:pt x="1265411" y="679617"/>
                  <a:pt x="1257486" y="668441"/>
                </a:cubicBezTo>
                <a:cubicBezTo>
                  <a:pt x="1249561" y="657265"/>
                  <a:pt x="1239807" y="648019"/>
                  <a:pt x="1228225" y="640704"/>
                </a:cubicBezTo>
                <a:cubicBezTo>
                  <a:pt x="1216643" y="633389"/>
                  <a:pt x="1203943" y="627496"/>
                  <a:pt x="1190125" y="623026"/>
                </a:cubicBezTo>
                <a:cubicBezTo>
                  <a:pt x="1176307" y="618555"/>
                  <a:pt x="1163607" y="614390"/>
                  <a:pt x="1152025" y="610529"/>
                </a:cubicBezTo>
                <a:cubicBezTo>
                  <a:pt x="1140443" y="606668"/>
                  <a:pt x="1130689" y="602401"/>
                  <a:pt x="1122764" y="597727"/>
                </a:cubicBezTo>
                <a:cubicBezTo>
                  <a:pt x="1114839" y="593054"/>
                  <a:pt x="1110877" y="587059"/>
                  <a:pt x="1110877" y="579744"/>
                </a:cubicBezTo>
                <a:cubicBezTo>
                  <a:pt x="1110877" y="574054"/>
                  <a:pt x="1112706" y="569381"/>
                  <a:pt x="1116363" y="565723"/>
                </a:cubicBezTo>
                <a:cubicBezTo>
                  <a:pt x="1120021" y="562066"/>
                  <a:pt x="1125101" y="560237"/>
                  <a:pt x="1131603" y="560237"/>
                </a:cubicBezTo>
                <a:cubicBezTo>
                  <a:pt x="1138919" y="560237"/>
                  <a:pt x="1146335" y="561659"/>
                  <a:pt x="1153854" y="564504"/>
                </a:cubicBezTo>
                <a:cubicBezTo>
                  <a:pt x="1161372" y="567349"/>
                  <a:pt x="1168484" y="570600"/>
                  <a:pt x="1175190" y="574258"/>
                </a:cubicBezTo>
                <a:cubicBezTo>
                  <a:pt x="1181895" y="577915"/>
                  <a:pt x="1187890" y="581167"/>
                  <a:pt x="1193173" y="584011"/>
                </a:cubicBezTo>
                <a:cubicBezTo>
                  <a:pt x="1198456" y="586856"/>
                  <a:pt x="1202317" y="588279"/>
                  <a:pt x="1204755" y="588279"/>
                </a:cubicBezTo>
                <a:cubicBezTo>
                  <a:pt x="1208413" y="588279"/>
                  <a:pt x="1212883" y="585942"/>
                  <a:pt x="1218167" y="581268"/>
                </a:cubicBezTo>
                <a:cubicBezTo>
                  <a:pt x="1223450" y="576595"/>
                  <a:pt x="1228733" y="571210"/>
                  <a:pt x="1234016" y="565114"/>
                </a:cubicBezTo>
                <a:cubicBezTo>
                  <a:pt x="1239299" y="559018"/>
                  <a:pt x="1243770" y="552820"/>
                  <a:pt x="1247427" y="546521"/>
                </a:cubicBezTo>
                <a:cubicBezTo>
                  <a:pt x="1251085" y="540222"/>
                  <a:pt x="1252914" y="535243"/>
                  <a:pt x="1252914" y="531586"/>
                </a:cubicBezTo>
                <a:cubicBezTo>
                  <a:pt x="1252914" y="527522"/>
                  <a:pt x="1250374" y="523153"/>
                  <a:pt x="1245294" y="518479"/>
                </a:cubicBezTo>
                <a:cubicBezTo>
                  <a:pt x="1240214" y="513806"/>
                  <a:pt x="1233000" y="509437"/>
                  <a:pt x="1223653" y="505373"/>
                </a:cubicBezTo>
                <a:cubicBezTo>
                  <a:pt x="1214306" y="501309"/>
                  <a:pt x="1202723" y="497956"/>
                  <a:pt x="1188906" y="495314"/>
                </a:cubicBezTo>
                <a:cubicBezTo>
                  <a:pt x="1175088" y="492673"/>
                  <a:pt x="1159239" y="491352"/>
                  <a:pt x="1141357" y="491352"/>
                </a:cubicBezTo>
                <a:close/>
                <a:moveTo>
                  <a:pt x="5297229" y="402350"/>
                </a:moveTo>
                <a:cubicBezTo>
                  <a:pt x="5293978" y="402350"/>
                  <a:pt x="5289202" y="402960"/>
                  <a:pt x="5282903" y="404179"/>
                </a:cubicBezTo>
                <a:cubicBezTo>
                  <a:pt x="5276604" y="405399"/>
                  <a:pt x="5269492" y="407024"/>
                  <a:pt x="5261567" y="409056"/>
                </a:cubicBezTo>
                <a:cubicBezTo>
                  <a:pt x="5253642" y="411088"/>
                  <a:pt x="5245615" y="413323"/>
                  <a:pt x="5237487" y="415762"/>
                </a:cubicBezTo>
                <a:cubicBezTo>
                  <a:pt x="5229360" y="418200"/>
                  <a:pt x="5221841" y="420842"/>
                  <a:pt x="5214932" y="423687"/>
                </a:cubicBezTo>
                <a:cubicBezTo>
                  <a:pt x="5208024" y="426531"/>
                  <a:pt x="5202435" y="429275"/>
                  <a:pt x="5198168" y="431916"/>
                </a:cubicBezTo>
                <a:cubicBezTo>
                  <a:pt x="5193901" y="434558"/>
                  <a:pt x="5191768" y="436895"/>
                  <a:pt x="5191768" y="438927"/>
                </a:cubicBezTo>
                <a:lnTo>
                  <a:pt x="5191768" y="497448"/>
                </a:lnTo>
                <a:lnTo>
                  <a:pt x="5179576" y="497448"/>
                </a:lnTo>
                <a:cubicBezTo>
                  <a:pt x="5176324" y="497448"/>
                  <a:pt x="5173378" y="500496"/>
                  <a:pt x="5170736" y="506592"/>
                </a:cubicBezTo>
                <a:cubicBezTo>
                  <a:pt x="5168095" y="512688"/>
                  <a:pt x="5166774" y="521629"/>
                  <a:pt x="5166774" y="533414"/>
                </a:cubicBezTo>
                <a:cubicBezTo>
                  <a:pt x="5166774" y="544794"/>
                  <a:pt x="5168095" y="553531"/>
                  <a:pt x="5170736" y="559627"/>
                </a:cubicBezTo>
                <a:cubicBezTo>
                  <a:pt x="5173378" y="565723"/>
                  <a:pt x="5176324" y="568771"/>
                  <a:pt x="5179576" y="568771"/>
                </a:cubicBezTo>
                <a:lnTo>
                  <a:pt x="5191768" y="568771"/>
                </a:lnTo>
                <a:lnTo>
                  <a:pt x="5191768" y="723000"/>
                </a:lnTo>
                <a:cubicBezTo>
                  <a:pt x="5191768" y="749823"/>
                  <a:pt x="5199997" y="771768"/>
                  <a:pt x="5216456" y="788837"/>
                </a:cubicBezTo>
                <a:cubicBezTo>
                  <a:pt x="5232916" y="805906"/>
                  <a:pt x="5256182" y="814440"/>
                  <a:pt x="5286255" y="814440"/>
                </a:cubicBezTo>
                <a:cubicBezTo>
                  <a:pt x="5295197" y="814440"/>
                  <a:pt x="5304137" y="812205"/>
                  <a:pt x="5313078" y="807735"/>
                </a:cubicBezTo>
                <a:cubicBezTo>
                  <a:pt x="5322019" y="803264"/>
                  <a:pt x="5330147" y="797981"/>
                  <a:pt x="5337462" y="791885"/>
                </a:cubicBezTo>
                <a:cubicBezTo>
                  <a:pt x="5344777" y="785789"/>
                  <a:pt x="5350670" y="779490"/>
                  <a:pt x="5355141" y="772987"/>
                </a:cubicBezTo>
                <a:cubicBezTo>
                  <a:pt x="5359611" y="766485"/>
                  <a:pt x="5361846" y="761202"/>
                  <a:pt x="5361846" y="757138"/>
                </a:cubicBezTo>
                <a:cubicBezTo>
                  <a:pt x="5361846" y="754293"/>
                  <a:pt x="5360932" y="751550"/>
                  <a:pt x="5359103" y="748908"/>
                </a:cubicBezTo>
                <a:cubicBezTo>
                  <a:pt x="5357274" y="746267"/>
                  <a:pt x="5354734" y="744946"/>
                  <a:pt x="5351483" y="744946"/>
                </a:cubicBezTo>
                <a:lnTo>
                  <a:pt x="5345996" y="744946"/>
                </a:lnTo>
                <a:cubicBezTo>
                  <a:pt x="5334211" y="744946"/>
                  <a:pt x="5324863" y="741694"/>
                  <a:pt x="5317955" y="735192"/>
                </a:cubicBezTo>
                <a:cubicBezTo>
                  <a:pt x="5311046" y="728690"/>
                  <a:pt x="5307592" y="718123"/>
                  <a:pt x="5307592" y="703493"/>
                </a:cubicBezTo>
                <a:lnTo>
                  <a:pt x="5307592" y="568771"/>
                </a:lnTo>
                <a:lnTo>
                  <a:pt x="5322832" y="568771"/>
                </a:lnTo>
                <a:cubicBezTo>
                  <a:pt x="5326896" y="568771"/>
                  <a:pt x="5331061" y="566231"/>
                  <a:pt x="5335329" y="561151"/>
                </a:cubicBezTo>
                <a:cubicBezTo>
                  <a:pt x="5339596" y="556071"/>
                  <a:pt x="5343558" y="550179"/>
                  <a:pt x="5347216" y="543473"/>
                </a:cubicBezTo>
                <a:cubicBezTo>
                  <a:pt x="5350873" y="536767"/>
                  <a:pt x="5353819" y="529960"/>
                  <a:pt x="5356055" y="523051"/>
                </a:cubicBezTo>
                <a:cubicBezTo>
                  <a:pt x="5358290" y="516142"/>
                  <a:pt x="5359408" y="510859"/>
                  <a:pt x="5359408" y="507202"/>
                </a:cubicBezTo>
                <a:cubicBezTo>
                  <a:pt x="5359408" y="500699"/>
                  <a:pt x="5356156" y="497448"/>
                  <a:pt x="5349654" y="497448"/>
                </a:cubicBezTo>
                <a:lnTo>
                  <a:pt x="5307592" y="497448"/>
                </a:lnTo>
                <a:lnTo>
                  <a:pt x="5307592" y="413933"/>
                </a:lnTo>
                <a:cubicBezTo>
                  <a:pt x="5307592" y="406211"/>
                  <a:pt x="5304137" y="402350"/>
                  <a:pt x="5297229" y="402350"/>
                </a:cubicBezTo>
                <a:close/>
                <a:moveTo>
                  <a:pt x="3916104" y="402350"/>
                </a:moveTo>
                <a:cubicBezTo>
                  <a:pt x="3912852" y="402350"/>
                  <a:pt x="3908077" y="402960"/>
                  <a:pt x="3901778" y="404179"/>
                </a:cubicBezTo>
                <a:cubicBezTo>
                  <a:pt x="3895479" y="405399"/>
                  <a:pt x="3888367" y="407024"/>
                  <a:pt x="3880442" y="409056"/>
                </a:cubicBezTo>
                <a:cubicBezTo>
                  <a:pt x="3872517" y="411088"/>
                  <a:pt x="3864491" y="413323"/>
                  <a:pt x="3856363" y="415762"/>
                </a:cubicBezTo>
                <a:cubicBezTo>
                  <a:pt x="3848235" y="418200"/>
                  <a:pt x="3840716" y="420842"/>
                  <a:pt x="3833808" y="423687"/>
                </a:cubicBezTo>
                <a:cubicBezTo>
                  <a:pt x="3826899" y="426531"/>
                  <a:pt x="3821311" y="429275"/>
                  <a:pt x="3817043" y="431916"/>
                </a:cubicBezTo>
                <a:cubicBezTo>
                  <a:pt x="3812776" y="434558"/>
                  <a:pt x="3810643" y="436895"/>
                  <a:pt x="3810643" y="438927"/>
                </a:cubicBezTo>
                <a:lnTo>
                  <a:pt x="3810643" y="497448"/>
                </a:lnTo>
                <a:lnTo>
                  <a:pt x="3798451" y="497448"/>
                </a:lnTo>
                <a:cubicBezTo>
                  <a:pt x="3795199" y="497448"/>
                  <a:pt x="3792253" y="500496"/>
                  <a:pt x="3789612" y="506592"/>
                </a:cubicBezTo>
                <a:cubicBezTo>
                  <a:pt x="3786970" y="512688"/>
                  <a:pt x="3785649" y="521629"/>
                  <a:pt x="3785649" y="533414"/>
                </a:cubicBezTo>
                <a:cubicBezTo>
                  <a:pt x="3785649" y="544794"/>
                  <a:pt x="3786970" y="553531"/>
                  <a:pt x="3789612" y="559627"/>
                </a:cubicBezTo>
                <a:cubicBezTo>
                  <a:pt x="3792253" y="565723"/>
                  <a:pt x="3795199" y="568771"/>
                  <a:pt x="3798451" y="568771"/>
                </a:cubicBezTo>
                <a:lnTo>
                  <a:pt x="3810643" y="568771"/>
                </a:lnTo>
                <a:lnTo>
                  <a:pt x="3810643" y="723000"/>
                </a:lnTo>
                <a:cubicBezTo>
                  <a:pt x="3810643" y="749823"/>
                  <a:pt x="3818872" y="771768"/>
                  <a:pt x="3835332" y="788837"/>
                </a:cubicBezTo>
                <a:cubicBezTo>
                  <a:pt x="3851791" y="805906"/>
                  <a:pt x="3875057" y="814440"/>
                  <a:pt x="3905131" y="814440"/>
                </a:cubicBezTo>
                <a:cubicBezTo>
                  <a:pt x="3914072" y="814440"/>
                  <a:pt x="3923013" y="812205"/>
                  <a:pt x="3931953" y="807735"/>
                </a:cubicBezTo>
                <a:cubicBezTo>
                  <a:pt x="3940894" y="803264"/>
                  <a:pt x="3949022" y="797981"/>
                  <a:pt x="3956337" y="791885"/>
                </a:cubicBezTo>
                <a:cubicBezTo>
                  <a:pt x="3963652" y="785789"/>
                  <a:pt x="3969545" y="779490"/>
                  <a:pt x="3974016" y="772987"/>
                </a:cubicBezTo>
                <a:cubicBezTo>
                  <a:pt x="3978486" y="766485"/>
                  <a:pt x="3980721" y="761202"/>
                  <a:pt x="3980721" y="757138"/>
                </a:cubicBezTo>
                <a:cubicBezTo>
                  <a:pt x="3980721" y="754293"/>
                  <a:pt x="3979807" y="751550"/>
                  <a:pt x="3977978" y="748908"/>
                </a:cubicBezTo>
                <a:cubicBezTo>
                  <a:pt x="3976149" y="746267"/>
                  <a:pt x="3973609" y="744946"/>
                  <a:pt x="3970358" y="744946"/>
                </a:cubicBezTo>
                <a:lnTo>
                  <a:pt x="3964872" y="744946"/>
                </a:lnTo>
                <a:cubicBezTo>
                  <a:pt x="3953086" y="744946"/>
                  <a:pt x="3943739" y="741694"/>
                  <a:pt x="3936830" y="735192"/>
                </a:cubicBezTo>
                <a:cubicBezTo>
                  <a:pt x="3929921" y="728690"/>
                  <a:pt x="3926467" y="718123"/>
                  <a:pt x="3926467" y="703493"/>
                </a:cubicBezTo>
                <a:lnTo>
                  <a:pt x="3926467" y="568771"/>
                </a:lnTo>
                <a:lnTo>
                  <a:pt x="3941707" y="568771"/>
                </a:lnTo>
                <a:cubicBezTo>
                  <a:pt x="3945771" y="568771"/>
                  <a:pt x="3949937" y="566231"/>
                  <a:pt x="3954204" y="561151"/>
                </a:cubicBezTo>
                <a:cubicBezTo>
                  <a:pt x="3958471" y="556071"/>
                  <a:pt x="3962433" y="550179"/>
                  <a:pt x="3966091" y="543473"/>
                </a:cubicBezTo>
                <a:cubicBezTo>
                  <a:pt x="3969748" y="536767"/>
                  <a:pt x="3972695" y="529960"/>
                  <a:pt x="3974930" y="523051"/>
                </a:cubicBezTo>
                <a:cubicBezTo>
                  <a:pt x="3977165" y="516142"/>
                  <a:pt x="3978283" y="510859"/>
                  <a:pt x="3978283" y="507202"/>
                </a:cubicBezTo>
                <a:cubicBezTo>
                  <a:pt x="3978283" y="500699"/>
                  <a:pt x="3975032" y="497448"/>
                  <a:pt x="3968529" y="497448"/>
                </a:cubicBezTo>
                <a:lnTo>
                  <a:pt x="3926467" y="497448"/>
                </a:lnTo>
                <a:lnTo>
                  <a:pt x="3926467" y="413933"/>
                </a:lnTo>
                <a:cubicBezTo>
                  <a:pt x="3926467" y="406211"/>
                  <a:pt x="3923013" y="402350"/>
                  <a:pt x="3916104" y="402350"/>
                </a:cubicBezTo>
                <a:close/>
                <a:moveTo>
                  <a:pt x="1430079" y="402350"/>
                </a:moveTo>
                <a:cubicBezTo>
                  <a:pt x="1426828" y="402350"/>
                  <a:pt x="1422052" y="402960"/>
                  <a:pt x="1415753" y="404179"/>
                </a:cubicBezTo>
                <a:cubicBezTo>
                  <a:pt x="1409454" y="405399"/>
                  <a:pt x="1402342" y="407024"/>
                  <a:pt x="1394417" y="409056"/>
                </a:cubicBezTo>
                <a:cubicBezTo>
                  <a:pt x="1386492" y="411088"/>
                  <a:pt x="1378466" y="413323"/>
                  <a:pt x="1370338" y="415762"/>
                </a:cubicBezTo>
                <a:cubicBezTo>
                  <a:pt x="1362210" y="418200"/>
                  <a:pt x="1354691" y="420842"/>
                  <a:pt x="1347783" y="423687"/>
                </a:cubicBezTo>
                <a:cubicBezTo>
                  <a:pt x="1340874" y="426531"/>
                  <a:pt x="1335286" y="429275"/>
                  <a:pt x="1331019" y="431916"/>
                </a:cubicBezTo>
                <a:cubicBezTo>
                  <a:pt x="1326752" y="434558"/>
                  <a:pt x="1324618" y="436895"/>
                  <a:pt x="1324618" y="438927"/>
                </a:cubicBezTo>
                <a:lnTo>
                  <a:pt x="1324618" y="497448"/>
                </a:lnTo>
                <a:lnTo>
                  <a:pt x="1312426" y="497448"/>
                </a:lnTo>
                <a:cubicBezTo>
                  <a:pt x="1309175" y="497448"/>
                  <a:pt x="1306228" y="500496"/>
                  <a:pt x="1303587" y="506592"/>
                </a:cubicBezTo>
                <a:cubicBezTo>
                  <a:pt x="1300945" y="512688"/>
                  <a:pt x="1299624" y="521629"/>
                  <a:pt x="1299624" y="533414"/>
                </a:cubicBezTo>
                <a:cubicBezTo>
                  <a:pt x="1299624" y="544794"/>
                  <a:pt x="1300945" y="553531"/>
                  <a:pt x="1303587" y="559627"/>
                </a:cubicBezTo>
                <a:cubicBezTo>
                  <a:pt x="1306228" y="565723"/>
                  <a:pt x="1309175" y="568771"/>
                  <a:pt x="1312426" y="568771"/>
                </a:cubicBezTo>
                <a:lnTo>
                  <a:pt x="1324618" y="568771"/>
                </a:lnTo>
                <a:lnTo>
                  <a:pt x="1324618" y="723000"/>
                </a:lnTo>
                <a:cubicBezTo>
                  <a:pt x="1324618" y="749823"/>
                  <a:pt x="1332847" y="771768"/>
                  <a:pt x="1349307" y="788837"/>
                </a:cubicBezTo>
                <a:cubicBezTo>
                  <a:pt x="1365766" y="805906"/>
                  <a:pt x="1389032" y="814440"/>
                  <a:pt x="1419106" y="814440"/>
                </a:cubicBezTo>
                <a:cubicBezTo>
                  <a:pt x="1428047" y="814440"/>
                  <a:pt x="1436988" y="812205"/>
                  <a:pt x="1445928" y="807735"/>
                </a:cubicBezTo>
                <a:cubicBezTo>
                  <a:pt x="1454869" y="803264"/>
                  <a:pt x="1462997" y="797981"/>
                  <a:pt x="1470312" y="791885"/>
                </a:cubicBezTo>
                <a:cubicBezTo>
                  <a:pt x="1477628" y="785789"/>
                  <a:pt x="1483520" y="779490"/>
                  <a:pt x="1487991" y="772987"/>
                </a:cubicBezTo>
                <a:cubicBezTo>
                  <a:pt x="1492461" y="766485"/>
                  <a:pt x="1494696" y="761202"/>
                  <a:pt x="1494696" y="757138"/>
                </a:cubicBezTo>
                <a:cubicBezTo>
                  <a:pt x="1494696" y="754293"/>
                  <a:pt x="1493782" y="751550"/>
                  <a:pt x="1491953" y="748908"/>
                </a:cubicBezTo>
                <a:cubicBezTo>
                  <a:pt x="1490124" y="746267"/>
                  <a:pt x="1487584" y="744946"/>
                  <a:pt x="1484333" y="744946"/>
                </a:cubicBezTo>
                <a:lnTo>
                  <a:pt x="1478847" y="744946"/>
                </a:lnTo>
                <a:cubicBezTo>
                  <a:pt x="1467061" y="744946"/>
                  <a:pt x="1457714" y="741694"/>
                  <a:pt x="1450805" y="735192"/>
                </a:cubicBezTo>
                <a:cubicBezTo>
                  <a:pt x="1443896" y="728690"/>
                  <a:pt x="1440442" y="718123"/>
                  <a:pt x="1440442" y="703493"/>
                </a:cubicBezTo>
                <a:lnTo>
                  <a:pt x="1440442" y="568771"/>
                </a:lnTo>
                <a:lnTo>
                  <a:pt x="1455682" y="568771"/>
                </a:lnTo>
                <a:cubicBezTo>
                  <a:pt x="1459746" y="568771"/>
                  <a:pt x="1463912" y="566231"/>
                  <a:pt x="1468179" y="561151"/>
                </a:cubicBezTo>
                <a:cubicBezTo>
                  <a:pt x="1472446" y="556071"/>
                  <a:pt x="1476408" y="550179"/>
                  <a:pt x="1480066" y="543473"/>
                </a:cubicBezTo>
                <a:cubicBezTo>
                  <a:pt x="1483724" y="536767"/>
                  <a:pt x="1486670" y="529960"/>
                  <a:pt x="1488905" y="523051"/>
                </a:cubicBezTo>
                <a:cubicBezTo>
                  <a:pt x="1491141" y="516142"/>
                  <a:pt x="1492258" y="510859"/>
                  <a:pt x="1492258" y="507202"/>
                </a:cubicBezTo>
                <a:cubicBezTo>
                  <a:pt x="1492258" y="500699"/>
                  <a:pt x="1489007" y="497448"/>
                  <a:pt x="1482504" y="497448"/>
                </a:cubicBezTo>
                <a:lnTo>
                  <a:pt x="1440442" y="497448"/>
                </a:lnTo>
                <a:lnTo>
                  <a:pt x="1440442" y="413933"/>
                </a:lnTo>
                <a:cubicBezTo>
                  <a:pt x="1440442" y="406211"/>
                  <a:pt x="1436988" y="402350"/>
                  <a:pt x="1430079" y="402350"/>
                </a:cubicBezTo>
                <a:close/>
                <a:moveTo>
                  <a:pt x="428277" y="393816"/>
                </a:moveTo>
                <a:cubicBezTo>
                  <a:pt x="405113" y="393816"/>
                  <a:pt x="383573" y="396559"/>
                  <a:pt x="363660" y="402046"/>
                </a:cubicBezTo>
                <a:cubicBezTo>
                  <a:pt x="343746" y="407532"/>
                  <a:pt x="326474" y="415762"/>
                  <a:pt x="311844" y="426735"/>
                </a:cubicBezTo>
                <a:cubicBezTo>
                  <a:pt x="297213" y="437707"/>
                  <a:pt x="285631" y="451220"/>
                  <a:pt x="277096" y="467273"/>
                </a:cubicBezTo>
                <a:cubicBezTo>
                  <a:pt x="268562" y="483326"/>
                  <a:pt x="264295" y="501715"/>
                  <a:pt x="264295" y="522442"/>
                </a:cubicBezTo>
                <a:cubicBezTo>
                  <a:pt x="264295" y="545200"/>
                  <a:pt x="269070" y="563691"/>
                  <a:pt x="278621" y="577915"/>
                </a:cubicBezTo>
                <a:cubicBezTo>
                  <a:pt x="288171" y="592139"/>
                  <a:pt x="300261" y="603620"/>
                  <a:pt x="314892" y="612358"/>
                </a:cubicBezTo>
                <a:cubicBezTo>
                  <a:pt x="329522" y="621095"/>
                  <a:pt x="345168" y="627903"/>
                  <a:pt x="361831" y="632779"/>
                </a:cubicBezTo>
                <a:cubicBezTo>
                  <a:pt x="378493" y="637656"/>
                  <a:pt x="394140" y="642330"/>
                  <a:pt x="408770" y="646800"/>
                </a:cubicBezTo>
                <a:cubicBezTo>
                  <a:pt x="423400" y="651271"/>
                  <a:pt x="435491" y="656249"/>
                  <a:pt x="445041" y="661735"/>
                </a:cubicBezTo>
                <a:cubicBezTo>
                  <a:pt x="454592" y="667222"/>
                  <a:pt x="459367" y="675045"/>
                  <a:pt x="459367" y="685205"/>
                </a:cubicBezTo>
                <a:cubicBezTo>
                  <a:pt x="459367" y="698210"/>
                  <a:pt x="454185" y="708065"/>
                  <a:pt x="443822" y="714771"/>
                </a:cubicBezTo>
                <a:cubicBezTo>
                  <a:pt x="433459" y="721476"/>
                  <a:pt x="420556" y="724829"/>
                  <a:pt x="405113" y="724829"/>
                </a:cubicBezTo>
                <a:cubicBezTo>
                  <a:pt x="386824" y="724829"/>
                  <a:pt x="370264" y="722391"/>
                  <a:pt x="355430" y="717514"/>
                </a:cubicBezTo>
                <a:cubicBezTo>
                  <a:pt x="340596" y="712637"/>
                  <a:pt x="327592" y="707354"/>
                  <a:pt x="316416" y="701664"/>
                </a:cubicBezTo>
                <a:cubicBezTo>
                  <a:pt x="305240" y="695975"/>
                  <a:pt x="295994" y="690691"/>
                  <a:pt x="288679" y="685814"/>
                </a:cubicBezTo>
                <a:cubicBezTo>
                  <a:pt x="281364" y="680938"/>
                  <a:pt x="275877" y="678499"/>
                  <a:pt x="272220" y="678499"/>
                </a:cubicBezTo>
                <a:cubicBezTo>
                  <a:pt x="265311" y="678499"/>
                  <a:pt x="261856" y="682360"/>
                  <a:pt x="261856" y="690082"/>
                </a:cubicBezTo>
                <a:cubicBezTo>
                  <a:pt x="261856" y="692926"/>
                  <a:pt x="261958" y="697397"/>
                  <a:pt x="262161" y="703493"/>
                </a:cubicBezTo>
                <a:cubicBezTo>
                  <a:pt x="262364" y="709589"/>
                  <a:pt x="262771" y="716295"/>
                  <a:pt x="263381" y="723610"/>
                </a:cubicBezTo>
                <a:cubicBezTo>
                  <a:pt x="263990" y="730925"/>
                  <a:pt x="264905" y="738240"/>
                  <a:pt x="266124" y="745555"/>
                </a:cubicBezTo>
                <a:cubicBezTo>
                  <a:pt x="267343" y="752871"/>
                  <a:pt x="269172" y="759170"/>
                  <a:pt x="271610" y="764453"/>
                </a:cubicBezTo>
                <a:cubicBezTo>
                  <a:pt x="273236" y="768517"/>
                  <a:pt x="278316" y="773394"/>
                  <a:pt x="286850" y="779083"/>
                </a:cubicBezTo>
                <a:cubicBezTo>
                  <a:pt x="295384" y="784773"/>
                  <a:pt x="306053" y="790259"/>
                  <a:pt x="318854" y="795543"/>
                </a:cubicBezTo>
                <a:cubicBezTo>
                  <a:pt x="331656" y="800826"/>
                  <a:pt x="345981" y="805296"/>
                  <a:pt x="361831" y="808954"/>
                </a:cubicBezTo>
                <a:cubicBezTo>
                  <a:pt x="377681" y="812611"/>
                  <a:pt x="393733" y="814440"/>
                  <a:pt x="409989" y="814440"/>
                </a:cubicBezTo>
                <a:cubicBezTo>
                  <a:pt x="435186" y="814440"/>
                  <a:pt x="457741" y="810986"/>
                  <a:pt x="477655" y="804077"/>
                </a:cubicBezTo>
                <a:cubicBezTo>
                  <a:pt x="497569" y="797168"/>
                  <a:pt x="514434" y="787821"/>
                  <a:pt x="528252" y="776035"/>
                </a:cubicBezTo>
                <a:cubicBezTo>
                  <a:pt x="542069" y="764250"/>
                  <a:pt x="552636" y="750534"/>
                  <a:pt x="559951" y="734887"/>
                </a:cubicBezTo>
                <a:cubicBezTo>
                  <a:pt x="567266" y="719241"/>
                  <a:pt x="570924" y="702680"/>
                  <a:pt x="570924" y="685205"/>
                </a:cubicBezTo>
                <a:cubicBezTo>
                  <a:pt x="570924" y="659602"/>
                  <a:pt x="566047" y="639078"/>
                  <a:pt x="556293" y="623635"/>
                </a:cubicBezTo>
                <a:cubicBezTo>
                  <a:pt x="546540" y="608192"/>
                  <a:pt x="534449" y="595899"/>
                  <a:pt x="520022" y="586754"/>
                </a:cubicBezTo>
                <a:cubicBezTo>
                  <a:pt x="505595" y="577610"/>
                  <a:pt x="489847" y="570702"/>
                  <a:pt x="472778" y="566028"/>
                </a:cubicBezTo>
                <a:cubicBezTo>
                  <a:pt x="455709" y="561354"/>
                  <a:pt x="439961" y="557087"/>
                  <a:pt x="425534" y="553226"/>
                </a:cubicBezTo>
                <a:cubicBezTo>
                  <a:pt x="411107" y="549366"/>
                  <a:pt x="399017" y="544895"/>
                  <a:pt x="389263" y="539815"/>
                </a:cubicBezTo>
                <a:cubicBezTo>
                  <a:pt x="379509" y="534735"/>
                  <a:pt x="374633" y="527318"/>
                  <a:pt x="374633" y="517565"/>
                </a:cubicBezTo>
                <a:cubicBezTo>
                  <a:pt x="374633" y="504560"/>
                  <a:pt x="379916" y="495213"/>
                  <a:pt x="390482" y="489523"/>
                </a:cubicBezTo>
                <a:cubicBezTo>
                  <a:pt x="401049" y="483834"/>
                  <a:pt x="414866" y="480989"/>
                  <a:pt x="431935" y="480989"/>
                </a:cubicBezTo>
                <a:cubicBezTo>
                  <a:pt x="444127" y="480989"/>
                  <a:pt x="454998" y="482208"/>
                  <a:pt x="464549" y="484646"/>
                </a:cubicBezTo>
                <a:cubicBezTo>
                  <a:pt x="474099" y="487085"/>
                  <a:pt x="482430" y="489828"/>
                  <a:pt x="489542" y="492876"/>
                </a:cubicBezTo>
                <a:cubicBezTo>
                  <a:pt x="496654" y="495924"/>
                  <a:pt x="502648" y="498667"/>
                  <a:pt x="507525" y="501106"/>
                </a:cubicBezTo>
                <a:cubicBezTo>
                  <a:pt x="512402" y="503544"/>
                  <a:pt x="516466" y="504763"/>
                  <a:pt x="519717" y="504763"/>
                </a:cubicBezTo>
                <a:cubicBezTo>
                  <a:pt x="522156" y="504763"/>
                  <a:pt x="525508" y="502223"/>
                  <a:pt x="529776" y="497143"/>
                </a:cubicBezTo>
                <a:cubicBezTo>
                  <a:pt x="534043" y="492063"/>
                  <a:pt x="538107" y="486069"/>
                  <a:pt x="541968" y="479160"/>
                </a:cubicBezTo>
                <a:cubicBezTo>
                  <a:pt x="545829" y="472251"/>
                  <a:pt x="549181" y="465444"/>
                  <a:pt x="552026" y="458739"/>
                </a:cubicBezTo>
                <a:cubicBezTo>
                  <a:pt x="554871" y="452033"/>
                  <a:pt x="556293" y="447258"/>
                  <a:pt x="556293" y="444413"/>
                </a:cubicBezTo>
                <a:cubicBezTo>
                  <a:pt x="556293" y="441975"/>
                  <a:pt x="553753" y="437910"/>
                  <a:pt x="548673" y="432221"/>
                </a:cubicBezTo>
                <a:cubicBezTo>
                  <a:pt x="543593" y="426531"/>
                  <a:pt x="535872" y="420842"/>
                  <a:pt x="525508" y="415152"/>
                </a:cubicBezTo>
                <a:cubicBezTo>
                  <a:pt x="515145" y="409463"/>
                  <a:pt x="501937" y="404484"/>
                  <a:pt x="485884" y="400217"/>
                </a:cubicBezTo>
                <a:cubicBezTo>
                  <a:pt x="469832" y="395950"/>
                  <a:pt x="450629" y="393816"/>
                  <a:pt x="428277" y="393816"/>
                </a:cubicBezTo>
                <a:close/>
                <a:moveTo>
                  <a:pt x="5452524" y="369432"/>
                </a:moveTo>
                <a:cubicBezTo>
                  <a:pt x="5430579" y="369432"/>
                  <a:pt x="5415440" y="371363"/>
                  <a:pt x="5407109" y="375223"/>
                </a:cubicBezTo>
                <a:cubicBezTo>
                  <a:pt x="5398778" y="379084"/>
                  <a:pt x="5394612" y="383453"/>
                  <a:pt x="5394612" y="388330"/>
                </a:cubicBezTo>
                <a:lnTo>
                  <a:pt x="5394612" y="789447"/>
                </a:lnTo>
                <a:cubicBezTo>
                  <a:pt x="5394612" y="794323"/>
                  <a:pt x="5398778" y="798692"/>
                  <a:pt x="5407109" y="802553"/>
                </a:cubicBezTo>
                <a:cubicBezTo>
                  <a:pt x="5415440" y="806414"/>
                  <a:pt x="5430579" y="808344"/>
                  <a:pt x="5452524" y="808344"/>
                </a:cubicBezTo>
                <a:cubicBezTo>
                  <a:pt x="5474469" y="808344"/>
                  <a:pt x="5489608" y="806414"/>
                  <a:pt x="5497939" y="802553"/>
                </a:cubicBezTo>
                <a:cubicBezTo>
                  <a:pt x="5506270" y="798692"/>
                  <a:pt x="5510436" y="794323"/>
                  <a:pt x="5510436" y="789447"/>
                </a:cubicBezTo>
                <a:lnTo>
                  <a:pt x="5510436" y="610224"/>
                </a:lnTo>
                <a:cubicBezTo>
                  <a:pt x="5510436" y="605347"/>
                  <a:pt x="5511858" y="600674"/>
                  <a:pt x="5514703" y="596203"/>
                </a:cubicBezTo>
                <a:cubicBezTo>
                  <a:pt x="5517548" y="591733"/>
                  <a:pt x="5521307" y="587771"/>
                  <a:pt x="5525981" y="584316"/>
                </a:cubicBezTo>
                <a:cubicBezTo>
                  <a:pt x="5530654" y="580862"/>
                  <a:pt x="5535633" y="578119"/>
                  <a:pt x="5540916" y="576086"/>
                </a:cubicBezTo>
                <a:cubicBezTo>
                  <a:pt x="5546199" y="574054"/>
                  <a:pt x="5551279" y="573039"/>
                  <a:pt x="5556156" y="573039"/>
                </a:cubicBezTo>
                <a:cubicBezTo>
                  <a:pt x="5564284" y="573039"/>
                  <a:pt x="5570786" y="575477"/>
                  <a:pt x="5575663" y="580354"/>
                </a:cubicBezTo>
                <a:cubicBezTo>
                  <a:pt x="5580540" y="585230"/>
                  <a:pt x="5582979" y="591936"/>
                  <a:pt x="5582979" y="600470"/>
                </a:cubicBezTo>
                <a:lnTo>
                  <a:pt x="5582979" y="741898"/>
                </a:lnTo>
                <a:cubicBezTo>
                  <a:pt x="5582979" y="764656"/>
                  <a:pt x="5589684" y="782436"/>
                  <a:pt x="5603095" y="795238"/>
                </a:cubicBezTo>
                <a:cubicBezTo>
                  <a:pt x="5616506" y="808039"/>
                  <a:pt x="5636420" y="814440"/>
                  <a:pt x="5662836" y="814440"/>
                </a:cubicBezTo>
                <a:cubicBezTo>
                  <a:pt x="5671777" y="814440"/>
                  <a:pt x="5680717" y="812205"/>
                  <a:pt x="5689659" y="807735"/>
                </a:cubicBezTo>
                <a:cubicBezTo>
                  <a:pt x="5698599" y="803264"/>
                  <a:pt x="5706727" y="797981"/>
                  <a:pt x="5714043" y="791885"/>
                </a:cubicBezTo>
                <a:cubicBezTo>
                  <a:pt x="5721358" y="785789"/>
                  <a:pt x="5727251" y="779490"/>
                  <a:pt x="5731721" y="772987"/>
                </a:cubicBezTo>
                <a:cubicBezTo>
                  <a:pt x="5736191" y="766485"/>
                  <a:pt x="5738427" y="761202"/>
                  <a:pt x="5738427" y="757138"/>
                </a:cubicBezTo>
                <a:cubicBezTo>
                  <a:pt x="5738427" y="753887"/>
                  <a:pt x="5737309" y="751042"/>
                  <a:pt x="5735073" y="748603"/>
                </a:cubicBezTo>
                <a:cubicBezTo>
                  <a:pt x="5732838" y="746165"/>
                  <a:pt x="5729282" y="744946"/>
                  <a:pt x="5724405" y="744946"/>
                </a:cubicBezTo>
                <a:lnTo>
                  <a:pt x="5722577" y="744946"/>
                </a:lnTo>
                <a:cubicBezTo>
                  <a:pt x="5715668" y="744946"/>
                  <a:pt x="5709978" y="742914"/>
                  <a:pt x="5705508" y="738850"/>
                </a:cubicBezTo>
                <a:cubicBezTo>
                  <a:pt x="5701038" y="734786"/>
                  <a:pt x="5698802" y="728080"/>
                  <a:pt x="5698802" y="718733"/>
                </a:cubicBezTo>
                <a:lnTo>
                  <a:pt x="5698802" y="574258"/>
                </a:lnTo>
                <a:cubicBezTo>
                  <a:pt x="5698802" y="560440"/>
                  <a:pt x="5696262" y="548350"/>
                  <a:pt x="5691182" y="537987"/>
                </a:cubicBezTo>
                <a:cubicBezTo>
                  <a:pt x="5686102" y="527623"/>
                  <a:pt x="5678991" y="518987"/>
                  <a:pt x="5669846" y="512079"/>
                </a:cubicBezTo>
                <a:cubicBezTo>
                  <a:pt x="5660702" y="505170"/>
                  <a:pt x="5649831" y="499988"/>
                  <a:pt x="5637233" y="496534"/>
                </a:cubicBezTo>
                <a:cubicBezTo>
                  <a:pt x="5624634" y="493079"/>
                  <a:pt x="5611020" y="491352"/>
                  <a:pt x="5596389" y="491352"/>
                </a:cubicBezTo>
                <a:cubicBezTo>
                  <a:pt x="5585823" y="491352"/>
                  <a:pt x="5575359" y="492470"/>
                  <a:pt x="5564995" y="494705"/>
                </a:cubicBezTo>
                <a:cubicBezTo>
                  <a:pt x="5554632" y="496940"/>
                  <a:pt x="5545386" y="499277"/>
                  <a:pt x="5537259" y="501715"/>
                </a:cubicBezTo>
                <a:cubicBezTo>
                  <a:pt x="5527912" y="504966"/>
                  <a:pt x="5518970" y="508624"/>
                  <a:pt x="5510436" y="512688"/>
                </a:cubicBezTo>
                <a:lnTo>
                  <a:pt x="5510436" y="388330"/>
                </a:lnTo>
                <a:cubicBezTo>
                  <a:pt x="5510436" y="383453"/>
                  <a:pt x="5506270" y="379084"/>
                  <a:pt x="5497939" y="375223"/>
                </a:cubicBezTo>
                <a:cubicBezTo>
                  <a:pt x="5489608" y="371363"/>
                  <a:pt x="5474469" y="369432"/>
                  <a:pt x="5452524" y="369432"/>
                </a:cubicBezTo>
                <a:close/>
                <a:moveTo>
                  <a:pt x="4551307" y="369432"/>
                </a:moveTo>
                <a:cubicBezTo>
                  <a:pt x="4528142" y="369432"/>
                  <a:pt x="4512089" y="373394"/>
                  <a:pt x="4503149" y="381319"/>
                </a:cubicBezTo>
                <a:cubicBezTo>
                  <a:pt x="4494208" y="389244"/>
                  <a:pt x="4489737" y="401538"/>
                  <a:pt x="4489737" y="418200"/>
                </a:cubicBezTo>
                <a:cubicBezTo>
                  <a:pt x="4489737" y="435269"/>
                  <a:pt x="4494208" y="447563"/>
                  <a:pt x="4503149" y="455081"/>
                </a:cubicBezTo>
                <a:cubicBezTo>
                  <a:pt x="4512089" y="462599"/>
                  <a:pt x="4528142" y="466359"/>
                  <a:pt x="4551307" y="466359"/>
                </a:cubicBezTo>
                <a:cubicBezTo>
                  <a:pt x="4574472" y="466359"/>
                  <a:pt x="4590525" y="462599"/>
                  <a:pt x="4599465" y="455081"/>
                </a:cubicBezTo>
                <a:cubicBezTo>
                  <a:pt x="4608406" y="447563"/>
                  <a:pt x="4612876" y="435269"/>
                  <a:pt x="4612876" y="418200"/>
                </a:cubicBezTo>
                <a:cubicBezTo>
                  <a:pt x="4612876" y="401538"/>
                  <a:pt x="4608406" y="389244"/>
                  <a:pt x="4599465" y="381319"/>
                </a:cubicBezTo>
                <a:cubicBezTo>
                  <a:pt x="4590525" y="373394"/>
                  <a:pt x="4574472" y="369432"/>
                  <a:pt x="4551307" y="369432"/>
                </a:cubicBezTo>
                <a:close/>
                <a:moveTo>
                  <a:pt x="3655957" y="369432"/>
                </a:moveTo>
                <a:cubicBezTo>
                  <a:pt x="3632792" y="369432"/>
                  <a:pt x="3616739" y="373394"/>
                  <a:pt x="3607798" y="381319"/>
                </a:cubicBezTo>
                <a:cubicBezTo>
                  <a:pt x="3598858" y="389244"/>
                  <a:pt x="3594387" y="401538"/>
                  <a:pt x="3594387" y="418200"/>
                </a:cubicBezTo>
                <a:cubicBezTo>
                  <a:pt x="3594387" y="435269"/>
                  <a:pt x="3598858" y="447563"/>
                  <a:pt x="3607798" y="455081"/>
                </a:cubicBezTo>
                <a:cubicBezTo>
                  <a:pt x="3616739" y="462599"/>
                  <a:pt x="3632792" y="466359"/>
                  <a:pt x="3655957" y="466359"/>
                </a:cubicBezTo>
                <a:cubicBezTo>
                  <a:pt x="3679122" y="466359"/>
                  <a:pt x="3695174" y="462599"/>
                  <a:pt x="3704115" y="455081"/>
                </a:cubicBezTo>
                <a:cubicBezTo>
                  <a:pt x="3713056" y="447563"/>
                  <a:pt x="3717526" y="435269"/>
                  <a:pt x="3717526" y="418200"/>
                </a:cubicBezTo>
                <a:cubicBezTo>
                  <a:pt x="3717526" y="401538"/>
                  <a:pt x="3713056" y="389244"/>
                  <a:pt x="3704115" y="381319"/>
                </a:cubicBezTo>
                <a:cubicBezTo>
                  <a:pt x="3695174" y="373394"/>
                  <a:pt x="3679122" y="369432"/>
                  <a:pt x="3655957" y="369432"/>
                </a:cubicBezTo>
                <a:close/>
                <a:moveTo>
                  <a:pt x="3461799" y="369432"/>
                </a:moveTo>
                <a:cubicBezTo>
                  <a:pt x="3439854" y="369432"/>
                  <a:pt x="3424715" y="371363"/>
                  <a:pt x="3416384" y="375223"/>
                </a:cubicBezTo>
                <a:cubicBezTo>
                  <a:pt x="3408053" y="379084"/>
                  <a:pt x="3403887" y="383453"/>
                  <a:pt x="3403887" y="388330"/>
                </a:cubicBezTo>
                <a:lnTo>
                  <a:pt x="3403887" y="741898"/>
                </a:lnTo>
                <a:cubicBezTo>
                  <a:pt x="3403887" y="764656"/>
                  <a:pt x="3410593" y="782436"/>
                  <a:pt x="3424004" y="795238"/>
                </a:cubicBezTo>
                <a:cubicBezTo>
                  <a:pt x="3437415" y="808039"/>
                  <a:pt x="3457329" y="814440"/>
                  <a:pt x="3483745" y="814440"/>
                </a:cubicBezTo>
                <a:cubicBezTo>
                  <a:pt x="3492685" y="814440"/>
                  <a:pt x="3501626" y="812205"/>
                  <a:pt x="3510567" y="807735"/>
                </a:cubicBezTo>
                <a:cubicBezTo>
                  <a:pt x="3519508" y="803264"/>
                  <a:pt x="3527636" y="797981"/>
                  <a:pt x="3534951" y="791885"/>
                </a:cubicBezTo>
                <a:cubicBezTo>
                  <a:pt x="3542266" y="785789"/>
                  <a:pt x="3548159" y="779490"/>
                  <a:pt x="3552630" y="772987"/>
                </a:cubicBezTo>
                <a:cubicBezTo>
                  <a:pt x="3557100" y="766485"/>
                  <a:pt x="3559335" y="761202"/>
                  <a:pt x="3559335" y="757138"/>
                </a:cubicBezTo>
                <a:cubicBezTo>
                  <a:pt x="3559335" y="753887"/>
                  <a:pt x="3558217" y="751042"/>
                  <a:pt x="3555982" y="748603"/>
                </a:cubicBezTo>
                <a:cubicBezTo>
                  <a:pt x="3553747" y="746165"/>
                  <a:pt x="3550394" y="744946"/>
                  <a:pt x="3545924" y="744946"/>
                </a:cubicBezTo>
                <a:lnTo>
                  <a:pt x="3543485" y="744946"/>
                </a:lnTo>
                <a:cubicBezTo>
                  <a:pt x="3536577" y="744946"/>
                  <a:pt x="3530887" y="742914"/>
                  <a:pt x="3526417" y="738850"/>
                </a:cubicBezTo>
                <a:cubicBezTo>
                  <a:pt x="3521946" y="734786"/>
                  <a:pt x="3519711" y="728080"/>
                  <a:pt x="3519711" y="718733"/>
                </a:cubicBezTo>
                <a:lnTo>
                  <a:pt x="3519711" y="388330"/>
                </a:lnTo>
                <a:cubicBezTo>
                  <a:pt x="3519711" y="383453"/>
                  <a:pt x="3515546" y="379084"/>
                  <a:pt x="3507214" y="375223"/>
                </a:cubicBezTo>
                <a:cubicBezTo>
                  <a:pt x="3498883" y="371363"/>
                  <a:pt x="3483745" y="369432"/>
                  <a:pt x="3461799" y="369432"/>
                </a:cubicBezTo>
                <a:close/>
                <a:moveTo>
                  <a:pt x="3255907" y="369432"/>
                </a:moveTo>
                <a:cubicBezTo>
                  <a:pt x="3232742" y="369432"/>
                  <a:pt x="3216689" y="373394"/>
                  <a:pt x="3207748" y="381319"/>
                </a:cubicBezTo>
                <a:cubicBezTo>
                  <a:pt x="3198808" y="389244"/>
                  <a:pt x="3194337" y="401538"/>
                  <a:pt x="3194337" y="418200"/>
                </a:cubicBezTo>
                <a:cubicBezTo>
                  <a:pt x="3194337" y="435269"/>
                  <a:pt x="3198808" y="447563"/>
                  <a:pt x="3207748" y="455081"/>
                </a:cubicBezTo>
                <a:cubicBezTo>
                  <a:pt x="3216689" y="462599"/>
                  <a:pt x="3232742" y="466359"/>
                  <a:pt x="3255907" y="466359"/>
                </a:cubicBezTo>
                <a:cubicBezTo>
                  <a:pt x="3279072" y="466359"/>
                  <a:pt x="3295124" y="462599"/>
                  <a:pt x="3304065" y="455081"/>
                </a:cubicBezTo>
                <a:cubicBezTo>
                  <a:pt x="3313006" y="447563"/>
                  <a:pt x="3317476" y="435269"/>
                  <a:pt x="3317476" y="418200"/>
                </a:cubicBezTo>
                <a:cubicBezTo>
                  <a:pt x="3317476" y="401538"/>
                  <a:pt x="3313006" y="389244"/>
                  <a:pt x="3304065" y="381319"/>
                </a:cubicBezTo>
                <a:cubicBezTo>
                  <a:pt x="3295124" y="373394"/>
                  <a:pt x="3279072" y="369432"/>
                  <a:pt x="3255907" y="369432"/>
                </a:cubicBezTo>
                <a:close/>
                <a:moveTo>
                  <a:pt x="2880774" y="369432"/>
                </a:moveTo>
                <a:cubicBezTo>
                  <a:pt x="2858829" y="369432"/>
                  <a:pt x="2843690" y="371363"/>
                  <a:pt x="2835359" y="375223"/>
                </a:cubicBezTo>
                <a:cubicBezTo>
                  <a:pt x="2827028" y="379084"/>
                  <a:pt x="2822862" y="383453"/>
                  <a:pt x="2822862" y="388330"/>
                </a:cubicBezTo>
                <a:lnTo>
                  <a:pt x="2822862" y="744336"/>
                </a:lnTo>
                <a:cubicBezTo>
                  <a:pt x="2822862" y="750432"/>
                  <a:pt x="2825910" y="757544"/>
                  <a:pt x="2832006" y="765672"/>
                </a:cubicBezTo>
                <a:cubicBezTo>
                  <a:pt x="2838102" y="773800"/>
                  <a:pt x="2847145" y="781522"/>
                  <a:pt x="2859134" y="788837"/>
                </a:cubicBezTo>
                <a:cubicBezTo>
                  <a:pt x="2871122" y="796152"/>
                  <a:pt x="2886058" y="802248"/>
                  <a:pt x="2903940" y="807125"/>
                </a:cubicBezTo>
                <a:cubicBezTo>
                  <a:pt x="2921821" y="812002"/>
                  <a:pt x="2942344" y="814440"/>
                  <a:pt x="2965509" y="814440"/>
                </a:cubicBezTo>
                <a:cubicBezTo>
                  <a:pt x="2987861" y="814440"/>
                  <a:pt x="3009603" y="810884"/>
                  <a:pt x="3030736" y="803772"/>
                </a:cubicBezTo>
                <a:cubicBezTo>
                  <a:pt x="3051868" y="796660"/>
                  <a:pt x="3070665" y="785586"/>
                  <a:pt x="3087124" y="770549"/>
                </a:cubicBezTo>
                <a:cubicBezTo>
                  <a:pt x="3103583" y="755512"/>
                  <a:pt x="3116791" y="736615"/>
                  <a:pt x="3126748" y="713856"/>
                </a:cubicBezTo>
                <a:cubicBezTo>
                  <a:pt x="3136705" y="691098"/>
                  <a:pt x="3141683" y="664072"/>
                  <a:pt x="3141683" y="632779"/>
                </a:cubicBezTo>
                <a:cubicBezTo>
                  <a:pt x="3141683" y="609208"/>
                  <a:pt x="3137619" y="588583"/>
                  <a:pt x="3129491" y="570905"/>
                </a:cubicBezTo>
                <a:cubicBezTo>
                  <a:pt x="3121363" y="553226"/>
                  <a:pt x="3110695" y="538494"/>
                  <a:pt x="3097487" y="526709"/>
                </a:cubicBezTo>
                <a:cubicBezTo>
                  <a:pt x="3084279" y="514923"/>
                  <a:pt x="3069547" y="506084"/>
                  <a:pt x="3053291" y="500191"/>
                </a:cubicBezTo>
                <a:cubicBezTo>
                  <a:pt x="3037035" y="494299"/>
                  <a:pt x="3020982" y="491352"/>
                  <a:pt x="3005133" y="491352"/>
                </a:cubicBezTo>
                <a:cubicBezTo>
                  <a:pt x="2995379" y="491352"/>
                  <a:pt x="2986337" y="492368"/>
                  <a:pt x="2978005" y="494400"/>
                </a:cubicBezTo>
                <a:cubicBezTo>
                  <a:pt x="2969674" y="496432"/>
                  <a:pt x="2962664" y="498871"/>
                  <a:pt x="2956974" y="501715"/>
                </a:cubicBezTo>
                <a:cubicBezTo>
                  <a:pt x="2950065" y="504560"/>
                  <a:pt x="2943969" y="508015"/>
                  <a:pt x="2938686" y="512079"/>
                </a:cubicBezTo>
                <a:lnTo>
                  <a:pt x="2938686" y="388330"/>
                </a:lnTo>
                <a:cubicBezTo>
                  <a:pt x="2938686" y="383453"/>
                  <a:pt x="2934521" y="379084"/>
                  <a:pt x="2926189" y="375223"/>
                </a:cubicBezTo>
                <a:cubicBezTo>
                  <a:pt x="2917858" y="371363"/>
                  <a:pt x="2902720" y="369432"/>
                  <a:pt x="2880774" y="369432"/>
                </a:cubicBezTo>
                <a:close/>
                <a:moveTo>
                  <a:pt x="1941457" y="369432"/>
                </a:moveTo>
                <a:cubicBezTo>
                  <a:pt x="1918292" y="369432"/>
                  <a:pt x="1902239" y="373394"/>
                  <a:pt x="1893299" y="381319"/>
                </a:cubicBezTo>
                <a:cubicBezTo>
                  <a:pt x="1884358" y="389244"/>
                  <a:pt x="1879887" y="401538"/>
                  <a:pt x="1879887" y="418200"/>
                </a:cubicBezTo>
                <a:cubicBezTo>
                  <a:pt x="1879887" y="435269"/>
                  <a:pt x="1884358" y="447563"/>
                  <a:pt x="1893299" y="455081"/>
                </a:cubicBezTo>
                <a:cubicBezTo>
                  <a:pt x="1902239" y="462599"/>
                  <a:pt x="1918292" y="466359"/>
                  <a:pt x="1941457" y="466359"/>
                </a:cubicBezTo>
                <a:cubicBezTo>
                  <a:pt x="1964622" y="466359"/>
                  <a:pt x="1980675" y="462599"/>
                  <a:pt x="1989615" y="455081"/>
                </a:cubicBezTo>
                <a:cubicBezTo>
                  <a:pt x="1998556" y="447563"/>
                  <a:pt x="2003027" y="435269"/>
                  <a:pt x="2003027" y="418200"/>
                </a:cubicBezTo>
                <a:cubicBezTo>
                  <a:pt x="2003027" y="401538"/>
                  <a:pt x="1998556" y="389244"/>
                  <a:pt x="1989615" y="381319"/>
                </a:cubicBezTo>
                <a:cubicBezTo>
                  <a:pt x="1980675" y="373394"/>
                  <a:pt x="1964622" y="369432"/>
                  <a:pt x="1941457" y="369432"/>
                </a:cubicBezTo>
                <a:close/>
                <a:moveTo>
                  <a:pt x="1441" y="0"/>
                </a:moveTo>
                <a:lnTo>
                  <a:pt x="6264078" y="0"/>
                </a:lnTo>
                <a:cubicBezTo>
                  <a:pt x="6264874" y="0"/>
                  <a:pt x="6265519" y="645"/>
                  <a:pt x="6265519" y="1441"/>
                </a:cubicBezTo>
                <a:lnTo>
                  <a:pt x="6265519" y="6314953"/>
                </a:lnTo>
                <a:cubicBezTo>
                  <a:pt x="6265519" y="6315749"/>
                  <a:pt x="6264874" y="6316394"/>
                  <a:pt x="6264078" y="6316394"/>
                </a:cubicBezTo>
                <a:lnTo>
                  <a:pt x="1441" y="6316394"/>
                </a:lnTo>
                <a:cubicBezTo>
                  <a:pt x="645" y="6316394"/>
                  <a:pt x="0" y="6315749"/>
                  <a:pt x="0" y="6314953"/>
                </a:cubicBezTo>
                <a:lnTo>
                  <a:pt x="0" y="1441"/>
                </a:lnTo>
                <a:cubicBezTo>
                  <a:pt x="0" y="645"/>
                  <a:pt x="645" y="0"/>
                  <a:pt x="1441" y="0"/>
                </a:cubicBezTo>
                <a:close/>
              </a:path>
            </a:pathLst>
          </a:custGeom>
          <a:solidFill>
            <a:srgbClr val="FFFFFF">
              <a:lumMod val="95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Rectangle: Rounded Corners 12" descr="There are two boxes side by side. &#10;The box on the left contains the following text; &#10;Mitigation &#10;Key Question Well Led&#10;Quality Statement Environmental Sustainability &#10;The box on the right contains the following text;&#10;Adaptation&#10;Key question -  Safe and Well led &#10;Quality Statements  - Safe environments and Governance, management and sustainability ">
            <a:extLst>
              <a:ext uri="{FF2B5EF4-FFF2-40B4-BE49-F238E27FC236}">
                <a16:creationId xmlns:a16="http://schemas.microsoft.com/office/drawing/2014/main" id="{A21C37D8-0434-93D0-A0B6-18F058FB5742}"/>
              </a:ext>
              <a:ext uri="{C183D7F6-B498-43B3-948B-1728B52AA6E4}">
                <adec:decorative xmlns:adec="http://schemas.microsoft.com/office/drawing/2017/decorative" val="0"/>
              </a:ext>
            </a:extLst>
          </p:cNvPr>
          <p:cNvSpPr/>
          <p:nvPr/>
        </p:nvSpPr>
        <p:spPr>
          <a:xfrm>
            <a:off x="1422401" y="1481026"/>
            <a:ext cx="9621518" cy="4318000"/>
          </a:xfrm>
          <a:prstGeom prst="roundRect">
            <a:avLst/>
          </a:prstGeom>
          <a:gradFill flip="none" rotWithShape="1">
            <a:gsLst>
              <a:gs pos="13041">
                <a:srgbClr val="743669"/>
              </a:gs>
              <a:gs pos="0">
                <a:srgbClr val="743669"/>
              </a:gs>
            </a:gsLst>
            <a:path path="circle">
              <a:fillToRect l="50000" t="50000" r="50000" b="50000"/>
            </a:path>
            <a:tileRect/>
          </a:gra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20EE2353-6E16-5A06-EA5A-0367A582A44D}"/>
              </a:ext>
            </a:extLst>
          </p:cNvPr>
          <p:cNvSpPr txBox="1"/>
          <p:nvPr/>
        </p:nvSpPr>
        <p:spPr>
          <a:xfrm>
            <a:off x="2425503" y="1730652"/>
            <a:ext cx="4557522"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white"/>
                </a:solidFill>
                <a:effectLst/>
                <a:uLnTx/>
                <a:uFillTx/>
                <a:latin typeface="Arial" panose="020B0604020202020204"/>
                <a:ea typeface="+mn-ea"/>
                <a:cs typeface="Arial"/>
                <a:sym typeface="Arial"/>
                <a:rtl val="0"/>
              </a:rPr>
              <a:t>Mitigation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Arial"/>
                <a:sym typeface="Arial"/>
                <a:rtl val="0"/>
              </a:rPr>
              <a:t>Key Question: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sym typeface="Arial"/>
                <a:rtl val="0"/>
              </a:rPr>
              <a:t>Well-Led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Arial"/>
                <a:sym typeface="Arial"/>
                <a:rtl val="0"/>
              </a:rPr>
              <a:t>Quality Statement: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sym typeface="Arial"/>
                <a:rtl val="0"/>
              </a:rPr>
              <a:t>Environmental Sustainability </a:t>
            </a:r>
          </a:p>
        </p:txBody>
      </p:sp>
      <p:cxnSp>
        <p:nvCxnSpPr>
          <p:cNvPr id="15" name="Straight Connector 14">
            <a:extLst>
              <a:ext uri="{FF2B5EF4-FFF2-40B4-BE49-F238E27FC236}">
                <a16:creationId xmlns:a16="http://schemas.microsoft.com/office/drawing/2014/main" id="{1C4AC66D-D6B3-45C4-1075-5BB4459CBBB5}"/>
              </a:ext>
              <a:ext uri="{C183D7F6-B498-43B3-948B-1728B52AA6E4}">
                <adec:decorative xmlns:adec="http://schemas.microsoft.com/office/drawing/2017/decorative" val="1"/>
              </a:ext>
            </a:extLst>
          </p:cNvPr>
          <p:cNvCxnSpPr>
            <a:cxnSpLocks/>
          </p:cNvCxnSpPr>
          <p:nvPr/>
        </p:nvCxnSpPr>
        <p:spPr>
          <a:xfrm>
            <a:off x="6265520" y="1481026"/>
            <a:ext cx="0" cy="4469570"/>
          </a:xfrm>
          <a:prstGeom prst="line">
            <a:avLst/>
          </a:prstGeom>
          <a:ln w="53975">
            <a:solidFill>
              <a:srgbClr val="92D05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FA1879-28EF-0D04-BCFF-5215006B9512}"/>
              </a:ext>
            </a:extLst>
          </p:cNvPr>
          <p:cNvSpPr/>
          <p:nvPr/>
        </p:nvSpPr>
        <p:spPr>
          <a:xfrm>
            <a:off x="6334405" y="1730652"/>
            <a:ext cx="4837303"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white"/>
                </a:solidFill>
                <a:effectLst/>
                <a:uLnTx/>
                <a:uFillTx/>
                <a:latin typeface="Arial" panose="020B0604020202020204"/>
                <a:ea typeface="+mn-ea"/>
                <a:cs typeface="Arial"/>
                <a:rtl val="0"/>
              </a:rPr>
              <a:t>Adaptation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Arial"/>
                <a:rtl val="0"/>
              </a:rPr>
              <a:t>Key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tl val="0"/>
              </a:rPr>
              <a:t>Safe and Well-Led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Arial"/>
                <a:rtl val="0"/>
              </a:rPr>
              <a:t>Quality Statements: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tl val="0"/>
              </a:rPr>
              <a:t>Safe environments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Arial" panose="020B0604020202020204"/>
                <a:ea typeface="+mn-ea"/>
                <a:cs typeface="Arial"/>
                <a:rtl val="0"/>
              </a:rPr>
              <a:t>Governance, management and sustainability</a:t>
            </a:r>
          </a:p>
        </p:txBody>
      </p:sp>
    </p:spTree>
    <p:extLst>
      <p:ext uri="{BB962C8B-B14F-4D97-AF65-F5344CB8AC3E}">
        <p14:creationId xmlns:p14="http://schemas.microsoft.com/office/powerpoint/2010/main" val="3257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624E3-BE3C-8DB2-5DBF-1EC507BD940C}"/>
              </a:ext>
            </a:extLst>
          </p:cNvPr>
          <p:cNvGrpSpPr/>
          <p:nvPr/>
        </p:nvGrpSpPr>
        <p:grpSpPr>
          <a:xfrm>
            <a:off x="5444030" y="233777"/>
            <a:ext cx="6188459" cy="6020056"/>
            <a:chOff x="2842132" y="175132"/>
            <a:chExt cx="6507736" cy="6507735"/>
          </a:xfrm>
        </p:grpSpPr>
        <p:sp>
          <p:nvSpPr>
            <p:cNvPr id="5" name="Freeform: Shape 4">
              <a:extLst>
                <a:ext uri="{FF2B5EF4-FFF2-40B4-BE49-F238E27FC236}">
                  <a16:creationId xmlns:a16="http://schemas.microsoft.com/office/drawing/2014/main" id="{719E7768-AD02-95F0-CE25-950B58CA6996}"/>
                </a:ext>
              </a:extLst>
            </p:cNvPr>
            <p:cNvSpPr>
              <a:spLocks/>
            </p:cNvSpPr>
            <p:nvPr/>
          </p:nvSpPr>
          <p:spPr>
            <a:xfrm>
              <a:off x="2842132" y="175132"/>
              <a:ext cx="6507736" cy="6507735"/>
            </a:xfrm>
            <a:custGeom>
              <a:avLst/>
              <a:gdLst>
                <a:gd name="connsiteX0" fmla="*/ 3253868 w 6507736"/>
                <a:gd name="connsiteY0" fmla="*/ 0 h 6507736"/>
                <a:gd name="connsiteX1" fmla="*/ 6507736 w 6507736"/>
                <a:gd name="connsiteY1" fmla="*/ 3253868 h 6507736"/>
                <a:gd name="connsiteX2" fmla="*/ 3253868 w 6507736"/>
                <a:gd name="connsiteY2" fmla="*/ 6507736 h 6507736"/>
                <a:gd name="connsiteX3" fmla="*/ 0 w 6507736"/>
                <a:gd name="connsiteY3" fmla="*/ 3253868 h 6507736"/>
                <a:gd name="connsiteX4" fmla="*/ 3253868 w 6507736"/>
                <a:gd name="connsiteY4" fmla="*/ 0 h 6507736"/>
                <a:gd name="connsiteX5" fmla="*/ 3253868 w 6507736"/>
                <a:gd name="connsiteY5" fmla="*/ 359509 h 6507736"/>
                <a:gd name="connsiteX6" fmla="*/ 359509 w 6507736"/>
                <a:gd name="connsiteY6" fmla="*/ 3253868 h 6507736"/>
                <a:gd name="connsiteX7" fmla="*/ 3253868 w 6507736"/>
                <a:gd name="connsiteY7" fmla="*/ 6148227 h 6507736"/>
                <a:gd name="connsiteX8" fmla="*/ 6148227 w 6507736"/>
                <a:gd name="connsiteY8" fmla="*/ 3253868 h 6507736"/>
                <a:gd name="connsiteX9" fmla="*/ 3253868 w 6507736"/>
                <a:gd name="connsiteY9" fmla="*/ 359509 h 65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736" h="6507736">
                  <a:moveTo>
                    <a:pt x="3253868" y="0"/>
                  </a:moveTo>
                  <a:cubicBezTo>
                    <a:pt x="5050930" y="0"/>
                    <a:pt x="6507736" y="1456806"/>
                    <a:pt x="6507736" y="3253868"/>
                  </a:cubicBezTo>
                  <a:cubicBezTo>
                    <a:pt x="6507736" y="5050930"/>
                    <a:pt x="5050930" y="6507736"/>
                    <a:pt x="3253868" y="6507736"/>
                  </a:cubicBezTo>
                  <a:cubicBezTo>
                    <a:pt x="1456806" y="6507736"/>
                    <a:pt x="0" y="5050930"/>
                    <a:pt x="0" y="3253868"/>
                  </a:cubicBezTo>
                  <a:cubicBezTo>
                    <a:pt x="0" y="1456806"/>
                    <a:pt x="1456806" y="0"/>
                    <a:pt x="3253868" y="0"/>
                  </a:cubicBezTo>
                  <a:close/>
                  <a:moveTo>
                    <a:pt x="3253868" y="359509"/>
                  </a:moveTo>
                  <a:cubicBezTo>
                    <a:pt x="1655358" y="359509"/>
                    <a:pt x="359509" y="1655358"/>
                    <a:pt x="359509" y="3253868"/>
                  </a:cubicBezTo>
                  <a:cubicBezTo>
                    <a:pt x="359509" y="4852378"/>
                    <a:pt x="1655358" y="6148227"/>
                    <a:pt x="3253868" y="6148227"/>
                  </a:cubicBezTo>
                  <a:cubicBezTo>
                    <a:pt x="4852378" y="6148227"/>
                    <a:pt x="6148227" y="4852378"/>
                    <a:pt x="6148227" y="3253868"/>
                  </a:cubicBezTo>
                  <a:cubicBezTo>
                    <a:pt x="6148227" y="1655358"/>
                    <a:pt x="4852378" y="359509"/>
                    <a:pt x="3253868" y="35950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880D7CD9-C3DF-9C67-7851-305FC89D1C7E}"/>
                </a:ext>
              </a:extLst>
            </p:cNvPr>
            <p:cNvSpPr>
              <a:spLocks/>
            </p:cNvSpPr>
            <p:nvPr/>
          </p:nvSpPr>
          <p:spPr>
            <a:xfrm rot="5400000">
              <a:off x="6105092" y="1094175"/>
              <a:ext cx="2338632" cy="2308149"/>
            </a:xfrm>
            <a:custGeom>
              <a:avLst/>
              <a:gdLst>
                <a:gd name="connsiteX0" fmla="*/ 0 w 2338633"/>
                <a:gd name="connsiteY0" fmla="*/ 2308148 h 2308148"/>
                <a:gd name="connsiteX1" fmla="*/ 9945 w 2338633"/>
                <a:gd name="connsiteY1" fmla="*/ 2111185 h 2308148"/>
                <a:gd name="connsiteX2" fmla="*/ 2109563 w 2338633"/>
                <a:gd name="connsiteY2" fmla="*/ 11567 h 2308148"/>
                <a:gd name="connsiteX3" fmla="*/ 2338633 w 2338633"/>
                <a:gd name="connsiteY3" fmla="*/ 0 h 2308148"/>
                <a:gd name="connsiteX4" fmla="*/ 2338633 w 2338633"/>
                <a:gd name="connsiteY4" fmla="*/ 2308148 h 2308148"/>
                <a:gd name="connsiteX5" fmla="*/ 0 w 2338633"/>
                <a:gd name="connsiteY5" fmla="*/ 2308148 h 230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8">
                  <a:moveTo>
                    <a:pt x="0" y="2308148"/>
                  </a:moveTo>
                  <a:lnTo>
                    <a:pt x="9945" y="2111185"/>
                  </a:lnTo>
                  <a:cubicBezTo>
                    <a:pt x="122374" y="1004116"/>
                    <a:pt x="1002494" y="123997"/>
                    <a:pt x="2109563" y="11567"/>
                  </a:cubicBezTo>
                  <a:lnTo>
                    <a:pt x="2338633" y="0"/>
                  </a:lnTo>
                  <a:lnTo>
                    <a:pt x="2338633" y="2308148"/>
                  </a:lnTo>
                  <a:lnTo>
                    <a:pt x="0" y="2308148"/>
                  </a:lnTo>
                  <a:close/>
                </a:path>
              </a:pathLst>
            </a:custGeom>
            <a:solidFill>
              <a:schemeClr val="bg1"/>
            </a:solidFill>
            <a:ln w="38100">
              <a:solidFill>
                <a:srgbClr val="F2EA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E078CFAA-1898-DF0E-E4F8-845C8C664D9E}"/>
                </a:ext>
              </a:extLst>
            </p:cNvPr>
            <p:cNvSpPr>
              <a:spLocks/>
            </p:cNvSpPr>
            <p:nvPr/>
          </p:nvSpPr>
          <p:spPr>
            <a:xfrm rot="5400000">
              <a:off x="3729067" y="1094175"/>
              <a:ext cx="2338632" cy="2308146"/>
            </a:xfrm>
            <a:custGeom>
              <a:avLst/>
              <a:gdLst>
                <a:gd name="connsiteX0" fmla="*/ 0 w 2338633"/>
                <a:gd name="connsiteY0" fmla="*/ 0 h 2308146"/>
                <a:gd name="connsiteX1" fmla="*/ 2338633 w 2338633"/>
                <a:gd name="connsiteY1" fmla="*/ 0 h 2308146"/>
                <a:gd name="connsiteX2" fmla="*/ 2338633 w 2338633"/>
                <a:gd name="connsiteY2" fmla="*/ 2308146 h 2308146"/>
                <a:gd name="connsiteX3" fmla="*/ 2109563 w 2338633"/>
                <a:gd name="connsiteY3" fmla="*/ 2296579 h 2308146"/>
                <a:gd name="connsiteX4" fmla="*/ 9945 w 2338633"/>
                <a:gd name="connsiteY4" fmla="*/ 196961 h 2308146"/>
                <a:gd name="connsiteX5" fmla="*/ 0 w 2338633"/>
                <a:gd name="connsiteY5" fmla="*/ 0 h 23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6">
                  <a:moveTo>
                    <a:pt x="0" y="0"/>
                  </a:moveTo>
                  <a:lnTo>
                    <a:pt x="2338633" y="0"/>
                  </a:lnTo>
                  <a:lnTo>
                    <a:pt x="2338633" y="2308146"/>
                  </a:lnTo>
                  <a:lnTo>
                    <a:pt x="2109563" y="2296579"/>
                  </a:lnTo>
                  <a:cubicBezTo>
                    <a:pt x="1002494" y="2184150"/>
                    <a:pt x="122374" y="1304030"/>
                    <a:pt x="9945" y="196961"/>
                  </a:cubicBezTo>
                  <a:lnTo>
                    <a:pt x="0" y="0"/>
                  </a:lnTo>
                  <a:close/>
                </a:path>
              </a:pathLst>
            </a:custGeom>
            <a:noFill/>
            <a:ln w="38100">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E0EB00F-9F0C-1E58-784B-730A6340BC81}"/>
                </a:ext>
              </a:extLst>
            </p:cNvPr>
            <p:cNvSpPr>
              <a:spLocks/>
            </p:cNvSpPr>
            <p:nvPr/>
          </p:nvSpPr>
          <p:spPr>
            <a:xfrm rot="5400000">
              <a:off x="3738303" y="3422995"/>
              <a:ext cx="11436" cy="577"/>
            </a:xfrm>
            <a:custGeom>
              <a:avLst/>
              <a:gdLst>
                <a:gd name="connsiteX0" fmla="*/ 0 w 11436"/>
                <a:gd name="connsiteY0" fmla="*/ 577 h 577"/>
                <a:gd name="connsiteX1" fmla="*/ 0 w 11436"/>
                <a:gd name="connsiteY1" fmla="*/ 0 h 577"/>
                <a:gd name="connsiteX2" fmla="*/ 11436 w 11436"/>
                <a:gd name="connsiteY2" fmla="*/ 577 h 577"/>
                <a:gd name="connsiteX3" fmla="*/ 0 w 11436"/>
                <a:gd name="connsiteY3" fmla="*/ 577 h 577"/>
              </a:gdLst>
              <a:ahLst/>
              <a:cxnLst>
                <a:cxn ang="0">
                  <a:pos x="connsiteX0" y="connsiteY0"/>
                </a:cxn>
                <a:cxn ang="0">
                  <a:pos x="connsiteX1" y="connsiteY1"/>
                </a:cxn>
                <a:cxn ang="0">
                  <a:pos x="connsiteX2" y="connsiteY2"/>
                </a:cxn>
                <a:cxn ang="0">
                  <a:pos x="connsiteX3" y="connsiteY3"/>
                </a:cxn>
              </a:cxnLst>
              <a:rect l="l" t="t" r="r" b="b"/>
              <a:pathLst>
                <a:path w="11436" h="577">
                  <a:moveTo>
                    <a:pt x="0" y="577"/>
                  </a:moveTo>
                  <a:lnTo>
                    <a:pt x="0" y="0"/>
                  </a:lnTo>
                  <a:lnTo>
                    <a:pt x="11436" y="577"/>
                  </a:lnTo>
                  <a:lnTo>
                    <a:pt x="0" y="5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51B9C5B-8722-4F79-747A-E3438E842354}"/>
                </a:ext>
              </a:extLst>
            </p:cNvPr>
            <p:cNvSpPr>
              <a:spLocks/>
            </p:cNvSpPr>
            <p:nvPr/>
          </p:nvSpPr>
          <p:spPr>
            <a:xfrm rot="5400000">
              <a:off x="3762797" y="3489410"/>
              <a:ext cx="2274417" cy="2304904"/>
            </a:xfrm>
            <a:custGeom>
              <a:avLst/>
              <a:gdLst>
                <a:gd name="connsiteX0" fmla="*/ 0 w 2274417"/>
                <a:gd name="connsiteY0" fmla="*/ 2304903 h 2304903"/>
                <a:gd name="connsiteX1" fmla="*/ 0 w 2274417"/>
                <a:gd name="connsiteY1" fmla="*/ 0 h 2304903"/>
                <a:gd name="connsiteX2" fmla="*/ 2274417 w 2274417"/>
                <a:gd name="connsiteY2" fmla="*/ 0 h 2304903"/>
                <a:gd name="connsiteX3" fmla="*/ 2264472 w 2274417"/>
                <a:gd name="connsiteY3" fmla="*/ 196961 h 2304903"/>
                <a:gd name="connsiteX4" fmla="*/ 164854 w 2274417"/>
                <a:gd name="connsiteY4" fmla="*/ 2296579 h 2304903"/>
                <a:gd name="connsiteX5" fmla="*/ 0 w 2274417"/>
                <a:gd name="connsiteY5" fmla="*/ 2304903 h 23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3">
                  <a:moveTo>
                    <a:pt x="0" y="2304903"/>
                  </a:moveTo>
                  <a:lnTo>
                    <a:pt x="0" y="0"/>
                  </a:lnTo>
                  <a:lnTo>
                    <a:pt x="2274417" y="0"/>
                  </a:lnTo>
                  <a:lnTo>
                    <a:pt x="2264472" y="196961"/>
                  </a:lnTo>
                  <a:cubicBezTo>
                    <a:pt x="2152042" y="1304030"/>
                    <a:pt x="1271923" y="2184150"/>
                    <a:pt x="164854" y="2296579"/>
                  </a:cubicBezTo>
                  <a:lnTo>
                    <a:pt x="0" y="2304903"/>
                  </a:lnTo>
                  <a:close/>
                </a:path>
              </a:pathLst>
            </a:custGeom>
            <a:noFill/>
            <a:ln w="38100">
              <a:solidFill>
                <a:srgbClr val="D928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D09AEF9D-77B5-E6E5-F087-9CB1FDD84126}"/>
                </a:ext>
              </a:extLst>
            </p:cNvPr>
            <p:cNvSpPr>
              <a:spLocks/>
            </p:cNvSpPr>
            <p:nvPr/>
          </p:nvSpPr>
          <p:spPr>
            <a:xfrm rot="5400000">
              <a:off x="6154789" y="3489409"/>
              <a:ext cx="2274417" cy="2304906"/>
            </a:xfrm>
            <a:custGeom>
              <a:avLst/>
              <a:gdLst>
                <a:gd name="connsiteX0" fmla="*/ 0 w 2274417"/>
                <a:gd name="connsiteY0" fmla="*/ 2304905 h 2304905"/>
                <a:gd name="connsiteX1" fmla="*/ 0 w 2274417"/>
                <a:gd name="connsiteY1" fmla="*/ 0 h 2304905"/>
                <a:gd name="connsiteX2" fmla="*/ 164854 w 2274417"/>
                <a:gd name="connsiteY2" fmla="*/ 8324 h 2304905"/>
                <a:gd name="connsiteX3" fmla="*/ 2264472 w 2274417"/>
                <a:gd name="connsiteY3" fmla="*/ 2107942 h 2304905"/>
                <a:gd name="connsiteX4" fmla="*/ 2274417 w 2274417"/>
                <a:gd name="connsiteY4" fmla="*/ 2304905 h 2304905"/>
                <a:gd name="connsiteX5" fmla="*/ 0 w 2274417"/>
                <a:gd name="connsiteY5" fmla="*/ 2304905 h 230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5">
                  <a:moveTo>
                    <a:pt x="0" y="2304905"/>
                  </a:moveTo>
                  <a:lnTo>
                    <a:pt x="0" y="0"/>
                  </a:lnTo>
                  <a:lnTo>
                    <a:pt x="164854" y="8324"/>
                  </a:lnTo>
                  <a:cubicBezTo>
                    <a:pt x="1271923" y="120754"/>
                    <a:pt x="2152042" y="1000873"/>
                    <a:pt x="2264472" y="2107942"/>
                  </a:cubicBezTo>
                  <a:lnTo>
                    <a:pt x="2274417" y="2304905"/>
                  </a:lnTo>
                  <a:lnTo>
                    <a:pt x="0" y="2304905"/>
                  </a:lnTo>
                  <a:close/>
                </a:path>
              </a:pathLst>
            </a:custGeom>
            <a:solidFill>
              <a:schemeClr val="bg1"/>
            </a:solidFill>
            <a:ln w="38100">
              <a:solidFill>
                <a:srgbClr val="666E7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5CA163B-CE9A-37F1-D5FA-7970395062AD}"/>
                </a:ext>
              </a:extLst>
            </p:cNvPr>
            <p:cNvSpPr txBox="1">
              <a:spLocks/>
            </p:cNvSpPr>
            <p:nvPr/>
          </p:nvSpPr>
          <p:spPr>
            <a:xfrm>
              <a:off x="5970558" y="2049384"/>
              <a:ext cx="2304906"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Five </a:t>
              </a:r>
              <a:b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key questions</a:t>
              </a:r>
              <a:endParaRPr kumimoji="0" lang="en-GB"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D902964-B499-334C-51F7-BD6C4FC759B6}"/>
                </a:ext>
              </a:extLst>
            </p:cNvPr>
            <p:cNvSpPr txBox="1">
              <a:spLocks/>
            </p:cNvSpPr>
            <p:nvPr/>
          </p:nvSpPr>
          <p:spPr>
            <a:xfrm>
              <a:off x="6171651" y="4214714"/>
              <a:ext cx="1652291"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Quality statements</a:t>
              </a:r>
              <a:endParaRPr kumimoji="0" lang="en-GB"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90E8BD5-FC4E-003A-4A57-CD66639E1497}"/>
                </a:ext>
              </a:extLst>
            </p:cNvPr>
            <p:cNvSpPr txBox="1">
              <a:spLocks/>
            </p:cNvSpPr>
            <p:nvPr/>
          </p:nvSpPr>
          <p:spPr>
            <a:xfrm>
              <a:off x="4350213" y="4224464"/>
              <a:ext cx="1451360"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Evidence categories</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endParaRPr>
            </a:p>
          </p:txBody>
        </p:sp>
        <p:sp>
          <p:nvSpPr>
            <p:cNvPr id="21" name="TextBox 20">
              <a:extLst>
                <a:ext uri="{FF2B5EF4-FFF2-40B4-BE49-F238E27FC236}">
                  <a16:creationId xmlns:a16="http://schemas.microsoft.com/office/drawing/2014/main" id="{4018632E-90E8-A5EC-E511-51722907C7C8}"/>
                </a:ext>
              </a:extLst>
            </p:cNvPr>
            <p:cNvSpPr txBox="1">
              <a:spLocks/>
            </p:cNvSpPr>
            <p:nvPr/>
          </p:nvSpPr>
          <p:spPr>
            <a:xfrm>
              <a:off x="3989193" y="1867181"/>
              <a:ext cx="2063264" cy="129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evidence and quality indicators </a:t>
              </a:r>
            </a:p>
          </p:txBody>
        </p:sp>
      </p:grpSp>
      <p:sp>
        <p:nvSpPr>
          <p:cNvPr id="39" name="Freeform: Shape 38">
            <a:extLst>
              <a:ext uri="{FF2B5EF4-FFF2-40B4-BE49-F238E27FC236}">
                <a16:creationId xmlns:a16="http://schemas.microsoft.com/office/drawing/2014/main" id="{95078E58-45D0-4706-1E94-217D4F3EC186}"/>
              </a:ext>
            </a:extLst>
          </p:cNvPr>
          <p:cNvSpPr/>
          <p:nvPr/>
        </p:nvSpPr>
        <p:spPr>
          <a:xfrm rot="16200000">
            <a:off x="5954784" y="615619"/>
            <a:ext cx="2526563" cy="2640389"/>
          </a:xfrm>
          <a:custGeom>
            <a:avLst/>
            <a:gdLst>
              <a:gd name="connsiteX0" fmla="*/ 2526563 w 2526563"/>
              <a:gd name="connsiteY0" fmla="*/ 2640389 h 2640389"/>
              <a:gd name="connsiteX1" fmla="*/ 2242471 w 2526563"/>
              <a:gd name="connsiteY1" fmla="*/ 2640389 h 2640389"/>
              <a:gd name="connsiteX2" fmla="*/ 2230663 w 2526563"/>
              <a:gd name="connsiteY2" fmla="*/ 2400026 h 2640389"/>
              <a:gd name="connsiteX3" fmla="*/ 189140 w 2526563"/>
              <a:gd name="connsiteY3" fmla="*/ 301644 h 2640389"/>
              <a:gd name="connsiteX4" fmla="*/ 0 w 2526563"/>
              <a:gd name="connsiteY4" fmla="*/ 291827 h 2640389"/>
              <a:gd name="connsiteX5" fmla="*/ 147618 w 2526563"/>
              <a:gd name="connsiteY5" fmla="*/ 144210 h 2640389"/>
              <a:gd name="connsiteX6" fmla="*/ 3409 w 2526563"/>
              <a:gd name="connsiteY6" fmla="*/ 0 h 2640389"/>
              <a:gd name="connsiteX7" fmla="*/ 218187 w 2526563"/>
              <a:gd name="connsiteY7" fmla="*/ 11148 h 2640389"/>
              <a:gd name="connsiteX8" fmla="*/ 2513288 w 2526563"/>
              <a:gd name="connsiteY8" fmla="*/ 2370170 h 2640389"/>
              <a:gd name="connsiteX9" fmla="*/ 2526563 w 2526563"/>
              <a:gd name="connsiteY9" fmla="*/ 2640389 h 26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563" h="2640389">
                <a:moveTo>
                  <a:pt x="2526563" y="2640389"/>
                </a:moveTo>
                <a:lnTo>
                  <a:pt x="2242471" y="2640389"/>
                </a:lnTo>
                <a:lnTo>
                  <a:pt x="2230663" y="2400026"/>
                </a:lnTo>
                <a:cubicBezTo>
                  <a:pt x="2121345" y="1293608"/>
                  <a:pt x="1265577" y="414007"/>
                  <a:pt x="189140" y="301644"/>
                </a:cubicBezTo>
                <a:lnTo>
                  <a:pt x="0" y="291827"/>
                </a:lnTo>
                <a:lnTo>
                  <a:pt x="147618" y="144210"/>
                </a:lnTo>
                <a:lnTo>
                  <a:pt x="3409" y="0"/>
                </a:lnTo>
                <a:lnTo>
                  <a:pt x="218187" y="11148"/>
                </a:lnTo>
                <a:cubicBezTo>
                  <a:pt x="1428329" y="137467"/>
                  <a:pt x="2390392" y="1126324"/>
                  <a:pt x="2513288" y="2370170"/>
                </a:cubicBezTo>
                <a:lnTo>
                  <a:pt x="2526563" y="2640389"/>
                </a:lnTo>
                <a:close/>
              </a:path>
            </a:pathLst>
          </a:custGeom>
          <a:solidFill>
            <a:srgbClr val="7436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41B58FE3-0AA4-A4F5-66A2-3888C5A5E2E0}"/>
              </a:ext>
            </a:extLst>
          </p:cNvPr>
          <p:cNvSpPr/>
          <p:nvPr/>
        </p:nvSpPr>
        <p:spPr>
          <a:xfrm rot="16200000">
            <a:off x="8764818" y="835242"/>
            <a:ext cx="2537392" cy="2280276"/>
          </a:xfrm>
          <a:custGeom>
            <a:avLst/>
            <a:gdLst>
              <a:gd name="connsiteX0" fmla="*/ 2537392 w 2537392"/>
              <a:gd name="connsiteY0" fmla="*/ 55718 h 2280276"/>
              <a:gd name="connsiteX1" fmla="*/ 2519306 w 2537392"/>
              <a:gd name="connsiteY1" fmla="*/ 177518 h 2280276"/>
              <a:gd name="connsiteX2" fmla="*/ 263168 w 2537392"/>
              <a:gd name="connsiteY2" fmla="*/ 2274125 h 2280276"/>
              <a:gd name="connsiteX3" fmla="*/ 144660 w 2537392"/>
              <a:gd name="connsiteY3" fmla="*/ 2280276 h 2280276"/>
              <a:gd name="connsiteX4" fmla="*/ 0 w 2537392"/>
              <a:gd name="connsiteY4" fmla="*/ 2149221 h 2280276"/>
              <a:gd name="connsiteX5" fmla="*/ 145869 w 2537392"/>
              <a:gd name="connsiteY5" fmla="*/ 1988210 h 2280276"/>
              <a:gd name="connsiteX6" fmla="*/ 234121 w 2537392"/>
              <a:gd name="connsiteY6" fmla="*/ 1983630 h 2280276"/>
              <a:gd name="connsiteX7" fmla="*/ 2240986 w 2537392"/>
              <a:gd name="connsiteY7" fmla="*/ 118669 h 2280276"/>
              <a:gd name="connsiteX8" fmla="*/ 2258607 w 2537392"/>
              <a:gd name="connsiteY8" fmla="*/ 0 h 2280276"/>
              <a:gd name="connsiteX9" fmla="*/ 2369823 w 2537392"/>
              <a:gd name="connsiteY9" fmla="*/ 201686 h 2280276"/>
              <a:gd name="connsiteX10" fmla="*/ 2537392 w 2537392"/>
              <a:gd name="connsiteY10" fmla="*/ 55718 h 228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7392" h="2280276">
                <a:moveTo>
                  <a:pt x="2537392" y="55718"/>
                </a:moveTo>
                <a:lnTo>
                  <a:pt x="2519306" y="177518"/>
                </a:lnTo>
                <a:cubicBezTo>
                  <a:pt x="2296670" y="1295814"/>
                  <a:pt x="1386872" y="2156829"/>
                  <a:pt x="263168" y="2274125"/>
                </a:cubicBezTo>
                <a:lnTo>
                  <a:pt x="144660" y="2280276"/>
                </a:lnTo>
                <a:lnTo>
                  <a:pt x="0" y="2149221"/>
                </a:lnTo>
                <a:lnTo>
                  <a:pt x="145869" y="1988210"/>
                </a:lnTo>
                <a:lnTo>
                  <a:pt x="234121" y="1983630"/>
                </a:lnTo>
                <a:cubicBezTo>
                  <a:pt x="1233670" y="1879292"/>
                  <a:pt x="2042948" y="1113407"/>
                  <a:pt x="2240986" y="118669"/>
                </a:cubicBezTo>
                <a:lnTo>
                  <a:pt x="2258607" y="0"/>
                </a:lnTo>
                <a:lnTo>
                  <a:pt x="2369823" y="201686"/>
                </a:lnTo>
                <a:lnTo>
                  <a:pt x="2537392" y="55718"/>
                </a:lnTo>
                <a:close/>
              </a:path>
            </a:pathLst>
          </a:custGeom>
          <a:solidFill>
            <a:srgbClr val="F2EAC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A2D26AD1-14F3-ADF1-4C23-73238D4362FC}"/>
              </a:ext>
            </a:extLst>
          </p:cNvPr>
          <p:cNvSpPr/>
          <p:nvPr/>
        </p:nvSpPr>
        <p:spPr>
          <a:xfrm rot="16200000">
            <a:off x="5928844" y="3226724"/>
            <a:ext cx="2559747" cy="2611349"/>
          </a:xfrm>
          <a:custGeom>
            <a:avLst/>
            <a:gdLst>
              <a:gd name="connsiteX0" fmla="*/ 2559747 w 2559747"/>
              <a:gd name="connsiteY0" fmla="*/ 139038 h 2611349"/>
              <a:gd name="connsiteX1" fmla="*/ 2406018 w 2559747"/>
              <a:gd name="connsiteY1" fmla="*/ 292766 h 2611349"/>
              <a:gd name="connsiteX2" fmla="*/ 2334614 w 2559747"/>
              <a:gd name="connsiteY2" fmla="*/ 296472 h 2611349"/>
              <a:gd name="connsiteX3" fmla="*/ 293090 w 2559747"/>
              <a:gd name="connsiteY3" fmla="*/ 2394853 h 2611349"/>
              <a:gd name="connsiteX4" fmla="*/ 282455 w 2559747"/>
              <a:gd name="connsiteY4" fmla="*/ 2611349 h 2611349"/>
              <a:gd name="connsiteX5" fmla="*/ 124572 w 2559747"/>
              <a:gd name="connsiteY5" fmla="*/ 2453466 h 2611349"/>
              <a:gd name="connsiteX6" fmla="*/ 0 w 2559747"/>
              <a:gd name="connsiteY6" fmla="*/ 2578037 h 2611349"/>
              <a:gd name="connsiteX7" fmla="*/ 10466 w 2559747"/>
              <a:gd name="connsiteY7" fmla="*/ 2364997 h 2611349"/>
              <a:gd name="connsiteX8" fmla="*/ 2305567 w 2559747"/>
              <a:gd name="connsiteY8" fmla="*/ 5976 h 2611349"/>
              <a:gd name="connsiteX9" fmla="*/ 2420709 w 2559747"/>
              <a:gd name="connsiteY9" fmla="*/ 0 h 2611349"/>
              <a:gd name="connsiteX10" fmla="*/ 2559747 w 2559747"/>
              <a:gd name="connsiteY10" fmla="*/ 139038 h 26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47" h="2611349">
                <a:moveTo>
                  <a:pt x="2559747" y="139038"/>
                </a:moveTo>
                <a:lnTo>
                  <a:pt x="2406018" y="292766"/>
                </a:lnTo>
                <a:lnTo>
                  <a:pt x="2334614" y="296472"/>
                </a:lnTo>
                <a:cubicBezTo>
                  <a:pt x="1258177" y="408834"/>
                  <a:pt x="402409" y="1288436"/>
                  <a:pt x="293090" y="2394853"/>
                </a:cubicBezTo>
                <a:lnTo>
                  <a:pt x="282455" y="2611349"/>
                </a:lnTo>
                <a:lnTo>
                  <a:pt x="124572" y="2453466"/>
                </a:lnTo>
                <a:lnTo>
                  <a:pt x="0" y="2578037"/>
                </a:lnTo>
                <a:lnTo>
                  <a:pt x="10466" y="2364997"/>
                </a:lnTo>
                <a:cubicBezTo>
                  <a:pt x="133363" y="1121152"/>
                  <a:pt x="1095425" y="132295"/>
                  <a:pt x="2305567" y="5976"/>
                </a:cubicBezTo>
                <a:lnTo>
                  <a:pt x="2420709" y="0"/>
                </a:lnTo>
                <a:lnTo>
                  <a:pt x="2559747" y="139038"/>
                </a:lnTo>
                <a:close/>
              </a:path>
            </a:pathLst>
          </a:custGeom>
          <a:solidFill>
            <a:srgbClr val="D928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11D9BDF2-BAED-C7B6-B627-5F4D06A0AFD9}"/>
              </a:ext>
            </a:extLst>
          </p:cNvPr>
          <p:cNvSpPr/>
          <p:nvPr/>
        </p:nvSpPr>
        <p:spPr>
          <a:xfrm rot="16200000">
            <a:off x="8614711" y="3245246"/>
            <a:ext cx="2513714" cy="2620337"/>
          </a:xfrm>
          <a:custGeom>
            <a:avLst/>
            <a:gdLst>
              <a:gd name="connsiteX0" fmla="*/ 2513714 w 2513714"/>
              <a:gd name="connsiteY0" fmla="*/ 2328956 h 2620337"/>
              <a:gd name="connsiteX1" fmla="*/ 2363331 w 2513714"/>
              <a:gd name="connsiteY1" fmla="*/ 2494950 h 2620337"/>
              <a:gd name="connsiteX2" fmla="*/ 2501735 w 2513714"/>
              <a:gd name="connsiteY2" fmla="*/ 2620337 h 2620337"/>
              <a:gd name="connsiteX3" fmla="*/ 2301507 w 2513714"/>
              <a:gd name="connsiteY3" fmla="*/ 2609945 h 2620337"/>
              <a:gd name="connsiteX4" fmla="*/ 6406 w 2513714"/>
              <a:gd name="connsiteY4" fmla="*/ 250923 h 2620337"/>
              <a:gd name="connsiteX5" fmla="*/ 0 w 2513714"/>
              <a:gd name="connsiteY5" fmla="*/ 120513 h 2620337"/>
              <a:gd name="connsiteX6" fmla="*/ 120512 w 2513714"/>
              <a:gd name="connsiteY6" fmla="*/ 0 h 2620337"/>
              <a:gd name="connsiteX7" fmla="*/ 282963 w 2513714"/>
              <a:gd name="connsiteY7" fmla="*/ 162452 h 2620337"/>
              <a:gd name="connsiteX8" fmla="*/ 282963 w 2513714"/>
              <a:gd name="connsiteY8" fmla="*/ 97567 h 2620337"/>
              <a:gd name="connsiteX9" fmla="*/ 289030 w 2513714"/>
              <a:gd name="connsiteY9" fmla="*/ 221067 h 2620337"/>
              <a:gd name="connsiteX10" fmla="*/ 2330554 w 2513714"/>
              <a:gd name="connsiteY10" fmla="*/ 2319450 h 2620337"/>
              <a:gd name="connsiteX11" fmla="*/ 2513714 w 2513714"/>
              <a:gd name="connsiteY11" fmla="*/ 2328956 h 26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3714" h="2620337">
                <a:moveTo>
                  <a:pt x="2513714" y="2328956"/>
                </a:moveTo>
                <a:lnTo>
                  <a:pt x="2363331" y="2494950"/>
                </a:lnTo>
                <a:lnTo>
                  <a:pt x="2501735" y="2620337"/>
                </a:lnTo>
                <a:lnTo>
                  <a:pt x="2301507" y="2609945"/>
                </a:lnTo>
                <a:cubicBezTo>
                  <a:pt x="1091365" y="2483626"/>
                  <a:pt x="129303" y="1494769"/>
                  <a:pt x="6406" y="250923"/>
                </a:cubicBezTo>
                <a:lnTo>
                  <a:pt x="0" y="120513"/>
                </a:lnTo>
                <a:lnTo>
                  <a:pt x="120512" y="0"/>
                </a:lnTo>
                <a:lnTo>
                  <a:pt x="282963" y="162452"/>
                </a:lnTo>
                <a:lnTo>
                  <a:pt x="282963" y="97567"/>
                </a:lnTo>
                <a:lnTo>
                  <a:pt x="289030" y="221067"/>
                </a:lnTo>
                <a:cubicBezTo>
                  <a:pt x="398349" y="1327484"/>
                  <a:pt x="1254117" y="2207087"/>
                  <a:pt x="2330554" y="2319450"/>
                </a:cubicBezTo>
                <a:lnTo>
                  <a:pt x="2513714" y="2328956"/>
                </a:lnTo>
                <a:close/>
              </a:path>
            </a:pathLst>
          </a:custGeom>
          <a:solidFill>
            <a:srgbClr val="666E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42E4F7BE-9D8F-8D0E-E913-D1E1723882DF}"/>
              </a:ext>
            </a:extLst>
          </p:cNvPr>
          <p:cNvSpPr/>
          <p:nvPr/>
        </p:nvSpPr>
        <p:spPr>
          <a:xfrm>
            <a:off x="7424369" y="274962"/>
            <a:ext cx="4468967" cy="5916530"/>
          </a:xfrm>
          <a:prstGeom prst="rect">
            <a:avLst/>
          </a:prstGeom>
          <a:noFill/>
        </p:spPr>
        <p:txBody>
          <a:bodyPr wrap="none" lIns="91440" tIns="45720" rIns="91440" bIns="45720">
            <a:prstTxWarp prst="textCircle">
              <a:avLst>
                <a:gd name="adj" fmla="val 17020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743669"/>
                </a:solidFill>
                <a:effectLst>
                  <a:outerShdw blurRad="38100" dist="19050" dir="2700000" algn="tl" rotWithShape="0">
                    <a:srgbClr val="000000">
                      <a:alpha val="40000"/>
                    </a:srgbClr>
                  </a:outerShdw>
                </a:effectLst>
                <a:uLnTx/>
                <a:uFillTx/>
                <a:latin typeface="Arial" panose="020B0604020202020204"/>
                <a:ea typeface="+mn-ea"/>
                <a:cs typeface="+mn-cs"/>
              </a:rPr>
              <a:t>Underpinned by best practice standards and guidance</a:t>
            </a:r>
          </a:p>
        </p:txBody>
      </p:sp>
      <p:sp>
        <p:nvSpPr>
          <p:cNvPr id="48" name="Title 1">
            <a:extLst>
              <a:ext uri="{FF2B5EF4-FFF2-40B4-BE49-F238E27FC236}">
                <a16:creationId xmlns:a16="http://schemas.microsoft.com/office/drawing/2014/main" id="{F339E141-C05E-E058-AEF1-2FF044F115A8}"/>
              </a:ext>
            </a:extLst>
          </p:cNvPr>
          <p:cNvSpPr>
            <a:spLocks noGrp="1"/>
          </p:cNvSpPr>
          <p:nvPr>
            <p:ph type="title"/>
          </p:nvPr>
        </p:nvSpPr>
        <p:spPr>
          <a:xfrm>
            <a:off x="234187" y="480366"/>
            <a:ext cx="7529519" cy="2954684"/>
          </a:xfrm>
        </p:spPr>
        <p:txBody>
          <a:bodyPr/>
          <a:lstStyle/>
          <a:p>
            <a:r>
              <a:rPr lang="en-GB" sz="4270" dirty="0">
                <a:solidFill>
                  <a:srgbClr val="5F2861"/>
                </a:solidFill>
              </a:rPr>
              <a:t>Our single </a:t>
            </a:r>
            <a:br>
              <a:rPr lang="en-GB" sz="4270" dirty="0">
                <a:solidFill>
                  <a:srgbClr val="5F2861"/>
                </a:solidFill>
              </a:rPr>
            </a:br>
            <a:r>
              <a:rPr lang="en-GB" sz="4270" dirty="0">
                <a:solidFill>
                  <a:srgbClr val="5F2861"/>
                </a:solidFill>
              </a:rPr>
              <a:t>assessment </a:t>
            </a:r>
            <a:br>
              <a:rPr lang="en-GB" sz="4270" dirty="0">
                <a:solidFill>
                  <a:srgbClr val="5F2861"/>
                </a:solidFill>
              </a:rPr>
            </a:br>
            <a:r>
              <a:rPr lang="en-GB" sz="4270" dirty="0">
                <a:solidFill>
                  <a:srgbClr val="5F2861"/>
                </a:solidFill>
              </a:rPr>
              <a:t>framework</a:t>
            </a:r>
          </a:p>
        </p:txBody>
      </p:sp>
      <p:sp>
        <p:nvSpPr>
          <p:cNvPr id="49" name="Rectangle 48">
            <a:extLst>
              <a:ext uri="{FF2B5EF4-FFF2-40B4-BE49-F238E27FC236}">
                <a16:creationId xmlns:a16="http://schemas.microsoft.com/office/drawing/2014/main" id="{914838CA-2652-3D66-5023-FD126341EE81}"/>
              </a:ext>
            </a:extLst>
          </p:cNvPr>
          <p:cNvSpPr/>
          <p:nvPr/>
        </p:nvSpPr>
        <p:spPr>
          <a:xfrm>
            <a:off x="375776" y="6411012"/>
            <a:ext cx="80603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https://www.cqc.org.uk/page/single-assessment-framework</a:t>
            </a:r>
          </a:p>
        </p:txBody>
      </p:sp>
      <p:sp>
        <p:nvSpPr>
          <p:cNvPr id="2" name="Rectangle 3">
            <a:extLst>
              <a:ext uri="{FF2B5EF4-FFF2-40B4-BE49-F238E27FC236}">
                <a16:creationId xmlns:a16="http://schemas.microsoft.com/office/drawing/2014/main" id="{66E438E4-5305-884C-2ECD-BCBB135C96FE}"/>
              </a:ext>
            </a:extLst>
          </p:cNvPr>
          <p:cNvSpPr txBox="1">
            <a:spLocks noChangeArrowheads="1"/>
          </p:cNvSpPr>
          <p:nvPr/>
        </p:nvSpPr>
        <p:spPr bwMode="auto">
          <a:xfrm>
            <a:off x="233006" y="2813529"/>
            <a:ext cx="4972448" cy="231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t" anchorCtr="0" compatLnSpc="1">
            <a:prstTxWarp prst="textNoShape">
              <a:avLst/>
            </a:prstTxWarp>
          </a:bodyPr>
          <a:lstStyle>
            <a:lvl1pPr marL="0" marR="0" indent="0" algn="l" rtl="0" eaLnBrk="0" fontAlgn="base" hangingPunct="0">
              <a:lnSpc>
                <a:spcPct val="90000"/>
              </a:lnSpc>
              <a:spcBef>
                <a:spcPts val="0"/>
              </a:spcBef>
              <a:spcAft>
                <a:spcPct val="0"/>
              </a:spcAft>
              <a:buClr>
                <a:srgbClr val="5F2861"/>
              </a:buClr>
              <a:buSzPct val="120000"/>
              <a:tabLst>
                <a:tab pos="261938" algn="l"/>
              </a:tabLst>
              <a:defRPr sz="4267" b="0" i="0">
                <a:solidFill>
                  <a:schemeClr val="tx1"/>
                </a:solidFill>
                <a:latin typeface="+mn-lt"/>
                <a:ea typeface="MS PGothic" pitchFamily="34" charset="-128"/>
                <a:cs typeface="+mn-cs"/>
              </a:defRPr>
            </a:lvl1pPr>
            <a:lvl2pPr marL="0" marR="0" indent="0" algn="l" rtl="0" eaLnBrk="0" fontAlgn="base" hangingPunct="0">
              <a:lnSpc>
                <a:spcPct val="90000"/>
              </a:lnSpc>
              <a:spcBef>
                <a:spcPts val="0"/>
              </a:spcBef>
              <a:spcAft>
                <a:spcPct val="0"/>
              </a:spcAft>
              <a:buClr>
                <a:srgbClr val="5F2861"/>
              </a:buClr>
              <a:buSzPct val="120000"/>
              <a:buChar char="•"/>
              <a:tabLst>
                <a:tab pos="261938" algn="l"/>
              </a:tabLst>
              <a:defRPr sz="2000">
                <a:solidFill>
                  <a:schemeClr val="tx1"/>
                </a:solidFill>
                <a:latin typeface="+mn-lt"/>
                <a:ea typeface="MS PGothic" pitchFamily="34" charset="-128"/>
              </a:defRPr>
            </a:lvl2pPr>
            <a:lvl3pPr marL="0" marR="0" indent="0" algn="l" rtl="0" eaLnBrk="0" fontAlgn="base" hangingPunct="0">
              <a:lnSpc>
                <a:spcPct val="90000"/>
              </a:lnSpc>
              <a:spcBef>
                <a:spcPts val="0"/>
              </a:spcBef>
              <a:spcAft>
                <a:spcPct val="0"/>
              </a:spcAft>
              <a:buFont typeface="Arial" pitchFamily="34" charset="0"/>
              <a:buChar char="-"/>
              <a:tabLst>
                <a:tab pos="261938" algn="l"/>
              </a:tabLst>
              <a:defRPr sz="2000">
                <a:solidFill>
                  <a:schemeClr val="tx1"/>
                </a:solidFill>
                <a:latin typeface="+mn-lt"/>
                <a:ea typeface="MS PGothic" pitchFamily="34" charset="-128"/>
              </a:defRPr>
            </a:lvl3pPr>
            <a:lvl4pPr marL="0" marR="0" indent="0" algn="l" rtl="0" eaLnBrk="0" fontAlgn="base" hangingPunct="0">
              <a:lnSpc>
                <a:spcPct val="90000"/>
              </a:lnSpc>
              <a:spcBef>
                <a:spcPts val="0"/>
              </a:spcBef>
              <a:spcAft>
                <a:spcPct val="0"/>
              </a:spcAft>
              <a:buFont typeface="Wingdings 2" pitchFamily="18" charset="2"/>
              <a:buChar char=""/>
              <a:tabLst>
                <a:tab pos="261938" algn="l"/>
              </a:tabLst>
              <a:defRPr sz="2000">
                <a:solidFill>
                  <a:schemeClr val="tx1"/>
                </a:solidFill>
                <a:latin typeface="+mn-lt"/>
                <a:ea typeface="MS PGothic" pitchFamily="34" charset="-128"/>
              </a:defRPr>
            </a:lvl4pPr>
            <a:lvl5pPr marL="0" marR="0" indent="0" algn="l" rtl="0" eaLnBrk="0" fontAlgn="base" hangingPunct="0">
              <a:lnSpc>
                <a:spcPct val="90000"/>
              </a:lnSpc>
              <a:spcBef>
                <a:spcPts val="0"/>
              </a:spcBef>
              <a:spcAft>
                <a:spcPct val="0"/>
              </a:spcAft>
              <a:buFont typeface="Wingdings 2" pitchFamily="18" charset="2"/>
              <a:buChar char=""/>
              <a:tabLst>
                <a:tab pos="261938" algn="l"/>
              </a:tabLst>
              <a:defRPr sz="2000">
                <a:solidFill>
                  <a:schemeClr val="tx1"/>
                </a:solidFill>
                <a:latin typeface="+mn-lt"/>
                <a:ea typeface="MS PGothic" pitchFamily="34" charset="-128"/>
              </a:defRPr>
            </a:lvl5pPr>
            <a:lvl6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6pPr>
            <a:lvl7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7pPr>
            <a:lvl8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8pPr>
            <a:lvl9pPr marL="0" marR="0" indent="0" algn="l" rtl="0" fontAlgn="base">
              <a:lnSpc>
                <a:spcPct val="90000"/>
              </a:lnSpc>
              <a:spcBef>
                <a:spcPts val="0"/>
              </a:spcBef>
              <a:spcAft>
                <a:spcPct val="0"/>
              </a:spcAft>
              <a:buFont typeface="Wingdings 2" pitchFamily="1" charset="2"/>
              <a:buChar char=""/>
              <a:tabLst>
                <a:tab pos="261938" algn="l"/>
              </a:tabLst>
              <a:defRPr sz="2000">
                <a:solidFill>
                  <a:schemeClr val="tx1"/>
                </a:solidFill>
                <a:latin typeface="+mn-lt"/>
                <a:ea typeface="+mn-ea"/>
              </a:defRPr>
            </a:lvl9pPr>
          </a:lstStyle>
          <a:p>
            <a:pPr marL="0" marR="0" lvl="0" indent="0" algn="l" defTabSz="1219170" rtl="0" eaLnBrk="0" fontAlgn="base" latinLnBrk="0" hangingPunct="0">
              <a:lnSpc>
                <a:spcPct val="90000"/>
              </a:lnSpc>
              <a:spcBef>
                <a:spcPts val="0"/>
              </a:spcBef>
              <a:spcAft>
                <a:spcPct val="0"/>
              </a:spcAft>
              <a:buClr>
                <a:srgbClr val="5F2861"/>
              </a:buClr>
              <a:buSzPct val="120000"/>
              <a:buFontTx/>
              <a:buNone/>
              <a:tabLst>
                <a:tab pos="349242" algn="l"/>
              </a:tabLst>
              <a:defRPr/>
            </a:pPr>
            <a:r>
              <a:rPr kumimoji="0" lang="en-US" sz="2133"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rPr>
              <a:t>Our framework will assess providers, local authorities and integrated care systems with a consistent set of key themes ​</a:t>
            </a:r>
          </a:p>
          <a:p>
            <a:pPr marL="0" marR="0" lvl="0" indent="0" algn="l" defTabSz="1219170" rtl="0" eaLnBrk="0" fontAlgn="base" latinLnBrk="0" hangingPunct="0">
              <a:lnSpc>
                <a:spcPct val="90000"/>
              </a:lnSpc>
              <a:spcBef>
                <a:spcPts val="0"/>
              </a:spcBef>
              <a:spcAft>
                <a:spcPct val="0"/>
              </a:spcAft>
              <a:buClr>
                <a:srgbClr val="5F2861"/>
              </a:buClr>
              <a:buSzPct val="120000"/>
              <a:buFontTx/>
              <a:buNone/>
              <a:tabLst>
                <a:tab pos="349242" algn="l"/>
              </a:tabLst>
              <a:defRPr/>
            </a:pPr>
            <a:endParaRPr kumimoji="0" lang="en-US" sz="2133"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a:p>
            <a:pPr marL="342900" marR="0" lvl="0" indent="-342900" algn="l" defTabSz="1219170" rtl="0" eaLnBrk="0" fontAlgn="base" latinLnBrk="0" hangingPunct="0">
              <a:lnSpc>
                <a:spcPct val="90000"/>
              </a:lnSpc>
              <a:spcBef>
                <a:spcPts val="0"/>
              </a:spcBef>
              <a:spcAft>
                <a:spcPct val="0"/>
              </a:spcAft>
              <a:buClr>
                <a:srgbClr val="5F2861"/>
              </a:buClr>
              <a:buSzPct val="120000"/>
              <a:buFont typeface="Arial" panose="020B0604020202020204" pitchFamily="34" charset="0"/>
              <a:buChar char="•"/>
              <a:tabLst>
                <a:tab pos="349242" algn="l"/>
              </a:tabLst>
              <a:defRPr/>
            </a:pPr>
            <a:r>
              <a:rPr kumimoji="0" lang="en-US" sz="2133"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rPr>
              <a:t>Giving us an up-to-date view of quality​</a:t>
            </a:r>
          </a:p>
          <a:p>
            <a:pPr marL="342900" marR="0" lvl="0" indent="-342900" algn="l" defTabSz="1219170" rtl="0" eaLnBrk="0" fontAlgn="base" latinLnBrk="0" hangingPunct="0">
              <a:lnSpc>
                <a:spcPct val="90000"/>
              </a:lnSpc>
              <a:spcBef>
                <a:spcPts val="0"/>
              </a:spcBef>
              <a:spcAft>
                <a:spcPct val="0"/>
              </a:spcAft>
              <a:buClr>
                <a:srgbClr val="5F2861"/>
              </a:buClr>
              <a:buSzPct val="120000"/>
              <a:buFont typeface="Arial" panose="020B0604020202020204" pitchFamily="34" charset="0"/>
              <a:buChar char="•"/>
              <a:tabLst>
                <a:tab pos="349242" algn="l"/>
              </a:tabLst>
              <a:defRPr/>
            </a:pPr>
            <a:endParaRPr kumimoji="0" lang="en-US" sz="2133"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a:p>
            <a:pPr marL="342900" marR="0" lvl="0" indent="-342900" algn="l" defTabSz="1219170" rtl="0" eaLnBrk="0" fontAlgn="base" latinLnBrk="0" hangingPunct="0">
              <a:lnSpc>
                <a:spcPct val="90000"/>
              </a:lnSpc>
              <a:spcBef>
                <a:spcPts val="0"/>
              </a:spcBef>
              <a:spcAft>
                <a:spcPct val="0"/>
              </a:spcAft>
              <a:buClr>
                <a:srgbClr val="5F2861"/>
              </a:buClr>
              <a:buSzPct val="120000"/>
              <a:buFont typeface="Arial" panose="020B0604020202020204" pitchFamily="34" charset="0"/>
              <a:buChar char="•"/>
              <a:tabLst>
                <a:tab pos="349242" algn="l"/>
              </a:tabLst>
              <a:defRPr/>
            </a:pPr>
            <a:r>
              <a:rPr kumimoji="0" lang="en-US" sz="2133"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rPr>
              <a:t>Helping us better identify trends and patterns across areas</a:t>
            </a:r>
            <a:endParaRPr kumimoji="0" lang="en-GB" altLang="en-US" sz="2400" b="0" i="0" u="none" strike="noStrike" kern="0" cap="none" spc="0" normalizeH="0" baseline="0" noProof="0" dirty="0">
              <a:ln>
                <a:noFill/>
              </a:ln>
              <a:solidFill>
                <a:srgbClr val="000000"/>
              </a:solidFill>
              <a:effectLst/>
              <a:uLnTx/>
              <a:uFillTx/>
              <a:latin typeface="Arial"/>
              <a:ea typeface="MS PGothic" pitchFamily="34" charset="-128"/>
              <a:cs typeface="+mn-cs"/>
            </a:endParaRPr>
          </a:p>
        </p:txBody>
      </p:sp>
    </p:spTree>
    <p:extLst>
      <p:ext uri="{BB962C8B-B14F-4D97-AF65-F5344CB8AC3E}">
        <p14:creationId xmlns:p14="http://schemas.microsoft.com/office/powerpoint/2010/main" val="294069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F339E141-C05E-E058-AEF1-2FF044F115A8}"/>
              </a:ext>
            </a:extLst>
          </p:cNvPr>
          <p:cNvSpPr>
            <a:spLocks noGrp="1"/>
          </p:cNvSpPr>
          <p:nvPr>
            <p:ph type="title"/>
          </p:nvPr>
        </p:nvSpPr>
        <p:spPr>
          <a:xfrm>
            <a:off x="222577" y="272320"/>
            <a:ext cx="11523865" cy="761412"/>
          </a:xfrm>
        </p:spPr>
        <p:txBody>
          <a:bodyPr/>
          <a:lstStyle/>
          <a:p>
            <a:r>
              <a:rPr lang="en-US" sz="3600" b="1" kern="0" dirty="0">
                <a:solidFill>
                  <a:srgbClr val="5F2861"/>
                </a:solidFill>
              </a:rPr>
              <a:t>Quality Statement (Well-led key question)</a:t>
            </a:r>
            <a:br>
              <a:rPr lang="en-US" sz="3600" b="1" kern="0" dirty="0">
                <a:solidFill>
                  <a:srgbClr val="5F2861"/>
                </a:solidFill>
              </a:rPr>
            </a:br>
            <a:endParaRPr lang="en-US" sz="3600" b="1" kern="0" dirty="0">
              <a:solidFill>
                <a:srgbClr val="D52866"/>
              </a:solidFill>
            </a:endParaRPr>
          </a:p>
        </p:txBody>
      </p:sp>
      <p:sp>
        <p:nvSpPr>
          <p:cNvPr id="2" name="TextBox 1">
            <a:extLst>
              <a:ext uri="{FF2B5EF4-FFF2-40B4-BE49-F238E27FC236}">
                <a16:creationId xmlns:a16="http://schemas.microsoft.com/office/drawing/2014/main" id="{341D4AE3-931E-F01D-210F-452CC0403A91}"/>
              </a:ext>
            </a:extLst>
          </p:cNvPr>
          <p:cNvSpPr txBox="1"/>
          <p:nvPr/>
        </p:nvSpPr>
        <p:spPr>
          <a:xfrm>
            <a:off x="124366" y="1341612"/>
            <a:ext cx="11426975" cy="3303032"/>
          </a:xfrm>
          <a:prstGeom prst="roundRect">
            <a:avLst/>
          </a:prstGeom>
          <a:ln w="28575">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255"/>
                </a:solidFill>
                <a:effectLst/>
                <a:uLnTx/>
                <a:uFillTx/>
                <a:latin typeface="Arial" panose="020B0604020202020204"/>
                <a:ea typeface="+mn-ea"/>
                <a:cs typeface="+mn-cs"/>
              </a:rPr>
              <a:t>Environmental sustainability – sustainable development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We understand any negative impact of our activities on the environment, and we strive to make a positive contribution in reducing it and support people to do the same.</a:t>
            </a:r>
          </a:p>
          <a:p>
            <a:pPr marR="0" lvl="0" algn="l" defTabSz="4572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01F1FDD-DEF0-1272-A7DB-830E53421DDD}"/>
              </a:ext>
            </a:extLst>
          </p:cNvPr>
          <p:cNvPicPr>
            <a:picLocks noChangeAspect="1"/>
          </p:cNvPicPr>
          <p:nvPr/>
        </p:nvPicPr>
        <p:blipFill rotWithShape="1">
          <a:blip r:embed="rId3"/>
          <a:srcRect l="-208066" t="172660" r="128812" b="-253250"/>
          <a:stretch/>
        </p:blipFill>
        <p:spPr>
          <a:xfrm>
            <a:off x="2804147" y="3075527"/>
            <a:ext cx="1592052" cy="1566379"/>
          </a:xfrm>
          <a:prstGeom prst="rect">
            <a:avLst/>
          </a:prstGeom>
        </p:spPr>
      </p:pic>
      <p:pic>
        <p:nvPicPr>
          <p:cNvPr id="5" name="Picture 2" descr="Trash - Free ecology and environment icons">
            <a:extLst>
              <a:ext uri="{FF2B5EF4-FFF2-40B4-BE49-F238E27FC236}">
                <a16:creationId xmlns:a16="http://schemas.microsoft.com/office/drawing/2014/main" id="{216DBA2C-EC9F-88ED-E432-2784385F6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310" y="4911827"/>
            <a:ext cx="1140632" cy="1140632"/>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4" descr="Making active travel possible around Green St">
            <a:extLst>
              <a:ext uri="{FF2B5EF4-FFF2-40B4-BE49-F238E27FC236}">
                <a16:creationId xmlns:a16="http://schemas.microsoft.com/office/drawing/2014/main" id="{AB2AD91B-AAFA-36ED-C0CD-A5CDC0233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644" y="4952524"/>
            <a:ext cx="1094345" cy="116379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10" descr="Supply chain management - Free industry icons">
            <a:extLst>
              <a:ext uri="{FF2B5EF4-FFF2-40B4-BE49-F238E27FC236}">
                <a16:creationId xmlns:a16="http://schemas.microsoft.com/office/drawing/2014/main" id="{825661C8-AA73-F8C2-C0E6-B3FF7DA519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656" y="4994639"/>
            <a:ext cx="1094346" cy="1094346"/>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18" descr="Green energy icon. Human hand holding light bulb with plant inside as a  symbol of environmental friendly sources of energy black linear design on  white background 12528220 Vector Art at Vecteezy">
            <a:extLst>
              <a:ext uri="{FF2B5EF4-FFF2-40B4-BE49-F238E27FC236}">
                <a16:creationId xmlns:a16="http://schemas.microsoft.com/office/drawing/2014/main" id="{A15302B4-D063-A848-E28D-E33E4511F7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481" t="8889" r="20485" b="40879"/>
          <a:stretch/>
        </p:blipFill>
        <p:spPr bwMode="auto">
          <a:xfrm>
            <a:off x="2747030" y="4900933"/>
            <a:ext cx="1195924" cy="117715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20" descr="Alternative energy icon. solar and wind power symbol. eco friendly, • wall  stickers development, effective, graphic | myloview.com">
            <a:extLst>
              <a:ext uri="{FF2B5EF4-FFF2-40B4-BE49-F238E27FC236}">
                <a16:creationId xmlns:a16="http://schemas.microsoft.com/office/drawing/2014/main" id="{B01FB93E-B900-4D40-951D-86C6A1D3AE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51" t="14878" r="15367" b="12893"/>
          <a:stretch/>
        </p:blipFill>
        <p:spPr bwMode="auto">
          <a:xfrm>
            <a:off x="844116" y="4918197"/>
            <a:ext cx="1181104" cy="115989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22" descr="Sustainability in Medicine at The Ohio State University: An Affiliate of  Medical Students for a Sustainable Future : Find a Student Organization :  Student Activities">
            <a:extLst>
              <a:ext uri="{FF2B5EF4-FFF2-40B4-BE49-F238E27FC236}">
                <a16:creationId xmlns:a16="http://schemas.microsoft.com/office/drawing/2014/main" id="{9BBB6947-948C-FF58-E70D-A7E56AF28C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1691" y="5001266"/>
            <a:ext cx="1170595" cy="108771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572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F339E141-C05E-E058-AEF1-2FF044F115A8}"/>
              </a:ext>
            </a:extLst>
          </p:cNvPr>
          <p:cNvSpPr>
            <a:spLocks noGrp="1"/>
          </p:cNvSpPr>
          <p:nvPr>
            <p:ph type="title"/>
          </p:nvPr>
        </p:nvSpPr>
        <p:spPr>
          <a:xfrm>
            <a:off x="211944" y="134461"/>
            <a:ext cx="11523865" cy="761412"/>
          </a:xfrm>
        </p:spPr>
        <p:txBody>
          <a:bodyPr/>
          <a:lstStyle/>
          <a:p>
            <a:r>
              <a:rPr lang="en-US" sz="3600" b="1" kern="0" dirty="0">
                <a:solidFill>
                  <a:srgbClr val="5F2861"/>
                </a:solidFill>
              </a:rPr>
              <a:t>Quality Statement (Well-led key question)</a:t>
            </a:r>
          </a:p>
        </p:txBody>
      </p:sp>
      <p:pic>
        <p:nvPicPr>
          <p:cNvPr id="4" name="Picture 3">
            <a:extLst>
              <a:ext uri="{FF2B5EF4-FFF2-40B4-BE49-F238E27FC236}">
                <a16:creationId xmlns:a16="http://schemas.microsoft.com/office/drawing/2014/main" id="{F01F1FDD-DEF0-1272-A7DB-830E53421DDD}"/>
              </a:ext>
            </a:extLst>
          </p:cNvPr>
          <p:cNvPicPr>
            <a:picLocks noChangeAspect="1"/>
          </p:cNvPicPr>
          <p:nvPr/>
        </p:nvPicPr>
        <p:blipFill rotWithShape="1">
          <a:blip r:embed="rId3"/>
          <a:srcRect l="-208066" t="172660" r="128812" b="-253250"/>
          <a:stretch/>
        </p:blipFill>
        <p:spPr>
          <a:xfrm>
            <a:off x="2813781" y="3075527"/>
            <a:ext cx="1592052" cy="1566379"/>
          </a:xfrm>
          <a:prstGeom prst="rect">
            <a:avLst/>
          </a:prstGeom>
        </p:spPr>
      </p:pic>
      <p:sp>
        <p:nvSpPr>
          <p:cNvPr id="10" name="Rectangle: Rounded Corners 9">
            <a:extLst>
              <a:ext uri="{FF2B5EF4-FFF2-40B4-BE49-F238E27FC236}">
                <a16:creationId xmlns:a16="http://schemas.microsoft.com/office/drawing/2014/main" id="{05681A2A-A98F-B711-322D-3E76EA648545}"/>
              </a:ext>
            </a:extLst>
          </p:cNvPr>
          <p:cNvSpPr/>
          <p:nvPr/>
        </p:nvSpPr>
        <p:spPr>
          <a:xfrm>
            <a:off x="265729" y="999177"/>
            <a:ext cx="5898901" cy="5101171"/>
          </a:xfrm>
          <a:prstGeom prst="roundRect">
            <a:avLst/>
          </a:prstGeom>
          <a:solidFill>
            <a:schemeClr val="bg1"/>
          </a:solidFill>
          <a:ln w="57150">
            <a:solidFill>
              <a:srgbClr val="D52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0BDD0"/>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id="{6C2D84A9-45ED-4A58-EF15-342A4B1BA824}"/>
              </a:ext>
            </a:extLst>
          </p:cNvPr>
          <p:cNvSpPr>
            <a:spLocks noGrp="1"/>
          </p:cNvSpPr>
          <p:nvPr>
            <p:ph idx="1"/>
          </p:nvPr>
        </p:nvSpPr>
        <p:spPr>
          <a:xfrm>
            <a:off x="713450" y="1353248"/>
            <a:ext cx="4888007" cy="5035442"/>
          </a:xfrm>
        </p:spPr>
        <p:txBody>
          <a:bodyPr>
            <a:normAutofit/>
          </a:bodyPr>
          <a:lstStyle/>
          <a:p>
            <a:pPr marL="285750" indent="-285750" defTabSz="914400">
              <a:spcBef>
                <a:spcPts val="1200"/>
              </a:spcBef>
              <a:buFont typeface="Arial" panose="020B0604020202020204" pitchFamily="34" charset="0"/>
              <a:buChar char="•"/>
            </a:pPr>
            <a:r>
              <a:rPr lang="en-GB" sz="2400" dirty="0">
                <a:latin typeface="Arial" panose="020B0604020202020204" pitchFamily="34" charset="0"/>
                <a:cs typeface="Arial" panose="020B0604020202020204" pitchFamily="34" charset="0"/>
              </a:rPr>
              <a:t>We have defined six evidence categories</a:t>
            </a:r>
          </a:p>
          <a:p>
            <a:pPr marL="285750" indent="-285750" defTabSz="914400">
              <a:spcBef>
                <a:spcPts val="1200"/>
              </a:spcBef>
              <a:buFont typeface="Arial" panose="020B0604020202020204" pitchFamily="34" charset="0"/>
              <a:buChar char="•"/>
            </a:pPr>
            <a:r>
              <a:rPr lang="en-GB" sz="2400" dirty="0">
                <a:latin typeface="Arial" panose="020B0604020202020204" pitchFamily="34" charset="0"/>
                <a:cs typeface="Arial" panose="020B0604020202020204" pitchFamily="34" charset="0"/>
              </a:rPr>
              <a:t>Not all categories will be required for all quality statements </a:t>
            </a:r>
          </a:p>
          <a:p>
            <a:pPr marL="285750" indent="-285750" defTabSz="914400">
              <a:spcBef>
                <a:spcPts val="1200"/>
              </a:spcBef>
              <a:buFont typeface="Arial" panose="020B0604020202020204" pitchFamily="34" charset="0"/>
              <a:buChar char="•"/>
            </a:pPr>
            <a:r>
              <a:rPr lang="en-GB" sz="2400" dirty="0">
                <a:latin typeface="Arial" panose="020B0604020202020204" pitchFamily="34" charset="0"/>
                <a:cs typeface="Arial" panose="020B0604020202020204" pitchFamily="34" charset="0"/>
              </a:rPr>
              <a:t>Evidence categories will be assigned a score on a four point scale for each quality statement (where they apply)</a:t>
            </a:r>
          </a:p>
          <a:p>
            <a:pPr marL="285750" indent="-285750" defTabSz="914400">
              <a:spcBef>
                <a:spcPts val="600"/>
              </a:spcBef>
              <a:buFont typeface="Arial" panose="020B0604020202020204" pitchFamily="34" charset="0"/>
              <a:buChar char="•"/>
            </a:pPr>
            <a:endParaRPr lang="en-GB" sz="2000" dirty="0"/>
          </a:p>
          <a:p>
            <a:pPr marL="285750" indent="-285750" defTabSz="914400">
              <a:spcBef>
                <a:spcPts val="600"/>
              </a:spcBef>
              <a:buFont typeface="Arial" panose="020B0604020202020204" pitchFamily="34" charset="0"/>
              <a:buChar char="•"/>
            </a:pPr>
            <a:endParaRPr lang="en-GB" sz="2000" dirty="0"/>
          </a:p>
        </p:txBody>
      </p:sp>
      <p:graphicFrame>
        <p:nvGraphicFramePr>
          <p:cNvPr id="14" name="Diagram 13">
            <a:extLst>
              <a:ext uri="{FF2B5EF4-FFF2-40B4-BE49-F238E27FC236}">
                <a16:creationId xmlns:a16="http://schemas.microsoft.com/office/drawing/2014/main" id="{4BCF837F-7B12-F360-6DFC-061DC9C3F28E}"/>
              </a:ext>
            </a:extLst>
          </p:cNvPr>
          <p:cNvGraphicFramePr/>
          <p:nvPr>
            <p:extLst>
              <p:ext uri="{D42A27DB-BD31-4B8C-83A1-F6EECF244321}">
                <p14:modId xmlns:p14="http://schemas.microsoft.com/office/powerpoint/2010/main" val="1287754171"/>
              </p:ext>
            </p:extLst>
          </p:nvPr>
        </p:nvGraphicFramePr>
        <p:xfrm>
          <a:off x="6364705" y="999177"/>
          <a:ext cx="5371104" cy="5389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7344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3C36B7F-0C2F-7CC6-2AF0-DDD1EAACBE4A}"/>
              </a:ext>
            </a:extLst>
          </p:cNvPr>
          <p:cNvSpPr/>
          <p:nvPr/>
        </p:nvSpPr>
        <p:spPr>
          <a:xfrm>
            <a:off x="653143" y="1178326"/>
            <a:ext cx="10464800" cy="481607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2CBE0728-477E-6346-0C50-1B3454134E55}"/>
              </a:ext>
            </a:extLst>
          </p:cNvPr>
          <p:cNvSpPr txBox="1"/>
          <p:nvPr/>
        </p:nvSpPr>
        <p:spPr>
          <a:xfrm>
            <a:off x="-70199" y="-16625"/>
            <a:ext cx="834284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5F2861"/>
                </a:solidFill>
                <a:effectLst/>
                <a:uLnTx/>
                <a:uFillTx/>
                <a:latin typeface="Arial" panose="020B0604020202020204"/>
                <a:ea typeface="+mn-ea"/>
                <a:cs typeface="+mn-cs"/>
              </a:rPr>
              <a:t>Quality Statement</a:t>
            </a:r>
            <a:br>
              <a:rPr kumimoji="0" lang="en-US" sz="1600" b="1" i="0" u="none" strike="noStrike" kern="0" cap="none" spc="0" normalizeH="0" baseline="0" noProof="0" dirty="0">
                <a:ln>
                  <a:noFill/>
                </a:ln>
                <a:solidFill>
                  <a:srgbClr val="5F2861"/>
                </a:solidFill>
                <a:effectLst/>
                <a:uLnTx/>
                <a:uFillTx/>
                <a:latin typeface="Arial" panose="020B0604020202020204"/>
                <a:ea typeface="+mn-ea"/>
                <a:cs typeface="+mn-cs"/>
              </a:rPr>
            </a:br>
            <a:r>
              <a:rPr kumimoji="0" lang="en-US" sz="1600" b="1" i="0" u="none" strike="noStrike" kern="0" cap="none" spc="0" normalizeH="0" baseline="0" noProof="0" dirty="0">
                <a:ln>
                  <a:noFill/>
                </a:ln>
                <a:solidFill>
                  <a:srgbClr val="005255"/>
                </a:solidFill>
                <a:effectLst/>
                <a:uLnTx/>
                <a:uFillTx/>
                <a:latin typeface="Arial" panose="020B0604020202020204"/>
                <a:ea typeface="+mn-ea"/>
                <a:cs typeface="+mn-cs"/>
              </a:rPr>
              <a:t>(Well-led key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8FFC9F55-3C34-D473-CA4B-87E2193268A2}"/>
              </a:ext>
            </a:extLst>
          </p:cNvPr>
          <p:cNvSpPr txBox="1"/>
          <p:nvPr/>
        </p:nvSpPr>
        <p:spPr>
          <a:xfrm>
            <a:off x="963341" y="1470085"/>
            <a:ext cx="984440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Staff awareness and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Carbon reduction e.g., within travel and transport, medicines, and supply chain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Health promotion and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Estates and Facilities e.g., energy saving measures, lower carbon options and recycling. </a:t>
            </a: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AF49DEA-AAC7-7EEA-3466-8B20D65580AD}"/>
              </a:ext>
            </a:extLst>
          </p:cNvPr>
          <p:cNvSpPr/>
          <p:nvPr/>
        </p:nvSpPr>
        <p:spPr>
          <a:xfrm>
            <a:off x="873144" y="709708"/>
            <a:ext cx="2479655" cy="738664"/>
          </a:xfrm>
          <a:prstGeom prst="roundRect">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egoe UI"/>
                <a:ea typeface="+mn-ea"/>
                <a:cs typeface="Segoe UI"/>
              </a:rPr>
              <a:t>Sub-topics</a:t>
            </a:r>
            <a:endParaRPr kumimoji="0" lang="en-GB" sz="3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4650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F339E141-C05E-E058-AEF1-2FF044F115A8}"/>
              </a:ext>
            </a:extLst>
          </p:cNvPr>
          <p:cNvSpPr>
            <a:spLocks noGrp="1"/>
          </p:cNvSpPr>
          <p:nvPr>
            <p:ph type="title"/>
          </p:nvPr>
        </p:nvSpPr>
        <p:spPr>
          <a:xfrm>
            <a:off x="222577" y="272320"/>
            <a:ext cx="11523865" cy="761412"/>
          </a:xfrm>
        </p:spPr>
        <p:txBody>
          <a:bodyPr/>
          <a:lstStyle/>
          <a:p>
            <a:r>
              <a:rPr lang="en-US" sz="3600" b="1" kern="0" dirty="0">
                <a:solidFill>
                  <a:srgbClr val="5F2861"/>
                </a:solidFill>
              </a:rPr>
              <a:t>Quality Statement (Well-led key question)</a:t>
            </a:r>
            <a:br>
              <a:rPr lang="en-US" sz="3600" b="1" kern="0" dirty="0">
                <a:solidFill>
                  <a:srgbClr val="5F2861"/>
                </a:solidFill>
              </a:rPr>
            </a:br>
            <a:endParaRPr lang="en-US" sz="3600" b="1" kern="0" dirty="0">
              <a:solidFill>
                <a:srgbClr val="D52866"/>
              </a:solidFill>
            </a:endParaRPr>
          </a:p>
        </p:txBody>
      </p:sp>
      <p:sp>
        <p:nvSpPr>
          <p:cNvPr id="2" name="TextBox 1">
            <a:extLst>
              <a:ext uri="{FF2B5EF4-FFF2-40B4-BE49-F238E27FC236}">
                <a16:creationId xmlns:a16="http://schemas.microsoft.com/office/drawing/2014/main" id="{341D4AE3-931E-F01D-210F-452CC0403A91}"/>
              </a:ext>
            </a:extLst>
          </p:cNvPr>
          <p:cNvSpPr txBox="1"/>
          <p:nvPr/>
        </p:nvSpPr>
        <p:spPr>
          <a:xfrm>
            <a:off x="124366" y="1341612"/>
            <a:ext cx="11426975" cy="3371136"/>
          </a:xfrm>
          <a:prstGeom prst="roundRect">
            <a:avLst/>
          </a:prstGeom>
          <a:ln w="28575">
            <a:solidFill>
              <a:schemeClr val="bg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255"/>
                </a:solidFill>
                <a:effectLst/>
                <a:uLnTx/>
                <a:uFillTx/>
                <a:latin typeface="Arial" panose="020B0604020202020204"/>
                <a:ea typeface="+mn-ea"/>
                <a:cs typeface="+mn-cs"/>
              </a:rPr>
              <a:t>Environmental sustainability – sustainable development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Currently “Live” in Trust Level Well Led Assessments/Inspections and ICB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black"/>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Will be rolled out to other sectors after 1 year.</a:t>
            </a:r>
          </a:p>
        </p:txBody>
      </p:sp>
      <p:pic>
        <p:nvPicPr>
          <p:cNvPr id="4" name="Picture 3">
            <a:extLst>
              <a:ext uri="{FF2B5EF4-FFF2-40B4-BE49-F238E27FC236}">
                <a16:creationId xmlns:a16="http://schemas.microsoft.com/office/drawing/2014/main" id="{F01F1FDD-DEF0-1272-A7DB-830E53421DDD}"/>
              </a:ext>
            </a:extLst>
          </p:cNvPr>
          <p:cNvPicPr>
            <a:picLocks noChangeAspect="1"/>
          </p:cNvPicPr>
          <p:nvPr/>
        </p:nvPicPr>
        <p:blipFill rotWithShape="1">
          <a:blip r:embed="rId3"/>
          <a:srcRect l="-208066" t="172660" r="128812" b="-253250"/>
          <a:stretch/>
        </p:blipFill>
        <p:spPr>
          <a:xfrm>
            <a:off x="2804147" y="3075527"/>
            <a:ext cx="1592052" cy="1566379"/>
          </a:xfrm>
          <a:prstGeom prst="rect">
            <a:avLst/>
          </a:prstGeom>
        </p:spPr>
      </p:pic>
      <p:pic>
        <p:nvPicPr>
          <p:cNvPr id="5" name="Picture 2" descr="Trash - Free ecology and environment icons">
            <a:extLst>
              <a:ext uri="{FF2B5EF4-FFF2-40B4-BE49-F238E27FC236}">
                <a16:creationId xmlns:a16="http://schemas.microsoft.com/office/drawing/2014/main" id="{216DBA2C-EC9F-88ED-E432-2784385F6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310" y="4911827"/>
            <a:ext cx="1140632" cy="1140632"/>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4" descr="Making active travel possible around Green St">
            <a:extLst>
              <a:ext uri="{FF2B5EF4-FFF2-40B4-BE49-F238E27FC236}">
                <a16:creationId xmlns:a16="http://schemas.microsoft.com/office/drawing/2014/main" id="{AB2AD91B-AAFA-36ED-C0CD-A5CDC0233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2644" y="4952524"/>
            <a:ext cx="1094345" cy="1163791"/>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10" descr="Supply chain management - Free industry icons">
            <a:extLst>
              <a:ext uri="{FF2B5EF4-FFF2-40B4-BE49-F238E27FC236}">
                <a16:creationId xmlns:a16="http://schemas.microsoft.com/office/drawing/2014/main" id="{825661C8-AA73-F8C2-C0E6-B3FF7DA519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656" y="4994639"/>
            <a:ext cx="1094346" cy="1094346"/>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18" descr="Green energy icon. Human hand holding light bulb with plant inside as a  symbol of environmental friendly sources of energy black linear design on  white background 12528220 Vector Art at Vecteezy">
            <a:extLst>
              <a:ext uri="{FF2B5EF4-FFF2-40B4-BE49-F238E27FC236}">
                <a16:creationId xmlns:a16="http://schemas.microsoft.com/office/drawing/2014/main" id="{A15302B4-D063-A848-E28D-E33E4511F7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481" t="8889" r="20485" b="40879"/>
          <a:stretch/>
        </p:blipFill>
        <p:spPr bwMode="auto">
          <a:xfrm>
            <a:off x="2747030" y="4900933"/>
            <a:ext cx="1195924" cy="117715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20" descr="Alternative energy icon. solar and wind power symbol. eco friendly, • wall  stickers development, effective, graphic | myloview.com">
            <a:extLst>
              <a:ext uri="{FF2B5EF4-FFF2-40B4-BE49-F238E27FC236}">
                <a16:creationId xmlns:a16="http://schemas.microsoft.com/office/drawing/2014/main" id="{B01FB93E-B900-4D40-951D-86C6A1D3AE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51" t="14878" r="15367" b="12893"/>
          <a:stretch/>
        </p:blipFill>
        <p:spPr bwMode="auto">
          <a:xfrm>
            <a:off x="844116" y="4918197"/>
            <a:ext cx="1181104" cy="115989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22" descr="Sustainability in Medicine at The Ohio State University: An Affiliate of  Medical Students for a Sustainable Future : Find a Student Organization :  Student Activities">
            <a:extLst>
              <a:ext uri="{FF2B5EF4-FFF2-40B4-BE49-F238E27FC236}">
                <a16:creationId xmlns:a16="http://schemas.microsoft.com/office/drawing/2014/main" id="{9BBB6947-948C-FF58-E70D-A7E56AF28C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91691" y="5001266"/>
            <a:ext cx="1170595" cy="108771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70458"/>
      </p:ext>
    </p:extLst>
  </p:cSld>
  <p:clrMapOvr>
    <a:masterClrMapping/>
  </p:clrMapOvr>
</p:sld>
</file>

<file path=ppt/theme/theme1.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11E74B7-4C89-4BCF-8DF5-DE199CD81873}" vid="{17F4D31C-856B-4A8C-90E8-06028F5F487B}"/>
    </a:ext>
  </a:extLst>
</a:theme>
</file>

<file path=ppt/theme/theme2.xml><?xml version="1.0" encoding="utf-8"?>
<a:theme xmlns:a="http://schemas.openxmlformats.org/drawingml/2006/main" name="5_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16095</TotalTime>
  <Words>3532</Words>
  <Application>Microsoft Office PowerPoint</Application>
  <PresentationFormat>Widescreen</PresentationFormat>
  <Paragraphs>346</Paragraphs>
  <Slides>22</Slides>
  <Notes>22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Calibri</vt:lpstr>
      <vt:lpstr>Courier New</vt:lpstr>
      <vt:lpstr>Segoe UI</vt:lpstr>
      <vt:lpstr>Wingdings</vt:lpstr>
      <vt:lpstr>GDS style presentation template (letterbox version)</vt:lpstr>
      <vt:lpstr>5_GDS style presentation template (letterbox version)</vt:lpstr>
      <vt:lpstr>Office Theme</vt:lpstr>
      <vt:lpstr>PowerPoint Presentation</vt:lpstr>
      <vt:lpstr>Our role and purpose</vt:lpstr>
      <vt:lpstr>Changes to our regulatory approach</vt:lpstr>
      <vt:lpstr>PowerPoint Presentation</vt:lpstr>
      <vt:lpstr>Our single  assessment  framework</vt:lpstr>
      <vt:lpstr>Quality Statement (Well-led key question) </vt:lpstr>
      <vt:lpstr>Quality Statement (Well-led key question)</vt:lpstr>
      <vt:lpstr>PowerPoint Presentation</vt:lpstr>
      <vt:lpstr>Quality Statement (Well-led key question) </vt:lpstr>
      <vt:lpstr>PowerPoint Presentation</vt:lpstr>
      <vt:lpstr>PowerPoint Presentation</vt:lpstr>
      <vt:lpstr>PowerPoint Presentation</vt:lpstr>
      <vt:lpstr>PowerPoint Presentation</vt:lpstr>
      <vt:lpstr>PowerPoint Presentation</vt:lpstr>
      <vt:lpstr>PowerPoint Presentation</vt:lpstr>
      <vt:lpstr>“Show me your meds please?”</vt:lpstr>
      <vt:lpstr>PowerPoint Presentation</vt:lpstr>
      <vt:lpstr>Social prescribing</vt:lpstr>
      <vt:lpstr>PowerPoint Presentation</vt:lpstr>
      <vt:lpstr>PowerPoint Presentation</vt:lpstr>
      <vt:lpstr>PowerPoint Presentation</vt:lpstr>
      <vt:lpstr>PowerPoint Presentation</vt:lpstr>
    </vt:vector>
  </TitlesOfParts>
  <Company>Care Quality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O'Kane, Ciara</dc:creator>
  <cp:lastModifiedBy>HARLOW, Angela (NHS LANCASHIRE AND SOUTH CUMBRIA ICB - 01A)</cp:lastModifiedBy>
  <cp:revision>11</cp:revision>
  <cp:lastPrinted>2024-03-21T11:20:09Z</cp:lastPrinted>
  <dcterms:created xsi:type="dcterms:W3CDTF">2023-10-12T11:17:40Z</dcterms:created>
  <dcterms:modified xsi:type="dcterms:W3CDTF">2024-05-28T14:53:39Z</dcterms:modified>
</cp:coreProperties>
</file>