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1"/>
  </p:notesMasterIdLst>
  <p:sldIdLst>
    <p:sldId id="256" r:id="rId5"/>
    <p:sldId id="2147473900" r:id="rId6"/>
    <p:sldId id="257" r:id="rId7"/>
    <p:sldId id="2147473906" r:id="rId8"/>
    <p:sldId id="2147473907" r:id="rId9"/>
    <p:sldId id="2147473908" r:id="rId10"/>
    <p:sldId id="2147473911" r:id="rId11"/>
    <p:sldId id="259" r:id="rId12"/>
    <p:sldId id="2147473903" r:id="rId13"/>
    <p:sldId id="2147473902" r:id="rId14"/>
    <p:sldId id="2147473910" r:id="rId15"/>
    <p:sldId id="2147473909" r:id="rId16"/>
    <p:sldId id="2147473901" r:id="rId17"/>
    <p:sldId id="2147473904" r:id="rId18"/>
    <p:sldId id="2147473905" r:id="rId19"/>
    <p:sldId id="599" r:id="rId20"/>
  </p:sldIdLst>
  <p:sldSz cx="12192000" cy="6858000"/>
  <p:notesSz cx="6742113" cy="98726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7" userDrawn="1">
          <p15:clr>
            <a:srgbClr val="A4A3A4"/>
          </p15:clr>
        </p15:guide>
        <p15:guide id="2" pos="381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2BC"/>
    <a:srgbClr val="339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B2D3B1A-8AF1-4557-9ED3-091C56DB9878}" v="25" dt="2024-09-12T09:34:20.85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showGuides="1">
      <p:cViewPr varScale="1">
        <p:scale>
          <a:sx n="111" d="100"/>
          <a:sy n="111" d="100"/>
        </p:scale>
        <p:origin x="534" y="96"/>
      </p:cViewPr>
      <p:guideLst>
        <p:guide orient="horz" pos="2137"/>
        <p:guide pos="3817"/>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21582" cy="49534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18971" y="0"/>
            <a:ext cx="2921582" cy="495348"/>
          </a:xfrm>
          <a:prstGeom prst="rect">
            <a:avLst/>
          </a:prstGeom>
        </p:spPr>
        <p:txBody>
          <a:bodyPr vert="horz" lIns="91440" tIns="45720" rIns="91440" bIns="45720" rtlCol="0"/>
          <a:lstStyle>
            <a:lvl1pPr algn="r">
              <a:defRPr sz="1200"/>
            </a:lvl1pPr>
          </a:lstStyle>
          <a:p>
            <a:fld id="{567E4DFC-F634-4D73-9D2F-D5ECF1FF85CD}" type="datetimeFigureOut">
              <a:rPr lang="en-GB" smtClean="0"/>
              <a:t>02/10/2024</a:t>
            </a:fld>
            <a:endParaRPr lang="en-GB" dirty="0"/>
          </a:p>
        </p:txBody>
      </p:sp>
      <p:sp>
        <p:nvSpPr>
          <p:cNvPr id="4" name="Slide Image Placeholder 3"/>
          <p:cNvSpPr>
            <a:spLocks noGrp="1" noRot="1" noChangeAspect="1"/>
          </p:cNvSpPr>
          <p:nvPr>
            <p:ph type="sldImg" idx="2"/>
          </p:nvPr>
        </p:nvSpPr>
        <p:spPr>
          <a:xfrm>
            <a:off x="409575" y="1233488"/>
            <a:ext cx="5922963" cy="3332162"/>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74212" y="4751220"/>
            <a:ext cx="5393690" cy="388736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377318"/>
            <a:ext cx="2921582" cy="49534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18971" y="9377318"/>
            <a:ext cx="2921582" cy="495347"/>
          </a:xfrm>
          <a:prstGeom prst="rect">
            <a:avLst/>
          </a:prstGeom>
        </p:spPr>
        <p:txBody>
          <a:bodyPr vert="horz" lIns="91440" tIns="45720" rIns="91440" bIns="45720" rtlCol="0" anchor="b"/>
          <a:lstStyle>
            <a:lvl1pPr algn="r">
              <a:defRPr sz="1200"/>
            </a:lvl1pPr>
          </a:lstStyle>
          <a:p>
            <a:fld id="{AA31FF3D-C57E-48FF-9FA6-36005D5CDC45}" type="slidenum">
              <a:rPr lang="en-GB" smtClean="0"/>
              <a:t>‹#›</a:t>
            </a:fld>
            <a:endParaRPr lang="en-GB" dirty="0"/>
          </a:p>
        </p:txBody>
      </p:sp>
    </p:spTree>
    <p:extLst>
      <p:ext uri="{BB962C8B-B14F-4D97-AF65-F5344CB8AC3E}">
        <p14:creationId xmlns:p14="http://schemas.microsoft.com/office/powerpoint/2010/main" val="24898353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3B36CB-D94B-48D4-AFA4-EDA188BF3C5E}"/>
              </a:ext>
            </a:extLst>
          </p:cNvPr>
          <p:cNvSpPr>
            <a:spLocks noGrp="1"/>
          </p:cNvSpPr>
          <p:nvPr>
            <p:ph type="ctrTitle"/>
          </p:nvPr>
        </p:nvSpPr>
        <p:spPr>
          <a:xfrm>
            <a:off x="1031966" y="1690777"/>
            <a:ext cx="10354902" cy="1819186"/>
          </a:xfrm>
        </p:spPr>
        <p:txBody>
          <a:bodyPr anchor="b"/>
          <a:lstStyle>
            <a:lvl1pPr algn="ctr">
              <a:defRPr sz="6000" b="1"/>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636D89B1-64CE-4B05-AAE5-074032DE03F9}"/>
              </a:ext>
            </a:extLst>
          </p:cNvPr>
          <p:cNvSpPr>
            <a:spLocks noGrp="1"/>
          </p:cNvSpPr>
          <p:nvPr>
            <p:ph type="subTitle" idx="1"/>
          </p:nvPr>
        </p:nvSpPr>
        <p:spPr>
          <a:xfrm>
            <a:off x="1031965" y="3602038"/>
            <a:ext cx="10354901"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4" name="Date Placeholder 3">
            <a:extLst>
              <a:ext uri="{FF2B5EF4-FFF2-40B4-BE49-F238E27FC236}">
                <a16:creationId xmlns:a16="http://schemas.microsoft.com/office/drawing/2014/main" id="{D72C7923-AD00-4B40-943F-2DB19FF68D4C}"/>
              </a:ext>
            </a:extLst>
          </p:cNvPr>
          <p:cNvSpPr>
            <a:spLocks noGrp="1"/>
          </p:cNvSpPr>
          <p:nvPr>
            <p:ph type="dt" sz="half" idx="10"/>
          </p:nvPr>
        </p:nvSpPr>
        <p:spPr/>
        <p:txBody>
          <a:bodyPr/>
          <a:lstStyle/>
          <a:p>
            <a:fld id="{C4627B31-A628-4475-9BE1-02A1520BA257}" type="datetime1">
              <a:rPr lang="en-GB" smtClean="0"/>
              <a:t>02/10/2024</a:t>
            </a:fld>
            <a:endParaRPr lang="en-GB" dirty="0"/>
          </a:p>
        </p:txBody>
      </p:sp>
      <p:sp>
        <p:nvSpPr>
          <p:cNvPr id="5" name="Footer Placeholder 4">
            <a:extLst>
              <a:ext uri="{FF2B5EF4-FFF2-40B4-BE49-F238E27FC236}">
                <a16:creationId xmlns:a16="http://schemas.microsoft.com/office/drawing/2014/main" id="{D6A7A2AF-C284-41F5-855B-FB958ECC85CD}"/>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89EA1312-A56F-4107-AF60-2CEC1108FDD6}"/>
              </a:ext>
            </a:extLst>
          </p:cNvPr>
          <p:cNvSpPr>
            <a:spLocks noGrp="1"/>
          </p:cNvSpPr>
          <p:nvPr>
            <p:ph type="sldNum" sz="quarter" idx="12"/>
          </p:nvPr>
        </p:nvSpPr>
        <p:spPr/>
        <p:txBody>
          <a:bodyPr/>
          <a:lstStyle/>
          <a:p>
            <a:fld id="{507B77E4-D16E-4E80-BECE-B10ACE50DA11}" type="slidenum">
              <a:rPr lang="en-GB" smtClean="0"/>
              <a:t>‹#›</a:t>
            </a:fld>
            <a:endParaRPr lang="en-GB" dirty="0"/>
          </a:p>
        </p:txBody>
      </p:sp>
    </p:spTree>
    <p:extLst>
      <p:ext uri="{BB962C8B-B14F-4D97-AF65-F5344CB8AC3E}">
        <p14:creationId xmlns:p14="http://schemas.microsoft.com/office/powerpoint/2010/main" val="13429979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5178C9-A202-4C51-B684-AA032EABD814}"/>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051712D-40E3-4808-8F41-604367F050D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6F0282E-62AF-462C-ADF8-EAC9CB9AE884}"/>
              </a:ext>
            </a:extLst>
          </p:cNvPr>
          <p:cNvSpPr>
            <a:spLocks noGrp="1"/>
          </p:cNvSpPr>
          <p:nvPr>
            <p:ph type="dt" sz="half" idx="10"/>
          </p:nvPr>
        </p:nvSpPr>
        <p:spPr/>
        <p:txBody>
          <a:bodyPr/>
          <a:lstStyle/>
          <a:p>
            <a:fld id="{F76247AF-18E3-4FF4-8E7C-E108C233B447}" type="datetime1">
              <a:rPr lang="en-GB" smtClean="0"/>
              <a:t>02/10/2024</a:t>
            </a:fld>
            <a:endParaRPr lang="en-GB" dirty="0"/>
          </a:p>
        </p:txBody>
      </p:sp>
      <p:sp>
        <p:nvSpPr>
          <p:cNvPr id="5" name="Footer Placeholder 4">
            <a:extLst>
              <a:ext uri="{FF2B5EF4-FFF2-40B4-BE49-F238E27FC236}">
                <a16:creationId xmlns:a16="http://schemas.microsoft.com/office/drawing/2014/main" id="{3F6A18F8-DBB2-4022-9FFD-4187D9DC1F50}"/>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A9E5ED38-9185-4A18-AC56-4057D95F391A}"/>
              </a:ext>
            </a:extLst>
          </p:cNvPr>
          <p:cNvSpPr>
            <a:spLocks noGrp="1"/>
          </p:cNvSpPr>
          <p:nvPr>
            <p:ph type="sldNum" sz="quarter" idx="12"/>
          </p:nvPr>
        </p:nvSpPr>
        <p:spPr/>
        <p:txBody>
          <a:bodyPr/>
          <a:lstStyle/>
          <a:p>
            <a:fld id="{507B77E4-D16E-4E80-BECE-B10ACE50DA11}" type="slidenum">
              <a:rPr lang="en-GB" smtClean="0"/>
              <a:t>‹#›</a:t>
            </a:fld>
            <a:endParaRPr lang="en-GB" dirty="0"/>
          </a:p>
        </p:txBody>
      </p:sp>
    </p:spTree>
    <p:extLst>
      <p:ext uri="{BB962C8B-B14F-4D97-AF65-F5344CB8AC3E}">
        <p14:creationId xmlns:p14="http://schemas.microsoft.com/office/powerpoint/2010/main" val="20249730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392E3F8-2304-4551-B7FA-8AA677A5C71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7176138-96CD-4183-9D23-AF9D8A2FAFF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68F10A5-F94F-471A-BEDA-C188388F408C}"/>
              </a:ext>
            </a:extLst>
          </p:cNvPr>
          <p:cNvSpPr>
            <a:spLocks noGrp="1"/>
          </p:cNvSpPr>
          <p:nvPr>
            <p:ph type="dt" sz="half" idx="10"/>
          </p:nvPr>
        </p:nvSpPr>
        <p:spPr/>
        <p:txBody>
          <a:bodyPr/>
          <a:lstStyle/>
          <a:p>
            <a:fld id="{0CFB61A8-67E4-4DEA-B30B-233998EA809D}" type="datetime1">
              <a:rPr lang="en-GB" smtClean="0"/>
              <a:t>02/10/2024</a:t>
            </a:fld>
            <a:endParaRPr lang="en-GB" dirty="0"/>
          </a:p>
        </p:txBody>
      </p:sp>
      <p:sp>
        <p:nvSpPr>
          <p:cNvPr id="5" name="Footer Placeholder 4">
            <a:extLst>
              <a:ext uri="{FF2B5EF4-FFF2-40B4-BE49-F238E27FC236}">
                <a16:creationId xmlns:a16="http://schemas.microsoft.com/office/drawing/2014/main" id="{C1A511EF-642F-4FA3-AAC0-A1EB4C176E85}"/>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A1E1B102-DC2E-4793-9367-584169C35D3C}"/>
              </a:ext>
            </a:extLst>
          </p:cNvPr>
          <p:cNvSpPr>
            <a:spLocks noGrp="1"/>
          </p:cNvSpPr>
          <p:nvPr>
            <p:ph type="sldNum" sz="quarter" idx="12"/>
          </p:nvPr>
        </p:nvSpPr>
        <p:spPr/>
        <p:txBody>
          <a:bodyPr/>
          <a:lstStyle/>
          <a:p>
            <a:fld id="{507B77E4-D16E-4E80-BECE-B10ACE50DA11}" type="slidenum">
              <a:rPr lang="en-GB" smtClean="0"/>
              <a:t>‹#›</a:t>
            </a:fld>
            <a:endParaRPr lang="en-GB" dirty="0"/>
          </a:p>
        </p:txBody>
      </p:sp>
    </p:spTree>
    <p:extLst>
      <p:ext uri="{BB962C8B-B14F-4D97-AF65-F5344CB8AC3E}">
        <p14:creationId xmlns:p14="http://schemas.microsoft.com/office/powerpoint/2010/main" val="25031495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9236A1-C13E-4D71-BF17-82874A16F02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20EE4EA-D4C6-4E7D-9B43-5949519CEA1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903DDD2-1229-45D9-A48A-D21A7DCB4776}"/>
              </a:ext>
            </a:extLst>
          </p:cNvPr>
          <p:cNvSpPr>
            <a:spLocks noGrp="1"/>
          </p:cNvSpPr>
          <p:nvPr>
            <p:ph type="dt" sz="half" idx="10"/>
          </p:nvPr>
        </p:nvSpPr>
        <p:spPr/>
        <p:txBody>
          <a:bodyPr/>
          <a:lstStyle/>
          <a:p>
            <a:fld id="{FC1B766A-8271-4045-B3EA-45E17C067BC8}" type="datetime1">
              <a:rPr lang="en-GB" smtClean="0"/>
              <a:t>02/10/2024</a:t>
            </a:fld>
            <a:endParaRPr lang="en-GB" dirty="0"/>
          </a:p>
        </p:txBody>
      </p:sp>
      <p:sp>
        <p:nvSpPr>
          <p:cNvPr id="5" name="Footer Placeholder 4">
            <a:extLst>
              <a:ext uri="{FF2B5EF4-FFF2-40B4-BE49-F238E27FC236}">
                <a16:creationId xmlns:a16="http://schemas.microsoft.com/office/drawing/2014/main" id="{CE32D306-A763-4823-B787-EBB23E25D0CD}"/>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49736E41-53EE-44AD-A9C4-9DE60A1AFC48}"/>
              </a:ext>
            </a:extLst>
          </p:cNvPr>
          <p:cNvSpPr>
            <a:spLocks noGrp="1"/>
          </p:cNvSpPr>
          <p:nvPr>
            <p:ph type="sldNum" sz="quarter" idx="12"/>
          </p:nvPr>
        </p:nvSpPr>
        <p:spPr>
          <a:xfrm>
            <a:off x="11515725" y="6356349"/>
            <a:ext cx="485056" cy="365125"/>
          </a:xfrm>
        </p:spPr>
        <p:txBody>
          <a:bodyPr/>
          <a:lstStyle>
            <a:lvl1pPr algn="ctr">
              <a:defRPr/>
            </a:lvl1pPr>
          </a:lstStyle>
          <a:p>
            <a:fld id="{507B77E4-D16E-4E80-BECE-B10ACE50DA11}" type="slidenum">
              <a:rPr lang="en-GB" smtClean="0"/>
              <a:pPr/>
              <a:t>‹#›</a:t>
            </a:fld>
            <a:endParaRPr lang="en-GB" dirty="0"/>
          </a:p>
        </p:txBody>
      </p:sp>
    </p:spTree>
    <p:extLst>
      <p:ext uri="{BB962C8B-B14F-4D97-AF65-F5344CB8AC3E}">
        <p14:creationId xmlns:p14="http://schemas.microsoft.com/office/powerpoint/2010/main" val="19159462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3FA1AB-71E0-4F72-877C-EF4190496BE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91AD2F5F-4EB9-4387-A976-A25B7EDAA8A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925A7FD-0F4E-4770-BCDE-EEB18302CCE3}"/>
              </a:ext>
            </a:extLst>
          </p:cNvPr>
          <p:cNvSpPr>
            <a:spLocks noGrp="1"/>
          </p:cNvSpPr>
          <p:nvPr>
            <p:ph type="dt" sz="half" idx="10"/>
          </p:nvPr>
        </p:nvSpPr>
        <p:spPr/>
        <p:txBody>
          <a:bodyPr/>
          <a:lstStyle/>
          <a:p>
            <a:fld id="{39F9D354-8EAC-4336-9C03-12B34884C400}" type="datetime1">
              <a:rPr lang="en-GB" smtClean="0"/>
              <a:t>02/10/2024</a:t>
            </a:fld>
            <a:endParaRPr lang="en-GB" dirty="0"/>
          </a:p>
        </p:txBody>
      </p:sp>
      <p:sp>
        <p:nvSpPr>
          <p:cNvPr id="5" name="Footer Placeholder 4">
            <a:extLst>
              <a:ext uri="{FF2B5EF4-FFF2-40B4-BE49-F238E27FC236}">
                <a16:creationId xmlns:a16="http://schemas.microsoft.com/office/drawing/2014/main" id="{3055AE23-3BD8-4F3F-8504-A57CF0148679}"/>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EEF193EB-4E55-4452-8BFA-FC4ADFB30B45}"/>
              </a:ext>
            </a:extLst>
          </p:cNvPr>
          <p:cNvSpPr>
            <a:spLocks noGrp="1"/>
          </p:cNvSpPr>
          <p:nvPr>
            <p:ph type="sldNum" sz="quarter" idx="12"/>
          </p:nvPr>
        </p:nvSpPr>
        <p:spPr/>
        <p:txBody>
          <a:bodyPr/>
          <a:lstStyle/>
          <a:p>
            <a:fld id="{507B77E4-D16E-4E80-BECE-B10ACE50DA11}" type="slidenum">
              <a:rPr lang="en-GB" smtClean="0"/>
              <a:t>‹#›</a:t>
            </a:fld>
            <a:endParaRPr lang="en-GB" dirty="0"/>
          </a:p>
        </p:txBody>
      </p:sp>
    </p:spTree>
    <p:extLst>
      <p:ext uri="{BB962C8B-B14F-4D97-AF65-F5344CB8AC3E}">
        <p14:creationId xmlns:p14="http://schemas.microsoft.com/office/powerpoint/2010/main" val="14941434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60426E-C5AA-447E-B245-CE13FAC8561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3631D3B-A82D-4F42-8161-FDEF5C94C70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BF6B4280-832B-4E3E-A685-288574ACEAA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658A551F-DE46-45D9-8187-7C49DB76BC76}"/>
              </a:ext>
            </a:extLst>
          </p:cNvPr>
          <p:cNvSpPr>
            <a:spLocks noGrp="1"/>
          </p:cNvSpPr>
          <p:nvPr>
            <p:ph type="dt" sz="half" idx="10"/>
          </p:nvPr>
        </p:nvSpPr>
        <p:spPr/>
        <p:txBody>
          <a:bodyPr/>
          <a:lstStyle/>
          <a:p>
            <a:fld id="{CC8BCC0B-F367-4E8B-B00D-614398050CCE}" type="datetime1">
              <a:rPr lang="en-GB" smtClean="0"/>
              <a:t>02/10/2024</a:t>
            </a:fld>
            <a:endParaRPr lang="en-GB" dirty="0"/>
          </a:p>
        </p:txBody>
      </p:sp>
      <p:sp>
        <p:nvSpPr>
          <p:cNvPr id="6" name="Footer Placeholder 5">
            <a:extLst>
              <a:ext uri="{FF2B5EF4-FFF2-40B4-BE49-F238E27FC236}">
                <a16:creationId xmlns:a16="http://schemas.microsoft.com/office/drawing/2014/main" id="{A4C0D068-AADB-444B-AF96-AEA7A3E52C58}"/>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96B5855F-6522-410D-9533-DE0786C15F8B}"/>
              </a:ext>
            </a:extLst>
          </p:cNvPr>
          <p:cNvSpPr>
            <a:spLocks noGrp="1"/>
          </p:cNvSpPr>
          <p:nvPr>
            <p:ph type="sldNum" sz="quarter" idx="12"/>
          </p:nvPr>
        </p:nvSpPr>
        <p:spPr/>
        <p:txBody>
          <a:bodyPr/>
          <a:lstStyle/>
          <a:p>
            <a:fld id="{507B77E4-D16E-4E80-BECE-B10ACE50DA11}" type="slidenum">
              <a:rPr lang="en-GB" smtClean="0"/>
              <a:t>‹#›</a:t>
            </a:fld>
            <a:endParaRPr lang="en-GB" dirty="0"/>
          </a:p>
        </p:txBody>
      </p:sp>
    </p:spTree>
    <p:extLst>
      <p:ext uri="{BB962C8B-B14F-4D97-AF65-F5344CB8AC3E}">
        <p14:creationId xmlns:p14="http://schemas.microsoft.com/office/powerpoint/2010/main" val="12247918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0D695F-D396-4053-96F1-06C77BA8CDA6}"/>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BB2C5B3-4A31-4F74-BA8A-817FF1C2DA6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5ADA3FD-8E7C-45F9-AFFD-6944CBA5C25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8B90AE02-86C8-4CB8-919E-B419B2EF7C0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3A45E8A-33D4-4584-B0D3-57C9AF29697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0EF32C08-7772-4D0F-83FC-B24E8B9A2882}"/>
              </a:ext>
            </a:extLst>
          </p:cNvPr>
          <p:cNvSpPr>
            <a:spLocks noGrp="1"/>
          </p:cNvSpPr>
          <p:nvPr>
            <p:ph type="dt" sz="half" idx="10"/>
          </p:nvPr>
        </p:nvSpPr>
        <p:spPr/>
        <p:txBody>
          <a:bodyPr/>
          <a:lstStyle/>
          <a:p>
            <a:fld id="{1F174214-55C3-464E-BBF2-DAC244E0F8F9}" type="datetime1">
              <a:rPr lang="en-GB" smtClean="0"/>
              <a:t>02/10/2024</a:t>
            </a:fld>
            <a:endParaRPr lang="en-GB" dirty="0"/>
          </a:p>
        </p:txBody>
      </p:sp>
      <p:sp>
        <p:nvSpPr>
          <p:cNvPr id="8" name="Footer Placeholder 7">
            <a:extLst>
              <a:ext uri="{FF2B5EF4-FFF2-40B4-BE49-F238E27FC236}">
                <a16:creationId xmlns:a16="http://schemas.microsoft.com/office/drawing/2014/main" id="{31221EB3-2F51-4861-8551-80F87B0C0115}"/>
              </a:ext>
            </a:extLst>
          </p:cNvPr>
          <p:cNvSpPr>
            <a:spLocks noGrp="1"/>
          </p:cNvSpPr>
          <p:nvPr>
            <p:ph type="ftr" sz="quarter" idx="11"/>
          </p:nvPr>
        </p:nvSpPr>
        <p:spPr/>
        <p:txBody>
          <a:bodyPr/>
          <a:lstStyle/>
          <a:p>
            <a:endParaRPr lang="en-GB" dirty="0"/>
          </a:p>
        </p:txBody>
      </p:sp>
      <p:sp>
        <p:nvSpPr>
          <p:cNvPr id="9" name="Slide Number Placeholder 8">
            <a:extLst>
              <a:ext uri="{FF2B5EF4-FFF2-40B4-BE49-F238E27FC236}">
                <a16:creationId xmlns:a16="http://schemas.microsoft.com/office/drawing/2014/main" id="{09658968-8CEF-46CF-A1E3-23EEB9AD4E50}"/>
              </a:ext>
            </a:extLst>
          </p:cNvPr>
          <p:cNvSpPr>
            <a:spLocks noGrp="1"/>
          </p:cNvSpPr>
          <p:nvPr>
            <p:ph type="sldNum" sz="quarter" idx="12"/>
          </p:nvPr>
        </p:nvSpPr>
        <p:spPr/>
        <p:txBody>
          <a:bodyPr/>
          <a:lstStyle/>
          <a:p>
            <a:fld id="{507B77E4-D16E-4E80-BECE-B10ACE50DA11}" type="slidenum">
              <a:rPr lang="en-GB" smtClean="0"/>
              <a:t>‹#›</a:t>
            </a:fld>
            <a:endParaRPr lang="en-GB" dirty="0"/>
          </a:p>
        </p:txBody>
      </p:sp>
    </p:spTree>
    <p:extLst>
      <p:ext uri="{BB962C8B-B14F-4D97-AF65-F5344CB8AC3E}">
        <p14:creationId xmlns:p14="http://schemas.microsoft.com/office/powerpoint/2010/main" val="22281706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C95434-97F3-4F7C-AFD9-F1CE0A296D1D}"/>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2ACDA661-64F2-44BA-9D48-6E8B3978B16F}"/>
              </a:ext>
            </a:extLst>
          </p:cNvPr>
          <p:cNvSpPr>
            <a:spLocks noGrp="1"/>
          </p:cNvSpPr>
          <p:nvPr>
            <p:ph type="dt" sz="half" idx="10"/>
          </p:nvPr>
        </p:nvSpPr>
        <p:spPr/>
        <p:txBody>
          <a:bodyPr/>
          <a:lstStyle/>
          <a:p>
            <a:fld id="{6CFDA792-EAAA-47F2-9A74-C900FB01117F}" type="datetime1">
              <a:rPr lang="en-GB" smtClean="0"/>
              <a:t>02/10/2024</a:t>
            </a:fld>
            <a:endParaRPr lang="en-GB" dirty="0"/>
          </a:p>
        </p:txBody>
      </p:sp>
      <p:sp>
        <p:nvSpPr>
          <p:cNvPr id="4" name="Footer Placeholder 3">
            <a:extLst>
              <a:ext uri="{FF2B5EF4-FFF2-40B4-BE49-F238E27FC236}">
                <a16:creationId xmlns:a16="http://schemas.microsoft.com/office/drawing/2014/main" id="{8DDEAAFA-31AC-488D-BEC9-D608E644C8CE}"/>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E85AE410-B0C7-4CCF-B861-7AC0D193EE2E}"/>
              </a:ext>
            </a:extLst>
          </p:cNvPr>
          <p:cNvSpPr>
            <a:spLocks noGrp="1"/>
          </p:cNvSpPr>
          <p:nvPr>
            <p:ph type="sldNum" sz="quarter" idx="12"/>
          </p:nvPr>
        </p:nvSpPr>
        <p:spPr/>
        <p:txBody>
          <a:bodyPr/>
          <a:lstStyle/>
          <a:p>
            <a:fld id="{507B77E4-D16E-4E80-BECE-B10ACE50DA11}" type="slidenum">
              <a:rPr lang="en-GB" smtClean="0"/>
              <a:t>‹#›</a:t>
            </a:fld>
            <a:endParaRPr lang="en-GB" dirty="0"/>
          </a:p>
        </p:txBody>
      </p:sp>
    </p:spTree>
    <p:extLst>
      <p:ext uri="{BB962C8B-B14F-4D97-AF65-F5344CB8AC3E}">
        <p14:creationId xmlns:p14="http://schemas.microsoft.com/office/powerpoint/2010/main" val="12964994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1E2342E-9330-4BB7-8B1D-045B880611B8}"/>
              </a:ext>
            </a:extLst>
          </p:cNvPr>
          <p:cNvSpPr>
            <a:spLocks noGrp="1"/>
          </p:cNvSpPr>
          <p:nvPr>
            <p:ph type="dt" sz="half" idx="10"/>
          </p:nvPr>
        </p:nvSpPr>
        <p:spPr/>
        <p:txBody>
          <a:bodyPr/>
          <a:lstStyle/>
          <a:p>
            <a:fld id="{84C2CDD2-7ADD-42CB-B708-BE6DB136EC22}" type="datetime1">
              <a:rPr lang="en-GB" smtClean="0"/>
              <a:t>02/10/2024</a:t>
            </a:fld>
            <a:endParaRPr lang="en-GB" dirty="0"/>
          </a:p>
        </p:txBody>
      </p:sp>
      <p:sp>
        <p:nvSpPr>
          <p:cNvPr id="3" name="Footer Placeholder 2">
            <a:extLst>
              <a:ext uri="{FF2B5EF4-FFF2-40B4-BE49-F238E27FC236}">
                <a16:creationId xmlns:a16="http://schemas.microsoft.com/office/drawing/2014/main" id="{74965B5D-A0DA-46A2-8211-E32405DC1475}"/>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EB1383DD-ED93-493E-AF86-79F88303C178}"/>
              </a:ext>
            </a:extLst>
          </p:cNvPr>
          <p:cNvSpPr>
            <a:spLocks noGrp="1"/>
          </p:cNvSpPr>
          <p:nvPr>
            <p:ph type="sldNum" sz="quarter" idx="12"/>
          </p:nvPr>
        </p:nvSpPr>
        <p:spPr/>
        <p:txBody>
          <a:bodyPr/>
          <a:lstStyle/>
          <a:p>
            <a:fld id="{507B77E4-D16E-4E80-BECE-B10ACE50DA11}" type="slidenum">
              <a:rPr lang="en-GB" smtClean="0"/>
              <a:t>‹#›</a:t>
            </a:fld>
            <a:endParaRPr lang="en-GB" dirty="0"/>
          </a:p>
        </p:txBody>
      </p:sp>
    </p:spTree>
    <p:extLst>
      <p:ext uri="{BB962C8B-B14F-4D97-AF65-F5344CB8AC3E}">
        <p14:creationId xmlns:p14="http://schemas.microsoft.com/office/powerpoint/2010/main" val="26381909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F673DE-20D1-4DE3-9909-301E3458F67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A3B304F6-BAFB-4712-9511-A472107E63A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D93B43B6-65D9-4DEE-9C63-6F84E8EC08C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1232E8C-2485-4D6E-AECB-0C245F1440CF}"/>
              </a:ext>
            </a:extLst>
          </p:cNvPr>
          <p:cNvSpPr>
            <a:spLocks noGrp="1"/>
          </p:cNvSpPr>
          <p:nvPr>
            <p:ph type="dt" sz="half" idx="10"/>
          </p:nvPr>
        </p:nvSpPr>
        <p:spPr/>
        <p:txBody>
          <a:bodyPr/>
          <a:lstStyle/>
          <a:p>
            <a:fld id="{0FC64D67-73EF-4625-9A17-393191BC9E4A}" type="datetime1">
              <a:rPr lang="en-GB" smtClean="0"/>
              <a:t>02/10/2024</a:t>
            </a:fld>
            <a:endParaRPr lang="en-GB" dirty="0"/>
          </a:p>
        </p:txBody>
      </p:sp>
      <p:sp>
        <p:nvSpPr>
          <p:cNvPr id="6" name="Footer Placeholder 5">
            <a:extLst>
              <a:ext uri="{FF2B5EF4-FFF2-40B4-BE49-F238E27FC236}">
                <a16:creationId xmlns:a16="http://schemas.microsoft.com/office/drawing/2014/main" id="{53323B59-9DC2-4E2E-A551-295FD78C8399}"/>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4F55A9DC-2666-4674-A378-4F964ECB643B}"/>
              </a:ext>
            </a:extLst>
          </p:cNvPr>
          <p:cNvSpPr>
            <a:spLocks noGrp="1"/>
          </p:cNvSpPr>
          <p:nvPr>
            <p:ph type="sldNum" sz="quarter" idx="12"/>
          </p:nvPr>
        </p:nvSpPr>
        <p:spPr/>
        <p:txBody>
          <a:bodyPr/>
          <a:lstStyle/>
          <a:p>
            <a:fld id="{507B77E4-D16E-4E80-BECE-B10ACE50DA11}" type="slidenum">
              <a:rPr lang="en-GB" smtClean="0"/>
              <a:t>‹#›</a:t>
            </a:fld>
            <a:endParaRPr lang="en-GB" dirty="0"/>
          </a:p>
        </p:txBody>
      </p:sp>
    </p:spTree>
    <p:extLst>
      <p:ext uri="{BB962C8B-B14F-4D97-AF65-F5344CB8AC3E}">
        <p14:creationId xmlns:p14="http://schemas.microsoft.com/office/powerpoint/2010/main" val="38747703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1B9F1A-672D-4601-821E-4E993AAB2C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A9708FC2-EB7D-47B9-BF7A-F9AB3C9884E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a:extLst>
              <a:ext uri="{FF2B5EF4-FFF2-40B4-BE49-F238E27FC236}">
                <a16:creationId xmlns:a16="http://schemas.microsoft.com/office/drawing/2014/main" id="{0753C29C-A160-4F25-9587-0CEA6008289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07D60E5-6D85-45B1-BC0A-68BB62925B40}"/>
              </a:ext>
            </a:extLst>
          </p:cNvPr>
          <p:cNvSpPr>
            <a:spLocks noGrp="1"/>
          </p:cNvSpPr>
          <p:nvPr>
            <p:ph type="dt" sz="half" idx="10"/>
          </p:nvPr>
        </p:nvSpPr>
        <p:spPr/>
        <p:txBody>
          <a:bodyPr/>
          <a:lstStyle/>
          <a:p>
            <a:fld id="{0E46408F-839C-4528-8E66-C8B416F8CD10}" type="datetime1">
              <a:rPr lang="en-GB" smtClean="0"/>
              <a:t>02/10/2024</a:t>
            </a:fld>
            <a:endParaRPr lang="en-GB" dirty="0"/>
          </a:p>
        </p:txBody>
      </p:sp>
      <p:sp>
        <p:nvSpPr>
          <p:cNvPr id="6" name="Footer Placeholder 5">
            <a:extLst>
              <a:ext uri="{FF2B5EF4-FFF2-40B4-BE49-F238E27FC236}">
                <a16:creationId xmlns:a16="http://schemas.microsoft.com/office/drawing/2014/main" id="{CA8BCEA8-6C61-4C97-BF0B-9E6C516EB7E3}"/>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84F38056-AD93-45F0-A069-03818ECC1C4E}"/>
              </a:ext>
            </a:extLst>
          </p:cNvPr>
          <p:cNvSpPr>
            <a:spLocks noGrp="1"/>
          </p:cNvSpPr>
          <p:nvPr>
            <p:ph type="sldNum" sz="quarter" idx="12"/>
          </p:nvPr>
        </p:nvSpPr>
        <p:spPr/>
        <p:txBody>
          <a:bodyPr/>
          <a:lstStyle/>
          <a:p>
            <a:fld id="{507B77E4-D16E-4E80-BECE-B10ACE50DA11}" type="slidenum">
              <a:rPr lang="en-GB" smtClean="0"/>
              <a:t>‹#›</a:t>
            </a:fld>
            <a:endParaRPr lang="en-GB" dirty="0"/>
          </a:p>
        </p:txBody>
      </p:sp>
    </p:spTree>
    <p:extLst>
      <p:ext uri="{BB962C8B-B14F-4D97-AF65-F5344CB8AC3E}">
        <p14:creationId xmlns:p14="http://schemas.microsoft.com/office/powerpoint/2010/main" val="27362118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Rounded Corners 8">
            <a:extLst>
              <a:ext uri="{FF2B5EF4-FFF2-40B4-BE49-F238E27FC236}">
                <a16:creationId xmlns:a16="http://schemas.microsoft.com/office/drawing/2014/main" id="{31F84AF1-0702-4EF9-813A-2BB361D138CF}"/>
              </a:ext>
            </a:extLst>
          </p:cNvPr>
          <p:cNvSpPr/>
          <p:nvPr userDrawn="1"/>
        </p:nvSpPr>
        <p:spPr>
          <a:xfrm>
            <a:off x="11524891" y="6356349"/>
            <a:ext cx="475890" cy="682806"/>
          </a:xfrm>
          <a:prstGeom prst="roundRect">
            <a:avLst/>
          </a:prstGeom>
          <a:solidFill>
            <a:srgbClr val="0072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Placeholder 1">
            <a:extLst>
              <a:ext uri="{FF2B5EF4-FFF2-40B4-BE49-F238E27FC236}">
                <a16:creationId xmlns:a16="http://schemas.microsoft.com/office/drawing/2014/main" id="{A2D1E01E-7A71-4DCC-B6D0-3CB0B9956D74}"/>
              </a:ext>
            </a:extLst>
          </p:cNvPr>
          <p:cNvSpPr>
            <a:spLocks noGrp="1"/>
          </p:cNvSpPr>
          <p:nvPr>
            <p:ph type="title"/>
          </p:nvPr>
        </p:nvSpPr>
        <p:spPr>
          <a:xfrm>
            <a:off x="838200" y="365125"/>
            <a:ext cx="9358223"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D660E52C-EF14-4C0E-A81C-450249A6B7F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932ADC1E-D8D2-4584-B53B-A7A901FFF18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4C0929-79B8-456B-90A3-D74C5E125E35}" type="datetime1">
              <a:rPr lang="en-GB" smtClean="0"/>
              <a:t>02/10/2024</a:t>
            </a:fld>
            <a:endParaRPr lang="en-GB" dirty="0"/>
          </a:p>
        </p:txBody>
      </p:sp>
      <p:sp>
        <p:nvSpPr>
          <p:cNvPr id="5" name="Footer Placeholder 4">
            <a:extLst>
              <a:ext uri="{FF2B5EF4-FFF2-40B4-BE49-F238E27FC236}">
                <a16:creationId xmlns:a16="http://schemas.microsoft.com/office/drawing/2014/main" id="{D0B93FF6-EAEF-4B43-A31B-64728A3470B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E2EC5121-16DA-467F-8007-37B0D1B44EDB}"/>
              </a:ext>
            </a:extLst>
          </p:cNvPr>
          <p:cNvSpPr>
            <a:spLocks noGrp="1"/>
          </p:cNvSpPr>
          <p:nvPr>
            <p:ph type="sldNum" sz="quarter" idx="4"/>
          </p:nvPr>
        </p:nvSpPr>
        <p:spPr>
          <a:xfrm>
            <a:off x="9257581" y="6356349"/>
            <a:ext cx="2743200" cy="365125"/>
          </a:xfrm>
          <a:prstGeom prst="rect">
            <a:avLst/>
          </a:prstGeom>
        </p:spPr>
        <p:txBody>
          <a:bodyPr vert="horz" lIns="91440" tIns="45720" rIns="91440" bIns="45720" rtlCol="0" anchor="ctr"/>
          <a:lstStyle>
            <a:lvl1pPr algn="r">
              <a:defRPr sz="2000" b="1">
                <a:solidFill>
                  <a:schemeClr val="bg1"/>
                </a:solidFill>
              </a:defRPr>
            </a:lvl1pPr>
          </a:lstStyle>
          <a:p>
            <a:fld id="{507B77E4-D16E-4E80-BECE-B10ACE50DA11}" type="slidenum">
              <a:rPr lang="en-GB" smtClean="0"/>
              <a:pPr/>
              <a:t>‹#›</a:t>
            </a:fld>
            <a:endParaRPr lang="en-GB" dirty="0"/>
          </a:p>
        </p:txBody>
      </p:sp>
      <p:pic>
        <p:nvPicPr>
          <p:cNvPr id="8" name="Picture 7">
            <a:extLst>
              <a:ext uri="{FF2B5EF4-FFF2-40B4-BE49-F238E27FC236}">
                <a16:creationId xmlns:a16="http://schemas.microsoft.com/office/drawing/2014/main" id="{609BCE69-8B30-40F4-94AB-4CC3EEFA68C5}"/>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0351698" y="210500"/>
            <a:ext cx="1576002" cy="1031771"/>
          </a:xfrm>
          <a:prstGeom prst="rect">
            <a:avLst/>
          </a:prstGeom>
        </p:spPr>
      </p:pic>
      <p:sp>
        <p:nvSpPr>
          <p:cNvPr id="10" name="Rectangle 9">
            <a:extLst>
              <a:ext uri="{FF2B5EF4-FFF2-40B4-BE49-F238E27FC236}">
                <a16:creationId xmlns:a16="http://schemas.microsoft.com/office/drawing/2014/main" id="{B9EC2818-4AB5-4BDB-AC2E-6A1E033CFD59}"/>
              </a:ext>
            </a:extLst>
          </p:cNvPr>
          <p:cNvSpPr/>
          <p:nvPr userDrawn="1"/>
        </p:nvSpPr>
        <p:spPr>
          <a:xfrm>
            <a:off x="-63260" y="-74313"/>
            <a:ext cx="444260" cy="716855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5188326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3600" b="0" kern="1200">
          <a:solidFill>
            <a:srgbClr val="0072BC"/>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bg2">
              <a:lumMod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bg2">
              <a:lumMod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bg2">
              <a:lumMod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ww.health.org.uk/publications/reports/developing-learning-health-systems-in-the-uk-priorities-for-action" TargetMode="Externa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facebook.com/LSCICB" TargetMode="External"/><Relationship Id="rId7" Type="http://schemas.openxmlformats.org/officeDocument/2006/relationships/hyperlink" Target="https://www.massachusettspta.org/membership-2/faq-for-memberhub/" TargetMode="External"/><Relationship Id="rId2" Type="http://schemas.openxmlformats.org/officeDocument/2006/relationships/hyperlink" Target="https://www.lancashireandsouthcumbria.icb.nhs.uk/" TargetMode="External"/><Relationship Id="rId1" Type="http://schemas.openxmlformats.org/officeDocument/2006/relationships/slideLayout" Target="../slideLayouts/slideLayout7.xml"/><Relationship Id="rId6" Type="http://schemas.openxmlformats.org/officeDocument/2006/relationships/image" Target="../media/image10.jpg"/><Relationship Id="rId5" Type="http://schemas.openxmlformats.org/officeDocument/2006/relationships/image" Target="../media/image9.jpeg"/><Relationship Id="rId4" Type="http://schemas.openxmlformats.org/officeDocument/2006/relationships/hyperlink" Target="https://twitter.com/LSCICB"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AAE8EF-A4F7-410E-B20E-684EF53A94F9}"/>
              </a:ext>
            </a:extLst>
          </p:cNvPr>
          <p:cNvSpPr>
            <a:spLocks noGrp="1"/>
          </p:cNvSpPr>
          <p:nvPr>
            <p:ph type="title"/>
          </p:nvPr>
        </p:nvSpPr>
        <p:spPr>
          <a:xfrm>
            <a:off x="633973" y="1547446"/>
            <a:ext cx="10927689" cy="3640448"/>
          </a:xfrm>
        </p:spPr>
        <p:txBody>
          <a:bodyPr>
            <a:noAutofit/>
          </a:bodyPr>
          <a:lstStyle/>
          <a:p>
            <a:pPr>
              <a:lnSpc>
                <a:spcPct val="100000"/>
              </a:lnSpc>
              <a:spcBef>
                <a:spcPts val="2400"/>
              </a:spcBef>
              <a:spcAft>
                <a:spcPts val="2400"/>
              </a:spcAft>
            </a:pPr>
            <a:br>
              <a:rPr lang="en-US" sz="4400" dirty="0"/>
            </a:br>
            <a:r>
              <a:rPr lang="en-US" sz="4000" dirty="0">
                <a:cs typeface="Arial"/>
              </a:rPr>
              <a:t>Overview of VCFSE / LSC SIS workshop learning, outputs and recommendations </a:t>
            </a:r>
            <a:br>
              <a:rPr lang="en-US" sz="3200" dirty="0"/>
            </a:br>
            <a:br>
              <a:rPr lang="en-US" dirty="0"/>
            </a:br>
            <a:r>
              <a:rPr lang="en-GB" sz="2400" b="1" dirty="0">
                <a:solidFill>
                  <a:srgbClr val="C00000"/>
                </a:solidFill>
                <a:latin typeface="Arial" panose="020B0604020202020204" pitchFamily="34" charset="0"/>
                <a:ea typeface="Calibri" panose="020F0502020204030204" pitchFamily="34" charset="0"/>
              </a:rPr>
              <a:t>12</a:t>
            </a:r>
            <a:r>
              <a:rPr lang="en-GB" sz="2400" b="1" baseline="30000" dirty="0">
                <a:solidFill>
                  <a:srgbClr val="C00000"/>
                </a:solidFill>
                <a:latin typeface="Arial" panose="020B0604020202020204" pitchFamily="34" charset="0"/>
                <a:ea typeface="Calibri" panose="020F0502020204030204" pitchFamily="34" charset="0"/>
              </a:rPr>
              <a:t>th</a:t>
            </a:r>
            <a:r>
              <a:rPr lang="en-GB" sz="2400" b="1" dirty="0">
                <a:solidFill>
                  <a:srgbClr val="C00000"/>
                </a:solidFill>
                <a:latin typeface="Arial" panose="020B0604020202020204" pitchFamily="34" charset="0"/>
                <a:ea typeface="Calibri" panose="020F0502020204030204" pitchFamily="34" charset="0"/>
              </a:rPr>
              <a:t> September 2024</a:t>
            </a:r>
            <a:endParaRPr lang="en-GB" dirty="0">
              <a:solidFill>
                <a:schemeClr val="tx1"/>
              </a:solidFill>
            </a:endParaRPr>
          </a:p>
        </p:txBody>
      </p:sp>
      <p:sp>
        <p:nvSpPr>
          <p:cNvPr id="4" name="Slide Number Placeholder 3">
            <a:extLst>
              <a:ext uri="{FF2B5EF4-FFF2-40B4-BE49-F238E27FC236}">
                <a16:creationId xmlns:a16="http://schemas.microsoft.com/office/drawing/2014/main" id="{CC00076B-3459-4DC5-9D1F-43231DD4437B}"/>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507B77E4-D16E-4E80-BECE-B10ACE50DA11}" type="slidenum">
              <a:rPr kumimoji="0" lang="en-GB" sz="2000" b="1" i="0" u="none" strike="noStrike" kern="1200" cap="none" spc="0" normalizeH="0" baseline="0" noProof="0" smtClean="0">
                <a:ln>
                  <a:noFill/>
                </a:ln>
                <a:solidFill>
                  <a:prstClr val="white"/>
                </a:solidFill>
                <a:effectLst/>
                <a:uLnTx/>
                <a:uFillTx/>
                <a:latin typeface="Arial" panose="020B060402020202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a:t>
            </a:fld>
            <a:endParaRPr kumimoji="0" lang="en-GB" sz="2000" b="1"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3" name="Subtitle 2">
            <a:extLst>
              <a:ext uri="{FF2B5EF4-FFF2-40B4-BE49-F238E27FC236}">
                <a16:creationId xmlns:a16="http://schemas.microsoft.com/office/drawing/2014/main" id="{3E163376-754A-466A-BEE9-6F1763FB98C3}"/>
              </a:ext>
            </a:extLst>
          </p:cNvPr>
          <p:cNvSpPr>
            <a:spLocks noGrp="1"/>
          </p:cNvSpPr>
          <p:nvPr>
            <p:ph type="subTitle" idx="4294967295"/>
          </p:nvPr>
        </p:nvSpPr>
        <p:spPr>
          <a:xfrm>
            <a:off x="630338" y="5076796"/>
            <a:ext cx="8173851" cy="695325"/>
          </a:xfrm>
        </p:spPr>
        <p:txBody>
          <a:bodyPr vert="horz" lIns="91440" tIns="45720" rIns="91440" bIns="45720" rtlCol="0" anchor="t">
            <a:normAutofit fontScale="92500" lnSpcReduction="20000"/>
          </a:bodyPr>
          <a:lstStyle/>
          <a:p>
            <a:pPr marL="0" indent="0" algn="l">
              <a:buNone/>
            </a:pPr>
            <a:r>
              <a:rPr lang="en-US" dirty="0"/>
              <a:t>Joe Hannett, </a:t>
            </a:r>
            <a:r>
              <a:rPr lang="en-US" dirty="0">
                <a:solidFill>
                  <a:schemeClr val="tx1"/>
                </a:solidFill>
              </a:rPr>
              <a:t>LSC VCFSE Alliance lead</a:t>
            </a:r>
            <a:endParaRPr lang="en-US" dirty="0">
              <a:solidFill>
                <a:srgbClr val="FF0000"/>
              </a:solidFill>
            </a:endParaRPr>
          </a:p>
          <a:p>
            <a:pPr marL="0" indent="0" algn="l">
              <a:buNone/>
            </a:pPr>
            <a:r>
              <a:rPr lang="en-US" dirty="0"/>
              <a:t>Linda Vernon, Head of Digital Empowerment</a:t>
            </a:r>
          </a:p>
          <a:p>
            <a:pPr marL="0" indent="0">
              <a:buNone/>
            </a:pPr>
            <a:endParaRPr lang="en-US" dirty="0"/>
          </a:p>
        </p:txBody>
      </p:sp>
    </p:spTree>
    <p:extLst>
      <p:ext uri="{BB962C8B-B14F-4D97-AF65-F5344CB8AC3E}">
        <p14:creationId xmlns:p14="http://schemas.microsoft.com/office/powerpoint/2010/main" val="7041649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ED3F50-C3C3-9177-49EC-2508A499397E}"/>
              </a:ext>
            </a:extLst>
          </p:cNvPr>
          <p:cNvSpPr>
            <a:spLocks noGrp="1"/>
          </p:cNvSpPr>
          <p:nvPr>
            <p:ph type="title"/>
          </p:nvPr>
        </p:nvSpPr>
        <p:spPr/>
        <p:txBody>
          <a:bodyPr/>
          <a:lstStyle/>
          <a:p>
            <a:r>
              <a:rPr lang="en-GB" dirty="0"/>
              <a:t>WHY this matters … learning health systems </a:t>
            </a:r>
          </a:p>
        </p:txBody>
      </p:sp>
      <p:sp>
        <p:nvSpPr>
          <p:cNvPr id="4" name="Slide Number Placeholder 3">
            <a:extLst>
              <a:ext uri="{FF2B5EF4-FFF2-40B4-BE49-F238E27FC236}">
                <a16:creationId xmlns:a16="http://schemas.microsoft.com/office/drawing/2014/main" id="{DDDBF2A0-688C-6EDF-D44C-5DB1EBD87A62}"/>
              </a:ext>
            </a:extLst>
          </p:cNvPr>
          <p:cNvSpPr>
            <a:spLocks noGrp="1"/>
          </p:cNvSpPr>
          <p:nvPr>
            <p:ph type="sldNum" sz="quarter" idx="12"/>
          </p:nvPr>
        </p:nvSpPr>
        <p:spPr/>
        <p:txBody>
          <a:bodyPr/>
          <a:lstStyle/>
          <a:p>
            <a:fld id="{507B77E4-D16E-4E80-BECE-B10ACE50DA11}" type="slidenum">
              <a:rPr lang="en-GB" smtClean="0"/>
              <a:pPr/>
              <a:t>10</a:t>
            </a:fld>
            <a:endParaRPr lang="en-GB" dirty="0"/>
          </a:p>
        </p:txBody>
      </p:sp>
      <p:pic>
        <p:nvPicPr>
          <p:cNvPr id="1026" name="Picture 2" descr="A 'learning health system' moves from idea to action">
            <a:extLst>
              <a:ext uri="{FF2B5EF4-FFF2-40B4-BE49-F238E27FC236}">
                <a16:creationId xmlns:a16="http://schemas.microsoft.com/office/drawing/2014/main" id="{E468EA9C-BCAE-AEE7-2ACB-2461D4F3063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517" t="3384" r="2642" b="4568"/>
          <a:stretch/>
        </p:blipFill>
        <p:spPr bwMode="auto">
          <a:xfrm>
            <a:off x="838200" y="1357904"/>
            <a:ext cx="8529851" cy="53635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49752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ED3F50-C3C3-9177-49EC-2508A499397E}"/>
              </a:ext>
            </a:extLst>
          </p:cNvPr>
          <p:cNvSpPr>
            <a:spLocks noGrp="1"/>
          </p:cNvSpPr>
          <p:nvPr>
            <p:ph type="title"/>
          </p:nvPr>
        </p:nvSpPr>
        <p:spPr/>
        <p:txBody>
          <a:bodyPr/>
          <a:lstStyle/>
          <a:p>
            <a:r>
              <a:rPr lang="en-GB" dirty="0"/>
              <a:t>WHY this matters … learning health systems </a:t>
            </a:r>
          </a:p>
        </p:txBody>
      </p:sp>
      <p:sp>
        <p:nvSpPr>
          <p:cNvPr id="4" name="Slide Number Placeholder 3">
            <a:extLst>
              <a:ext uri="{FF2B5EF4-FFF2-40B4-BE49-F238E27FC236}">
                <a16:creationId xmlns:a16="http://schemas.microsoft.com/office/drawing/2014/main" id="{DDDBF2A0-688C-6EDF-D44C-5DB1EBD87A62}"/>
              </a:ext>
            </a:extLst>
          </p:cNvPr>
          <p:cNvSpPr>
            <a:spLocks noGrp="1"/>
          </p:cNvSpPr>
          <p:nvPr>
            <p:ph type="sldNum" sz="quarter" idx="12"/>
          </p:nvPr>
        </p:nvSpPr>
        <p:spPr/>
        <p:txBody>
          <a:bodyPr/>
          <a:lstStyle/>
          <a:p>
            <a:fld id="{507B77E4-D16E-4E80-BECE-B10ACE50DA11}" type="slidenum">
              <a:rPr lang="en-GB" smtClean="0"/>
              <a:pPr/>
              <a:t>11</a:t>
            </a:fld>
            <a:endParaRPr lang="en-GB" dirty="0"/>
          </a:p>
        </p:txBody>
      </p:sp>
      <p:sp>
        <p:nvSpPr>
          <p:cNvPr id="5" name="TextBox 4">
            <a:extLst>
              <a:ext uri="{FF2B5EF4-FFF2-40B4-BE49-F238E27FC236}">
                <a16:creationId xmlns:a16="http://schemas.microsoft.com/office/drawing/2014/main" id="{8102DA0F-1C34-E1ED-0B64-BAA8512C9A71}"/>
              </a:ext>
            </a:extLst>
          </p:cNvPr>
          <p:cNvSpPr txBox="1"/>
          <p:nvPr/>
        </p:nvSpPr>
        <p:spPr>
          <a:xfrm>
            <a:off x="9289715" y="5281837"/>
            <a:ext cx="3036328" cy="1200329"/>
          </a:xfrm>
          <a:prstGeom prst="rect">
            <a:avLst/>
          </a:prstGeom>
          <a:noFill/>
        </p:spPr>
        <p:txBody>
          <a:bodyPr wrap="square">
            <a:spAutoFit/>
          </a:bodyPr>
          <a:lstStyle/>
          <a:p>
            <a:r>
              <a:rPr lang="en-US" dirty="0">
                <a:hlinkClick r:id="rId2"/>
              </a:rPr>
              <a:t>Developing learning health systems in the UK: Priorities for action - The Health Foundation</a:t>
            </a:r>
            <a:endParaRPr lang="en-GB" dirty="0"/>
          </a:p>
        </p:txBody>
      </p:sp>
      <p:pic>
        <p:nvPicPr>
          <p:cNvPr id="10" name="Picture 9">
            <a:extLst>
              <a:ext uri="{FF2B5EF4-FFF2-40B4-BE49-F238E27FC236}">
                <a16:creationId xmlns:a16="http://schemas.microsoft.com/office/drawing/2014/main" id="{B545A29F-E35F-CB65-B9B0-1F27AAEE5074}"/>
              </a:ext>
            </a:extLst>
          </p:cNvPr>
          <p:cNvPicPr>
            <a:picLocks noChangeAspect="1"/>
          </p:cNvPicPr>
          <p:nvPr/>
        </p:nvPicPr>
        <p:blipFill rotWithShape="1">
          <a:blip r:embed="rId3"/>
          <a:srcRect l="74664" t="25165" r="3955" b="19229"/>
          <a:stretch/>
        </p:blipFill>
        <p:spPr>
          <a:xfrm>
            <a:off x="9289715" y="1501254"/>
            <a:ext cx="2585655" cy="3614502"/>
          </a:xfrm>
          <a:prstGeom prst="rect">
            <a:avLst/>
          </a:prstGeom>
        </p:spPr>
      </p:pic>
      <p:pic>
        <p:nvPicPr>
          <p:cNvPr id="12" name="Picture 11" descr="A diagram of steps with text&#10;&#10;Description automatically generated with medium confidence">
            <a:extLst>
              <a:ext uri="{FF2B5EF4-FFF2-40B4-BE49-F238E27FC236}">
                <a16:creationId xmlns:a16="http://schemas.microsoft.com/office/drawing/2014/main" id="{0B7F590D-70D6-A079-5A71-8C34FDCF2AB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4909" y="1501254"/>
            <a:ext cx="8590794" cy="4832322"/>
          </a:xfrm>
          <a:prstGeom prst="rect">
            <a:avLst/>
          </a:prstGeom>
        </p:spPr>
      </p:pic>
    </p:spTree>
    <p:extLst>
      <p:ext uri="{BB962C8B-B14F-4D97-AF65-F5344CB8AC3E}">
        <p14:creationId xmlns:p14="http://schemas.microsoft.com/office/powerpoint/2010/main" val="14801478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ED3F50-C3C3-9177-49EC-2508A499397E}"/>
              </a:ext>
            </a:extLst>
          </p:cNvPr>
          <p:cNvSpPr>
            <a:spLocks noGrp="1"/>
          </p:cNvSpPr>
          <p:nvPr>
            <p:ph type="title"/>
          </p:nvPr>
        </p:nvSpPr>
        <p:spPr/>
        <p:txBody>
          <a:bodyPr/>
          <a:lstStyle/>
          <a:p>
            <a:r>
              <a:rPr lang="en-GB" dirty="0"/>
              <a:t>WHY this matters … </a:t>
            </a:r>
          </a:p>
        </p:txBody>
      </p:sp>
      <p:sp>
        <p:nvSpPr>
          <p:cNvPr id="3" name="Content Placeholder 2">
            <a:extLst>
              <a:ext uri="{FF2B5EF4-FFF2-40B4-BE49-F238E27FC236}">
                <a16:creationId xmlns:a16="http://schemas.microsoft.com/office/drawing/2014/main" id="{750E7C49-8EEB-0479-E91A-D4A69944225B}"/>
              </a:ext>
            </a:extLst>
          </p:cNvPr>
          <p:cNvSpPr>
            <a:spLocks noGrp="1"/>
          </p:cNvSpPr>
          <p:nvPr>
            <p:ph idx="1"/>
          </p:nvPr>
        </p:nvSpPr>
        <p:spPr>
          <a:xfrm>
            <a:off x="838200" y="1593972"/>
            <a:ext cx="10515600" cy="4351338"/>
          </a:xfrm>
        </p:spPr>
        <p:txBody>
          <a:bodyPr>
            <a:normAutofit fontScale="70000" lnSpcReduction="20000"/>
          </a:bodyPr>
          <a:lstStyle/>
          <a:p>
            <a:pPr>
              <a:lnSpc>
                <a:spcPct val="107000"/>
              </a:lnSpc>
              <a:spcAft>
                <a:spcPts val="800"/>
              </a:spcAft>
            </a:pPr>
            <a:r>
              <a:rPr lang="en-GB" sz="3000" kern="100" dirty="0">
                <a:effectLst/>
                <a:latin typeface="Aptos" panose="020B0004020202020204" pitchFamily="34" charset="0"/>
                <a:ea typeface="Aptos" panose="020B0004020202020204" pitchFamily="34" charset="0"/>
                <a:cs typeface="Times New Roman" panose="02020603050405020304" pitchFamily="18" charset="0"/>
              </a:rPr>
              <a:t>Building our mutual partnership, trust and support. This work supports our partnership’s ambitions and will improve our assessment of our maturity against NHSE’s relevant QDT. </a:t>
            </a:r>
          </a:p>
          <a:p>
            <a:pPr marL="742950" lvl="1" indent="-285750">
              <a:lnSpc>
                <a:spcPct val="107000"/>
              </a:lnSpc>
              <a:buFont typeface="+mj-lt"/>
              <a:buAutoNum type="alphaLcPeriod"/>
            </a:pPr>
            <a:r>
              <a:rPr lang="en-GB" sz="3000" kern="100" dirty="0">
                <a:effectLst/>
                <a:latin typeface="Aptos" panose="020B0004020202020204" pitchFamily="34" charset="0"/>
                <a:ea typeface="Aptos" panose="020B0004020202020204" pitchFamily="34" charset="0"/>
                <a:cs typeface="Times New Roman" panose="02020603050405020304" pitchFamily="18" charset="0"/>
              </a:rPr>
              <a:t>To explore the possibility of identifying areas to optimise or improve and increase partnership working to improve population health outcomes in LSC. </a:t>
            </a:r>
          </a:p>
          <a:p>
            <a:pPr marL="742950" lvl="1" indent="-285750">
              <a:lnSpc>
                <a:spcPct val="107000"/>
              </a:lnSpc>
              <a:buFont typeface="+mj-lt"/>
              <a:buAutoNum type="alphaLcPeriod"/>
            </a:pPr>
            <a:r>
              <a:rPr lang="en-GB" sz="3000" kern="100" dirty="0">
                <a:effectLst/>
                <a:latin typeface="Aptos" panose="020B0004020202020204" pitchFamily="34" charset="0"/>
                <a:ea typeface="Aptos" panose="020B0004020202020204" pitchFamily="34" charset="0"/>
                <a:cs typeface="Times New Roman" panose="02020603050405020304" pitchFamily="18" charset="0"/>
              </a:rPr>
              <a:t>Utilising the capability of the SIS will support VCFSE organisations to target services and scarce VCFSE resources to the people and places where most effective.</a:t>
            </a:r>
          </a:p>
          <a:p>
            <a:pPr marL="742950" lvl="1" indent="-285750">
              <a:lnSpc>
                <a:spcPct val="107000"/>
              </a:lnSpc>
              <a:buFont typeface="+mj-lt"/>
              <a:buAutoNum type="alphaLcPeriod"/>
            </a:pPr>
            <a:r>
              <a:rPr lang="en-GB" sz="3000" kern="100" dirty="0">
                <a:effectLst/>
                <a:latin typeface="Aptos" panose="020B0004020202020204" pitchFamily="34" charset="0"/>
                <a:ea typeface="Aptos" panose="020B0004020202020204" pitchFamily="34" charset="0"/>
                <a:cs typeface="Times New Roman" panose="02020603050405020304" pitchFamily="18" charset="0"/>
              </a:rPr>
              <a:t>Establish if the SIS can provide evidence for ICS partners on impact of VCFSE activities on population health and the financial health of the system, or support assertions of the same. </a:t>
            </a:r>
          </a:p>
          <a:p>
            <a:pPr marL="742950" lvl="1" indent="-285750">
              <a:lnSpc>
                <a:spcPct val="107000"/>
              </a:lnSpc>
              <a:buFont typeface="+mj-lt"/>
              <a:buAutoNum type="alphaLcPeriod"/>
            </a:pPr>
            <a:r>
              <a:rPr lang="en-GB" sz="3000" kern="100" dirty="0">
                <a:effectLst/>
                <a:latin typeface="Aptos" panose="020B0004020202020204" pitchFamily="34" charset="0"/>
                <a:ea typeface="Aptos" panose="020B0004020202020204" pitchFamily="34" charset="0"/>
                <a:cs typeface="Times New Roman" panose="02020603050405020304" pitchFamily="18" charset="0"/>
              </a:rPr>
              <a:t>Provide evidence for VCFSE organisations preparing proposals to funding bodies. </a:t>
            </a:r>
          </a:p>
          <a:p>
            <a:pPr marL="742950" lvl="1" indent="-285750">
              <a:lnSpc>
                <a:spcPct val="107000"/>
              </a:lnSpc>
              <a:spcBef>
                <a:spcPts val="1200"/>
              </a:spcBef>
              <a:spcAft>
                <a:spcPts val="800"/>
              </a:spcAft>
              <a:buFont typeface="+mj-lt"/>
              <a:buAutoNum type="alphaLcPeriod"/>
            </a:pPr>
            <a:r>
              <a:rPr lang="en-GB" sz="3000" kern="100" dirty="0">
                <a:effectLst/>
                <a:latin typeface="Aptos" panose="020B0004020202020204" pitchFamily="34" charset="0"/>
                <a:ea typeface="Aptos" panose="020B0004020202020204" pitchFamily="34" charset="0"/>
                <a:cs typeface="Times New Roman" panose="02020603050405020304" pitchFamily="18" charset="0"/>
              </a:rPr>
              <a:t>Support organisational, sectoral, and wider research into the efficacy and impact of VCFSE services, their future development, and inter-dependencies. </a:t>
            </a:r>
          </a:p>
          <a:p>
            <a:endParaRPr lang="en-GB" sz="900" dirty="0"/>
          </a:p>
        </p:txBody>
      </p:sp>
      <p:sp>
        <p:nvSpPr>
          <p:cNvPr id="4" name="Slide Number Placeholder 3">
            <a:extLst>
              <a:ext uri="{FF2B5EF4-FFF2-40B4-BE49-F238E27FC236}">
                <a16:creationId xmlns:a16="http://schemas.microsoft.com/office/drawing/2014/main" id="{DDDBF2A0-688C-6EDF-D44C-5DB1EBD87A62}"/>
              </a:ext>
            </a:extLst>
          </p:cNvPr>
          <p:cNvSpPr>
            <a:spLocks noGrp="1"/>
          </p:cNvSpPr>
          <p:nvPr>
            <p:ph type="sldNum" sz="quarter" idx="12"/>
          </p:nvPr>
        </p:nvSpPr>
        <p:spPr/>
        <p:txBody>
          <a:bodyPr/>
          <a:lstStyle/>
          <a:p>
            <a:fld id="{507B77E4-D16E-4E80-BECE-B10ACE50DA11}" type="slidenum">
              <a:rPr lang="en-GB" smtClean="0"/>
              <a:pPr/>
              <a:t>12</a:t>
            </a:fld>
            <a:endParaRPr lang="en-GB" dirty="0"/>
          </a:p>
        </p:txBody>
      </p:sp>
    </p:spTree>
    <p:extLst>
      <p:ext uri="{BB962C8B-B14F-4D97-AF65-F5344CB8AC3E}">
        <p14:creationId xmlns:p14="http://schemas.microsoft.com/office/powerpoint/2010/main" val="14667820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ED3F50-C3C3-9177-49EC-2508A499397E}"/>
              </a:ext>
            </a:extLst>
          </p:cNvPr>
          <p:cNvSpPr>
            <a:spLocks noGrp="1"/>
          </p:cNvSpPr>
          <p:nvPr>
            <p:ph type="title"/>
          </p:nvPr>
        </p:nvSpPr>
        <p:spPr/>
        <p:txBody>
          <a:bodyPr/>
          <a:lstStyle/>
          <a:p>
            <a:r>
              <a:rPr lang="en-GB" dirty="0"/>
              <a:t>HOW do we get there? … </a:t>
            </a:r>
          </a:p>
        </p:txBody>
      </p:sp>
      <p:sp>
        <p:nvSpPr>
          <p:cNvPr id="3" name="Content Placeholder 2">
            <a:extLst>
              <a:ext uri="{FF2B5EF4-FFF2-40B4-BE49-F238E27FC236}">
                <a16:creationId xmlns:a16="http://schemas.microsoft.com/office/drawing/2014/main" id="{750E7C49-8EEB-0479-E91A-D4A69944225B}"/>
              </a:ext>
            </a:extLst>
          </p:cNvPr>
          <p:cNvSpPr>
            <a:spLocks noGrp="1"/>
          </p:cNvSpPr>
          <p:nvPr>
            <p:ph idx="1"/>
          </p:nvPr>
        </p:nvSpPr>
        <p:spPr>
          <a:xfrm>
            <a:off x="838200" y="1401384"/>
            <a:ext cx="10515600" cy="5456615"/>
          </a:xfrm>
        </p:spPr>
        <p:txBody>
          <a:bodyPr>
            <a:normAutofit/>
          </a:bodyPr>
          <a:lstStyle/>
          <a:p>
            <a:pPr marL="742950" lvl="1" indent="-285750">
              <a:lnSpc>
                <a:spcPct val="107000"/>
              </a:lnSpc>
              <a:buFont typeface="+mj-lt"/>
              <a:buAutoNum type="arabicPeriod"/>
            </a:pPr>
            <a:r>
              <a:rPr lang="en-GB" sz="1600" kern="100" dirty="0">
                <a:effectLst/>
                <a:latin typeface="Aptos" panose="020B0004020202020204" pitchFamily="34" charset="0"/>
                <a:ea typeface="Aptos" panose="020B0004020202020204" pitchFamily="34" charset="0"/>
                <a:cs typeface="Times New Roman" panose="02020603050405020304" pitchFamily="18" charset="0"/>
              </a:rPr>
              <a:t>Establish a small, joint working group to; </a:t>
            </a:r>
          </a:p>
          <a:p>
            <a:pPr marL="1143000" lvl="2" indent="-228600">
              <a:lnSpc>
                <a:spcPct val="107000"/>
              </a:lnSpc>
              <a:buFont typeface="+mj-lt"/>
              <a:buAutoNum type="alphaLcPeriod"/>
            </a:pPr>
            <a:r>
              <a:rPr lang="en-GB" sz="1600" kern="100" dirty="0">
                <a:effectLst/>
                <a:latin typeface="Aptos" panose="020B0004020202020204" pitchFamily="34" charset="0"/>
                <a:ea typeface="Aptos" panose="020B0004020202020204" pitchFamily="34" charset="0"/>
                <a:cs typeface="Times New Roman" panose="02020603050405020304" pitchFamily="18" charset="0"/>
              </a:rPr>
              <a:t>Develop a multi-year approach between the ICB and the VCFSE Alliance,</a:t>
            </a:r>
          </a:p>
          <a:p>
            <a:pPr marL="1143000" lvl="2" indent="-228600">
              <a:lnSpc>
                <a:spcPct val="107000"/>
              </a:lnSpc>
              <a:buFont typeface="+mj-lt"/>
              <a:buAutoNum type="alphaLcPeriod"/>
            </a:pPr>
            <a:r>
              <a:rPr lang="en-GB" sz="1600" kern="100" dirty="0">
                <a:effectLst/>
                <a:latin typeface="Aptos" panose="020B0004020202020204" pitchFamily="34" charset="0"/>
                <a:ea typeface="Aptos" panose="020B0004020202020204" pitchFamily="34" charset="0"/>
                <a:cs typeface="Times New Roman" panose="02020603050405020304" pitchFamily="18" charset="0"/>
              </a:rPr>
              <a:t>guide the development of the use-cases,</a:t>
            </a:r>
          </a:p>
          <a:p>
            <a:pPr marL="1143000" lvl="2" indent="-228600">
              <a:lnSpc>
                <a:spcPct val="107000"/>
              </a:lnSpc>
              <a:buFont typeface="+mj-lt"/>
              <a:buAutoNum type="alphaLcPeriod"/>
            </a:pPr>
            <a:r>
              <a:rPr lang="en-GB" sz="1600" kern="100" dirty="0">
                <a:effectLst/>
                <a:latin typeface="Aptos" panose="020B0004020202020204" pitchFamily="34" charset="0"/>
                <a:ea typeface="Aptos" panose="020B0004020202020204" pitchFamily="34" charset="0"/>
                <a:cs typeface="Times New Roman" panose="02020603050405020304" pitchFamily="18" charset="0"/>
              </a:rPr>
              <a:t>manage the relationship between the Alliance and the ICB in this context. </a:t>
            </a:r>
          </a:p>
          <a:p>
            <a:pPr marL="742950" lvl="1" indent="-285750">
              <a:lnSpc>
                <a:spcPct val="107000"/>
              </a:lnSpc>
              <a:buFont typeface="+mj-lt"/>
              <a:buAutoNum type="arabicPeriod"/>
            </a:pPr>
            <a:r>
              <a:rPr lang="en-GB" sz="1600" kern="100" dirty="0">
                <a:effectLst/>
                <a:latin typeface="Aptos" panose="020B0004020202020204" pitchFamily="34" charset="0"/>
                <a:ea typeface="Aptos" panose="020B0004020202020204" pitchFamily="34" charset="0"/>
                <a:cs typeface="Times New Roman" panose="02020603050405020304" pitchFamily="18" charset="0"/>
              </a:rPr>
              <a:t>Focus on implementing this generic use-case for LSC VCFSE organisations to consume system and place non-patient-identifiable data and intelligence from the LSC SIS for agreed purposes (as per slide 8) with the agreement(s) subject to a review process TBD.</a:t>
            </a:r>
          </a:p>
          <a:p>
            <a:pPr marL="742950" lvl="1" indent="-285750">
              <a:lnSpc>
                <a:spcPct val="107000"/>
              </a:lnSpc>
              <a:buFont typeface="+mj-lt"/>
              <a:buAutoNum type="arabicPeriod"/>
            </a:pPr>
            <a:r>
              <a:rPr lang="en-GB" sz="1600" kern="100" dirty="0">
                <a:effectLst/>
                <a:latin typeface="Aptos" panose="020B0004020202020204" pitchFamily="34" charset="0"/>
                <a:ea typeface="Aptos" panose="020B0004020202020204" pitchFamily="34" charset="0"/>
                <a:cs typeface="Times New Roman" panose="02020603050405020304" pitchFamily="18" charset="0"/>
              </a:rPr>
              <a:t>Where feasible enable access to the SIS for those present at the workshop to non-patient identifiable data to explore the system’s potential.</a:t>
            </a:r>
          </a:p>
          <a:p>
            <a:pPr marL="742950" lvl="1" indent="-285750">
              <a:lnSpc>
                <a:spcPct val="107000"/>
              </a:lnSpc>
              <a:buFont typeface="+mj-lt"/>
              <a:buAutoNum type="arabicPeriod"/>
            </a:pPr>
            <a:r>
              <a:rPr lang="en-GB" sz="1600" kern="100" dirty="0">
                <a:effectLst/>
                <a:latin typeface="Aptos" panose="020B0004020202020204" pitchFamily="34" charset="0"/>
                <a:ea typeface="Aptos" panose="020B0004020202020204" pitchFamily="34" charset="0"/>
                <a:cs typeface="Times New Roman" panose="02020603050405020304" pitchFamily="18" charset="0"/>
              </a:rPr>
              <a:t>Create a capability for LSC active VCFSE domains to have access to SIS mediated by the LSC VCFSE Alliance and the ICB’s Data team if deemed prudent by either party, with a presumption of approval. </a:t>
            </a:r>
          </a:p>
          <a:p>
            <a:pPr marL="742950" lvl="1" indent="-285750">
              <a:lnSpc>
                <a:spcPct val="107000"/>
              </a:lnSpc>
              <a:buFont typeface="+mj-lt"/>
              <a:buAutoNum type="arabicPeriod"/>
            </a:pPr>
            <a:r>
              <a:rPr lang="en-GB" sz="1600" kern="100" dirty="0">
                <a:effectLst/>
                <a:latin typeface="Aptos" panose="020B0004020202020204" pitchFamily="34" charset="0"/>
                <a:ea typeface="Aptos" panose="020B0004020202020204" pitchFamily="34" charset="0"/>
                <a:cs typeface="Times New Roman" panose="02020603050405020304" pitchFamily="18" charset="0"/>
              </a:rPr>
              <a:t>Work with system colleagues to develop data self-service and specialist analytical capabilities and expertise, to ensure as far as possible accurate use of this powerful tool, through the ICS apprenticeship levy fund and the available paths to increased data literacy. </a:t>
            </a:r>
          </a:p>
          <a:p>
            <a:pPr marL="742950" lvl="1" indent="-285750">
              <a:lnSpc>
                <a:spcPct val="107000"/>
              </a:lnSpc>
              <a:buFont typeface="+mj-lt"/>
              <a:buAutoNum type="arabicPeriod"/>
            </a:pPr>
            <a:r>
              <a:rPr lang="en-GB" sz="1600" kern="100" dirty="0">
                <a:effectLst/>
                <a:latin typeface="Aptos" panose="020B0004020202020204" pitchFamily="34" charset="0"/>
                <a:ea typeface="Aptos" panose="020B0004020202020204" pitchFamily="34" charset="0"/>
                <a:cs typeface="Times New Roman" panose="02020603050405020304" pitchFamily="18" charset="0"/>
              </a:rPr>
              <a:t>In the medium to long term build on the experience gained from the consumption scenario to explore the potential and required resources to enable a contribution use case to be developed. </a:t>
            </a:r>
          </a:p>
          <a:p>
            <a:pPr marL="742950" lvl="1" indent="-285750">
              <a:lnSpc>
                <a:spcPct val="107000"/>
              </a:lnSpc>
              <a:spcAft>
                <a:spcPts val="800"/>
              </a:spcAft>
              <a:buFont typeface="+mj-lt"/>
              <a:buAutoNum type="arabicPeriod"/>
            </a:pPr>
            <a:r>
              <a:rPr lang="en-GB" sz="1200" i="1" kern="100" dirty="0">
                <a:effectLst/>
                <a:latin typeface="Aptos" panose="020B0004020202020204" pitchFamily="34" charset="0"/>
                <a:ea typeface="Aptos" panose="020B0004020202020204" pitchFamily="34" charset="0"/>
                <a:cs typeface="Times New Roman" panose="02020603050405020304" pitchFamily="18" charset="0"/>
              </a:rPr>
              <a:t>If access to patient identifiable data is deemed necessary by a VCFSE partner, this may be negotiated bi-laterally with the ICB as part of contract/grant negotiations or another forum TBD. </a:t>
            </a:r>
            <a:endParaRPr lang="en-GB" sz="16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GB" dirty="0"/>
          </a:p>
        </p:txBody>
      </p:sp>
      <p:sp>
        <p:nvSpPr>
          <p:cNvPr id="4" name="Slide Number Placeholder 3">
            <a:extLst>
              <a:ext uri="{FF2B5EF4-FFF2-40B4-BE49-F238E27FC236}">
                <a16:creationId xmlns:a16="http://schemas.microsoft.com/office/drawing/2014/main" id="{DDDBF2A0-688C-6EDF-D44C-5DB1EBD87A62}"/>
              </a:ext>
            </a:extLst>
          </p:cNvPr>
          <p:cNvSpPr>
            <a:spLocks noGrp="1"/>
          </p:cNvSpPr>
          <p:nvPr>
            <p:ph type="sldNum" sz="quarter" idx="12"/>
          </p:nvPr>
        </p:nvSpPr>
        <p:spPr/>
        <p:txBody>
          <a:bodyPr/>
          <a:lstStyle/>
          <a:p>
            <a:fld id="{507B77E4-D16E-4E80-BECE-B10ACE50DA11}" type="slidenum">
              <a:rPr lang="en-GB" smtClean="0"/>
              <a:pPr/>
              <a:t>13</a:t>
            </a:fld>
            <a:endParaRPr lang="en-GB" dirty="0"/>
          </a:p>
        </p:txBody>
      </p:sp>
    </p:spTree>
    <p:extLst>
      <p:ext uri="{BB962C8B-B14F-4D97-AF65-F5344CB8AC3E}">
        <p14:creationId xmlns:p14="http://schemas.microsoft.com/office/powerpoint/2010/main" val="5260698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ED3F50-C3C3-9177-49EC-2508A499397E}"/>
              </a:ext>
            </a:extLst>
          </p:cNvPr>
          <p:cNvSpPr>
            <a:spLocks noGrp="1"/>
          </p:cNvSpPr>
          <p:nvPr>
            <p:ph type="title"/>
          </p:nvPr>
        </p:nvSpPr>
        <p:spPr/>
        <p:txBody>
          <a:bodyPr/>
          <a:lstStyle/>
          <a:p>
            <a:r>
              <a:rPr lang="en-GB" dirty="0"/>
              <a:t>Anticipated outcomes:</a:t>
            </a:r>
          </a:p>
        </p:txBody>
      </p:sp>
      <p:sp>
        <p:nvSpPr>
          <p:cNvPr id="3" name="Content Placeholder 2">
            <a:extLst>
              <a:ext uri="{FF2B5EF4-FFF2-40B4-BE49-F238E27FC236}">
                <a16:creationId xmlns:a16="http://schemas.microsoft.com/office/drawing/2014/main" id="{750E7C49-8EEB-0479-E91A-D4A69944225B}"/>
              </a:ext>
            </a:extLst>
          </p:cNvPr>
          <p:cNvSpPr>
            <a:spLocks noGrp="1"/>
          </p:cNvSpPr>
          <p:nvPr>
            <p:ph idx="1"/>
          </p:nvPr>
        </p:nvSpPr>
        <p:spPr>
          <a:xfrm>
            <a:off x="838200" y="1593972"/>
            <a:ext cx="10515600" cy="4351338"/>
          </a:xfrm>
        </p:spPr>
        <p:txBody>
          <a:bodyPr>
            <a:normAutofit fontScale="55000" lnSpcReduction="20000"/>
          </a:bodyPr>
          <a:lstStyle/>
          <a:p>
            <a:pPr lvl="1">
              <a:lnSpc>
                <a:spcPct val="107000"/>
              </a:lnSpc>
              <a:spcBef>
                <a:spcPts val="1200"/>
              </a:spcBef>
              <a:spcAft>
                <a:spcPts val="800"/>
              </a:spcAft>
            </a:pPr>
            <a:r>
              <a:rPr lang="en-GB" sz="3000" kern="100" dirty="0">
                <a:effectLst/>
                <a:latin typeface="Aptos" panose="020B0004020202020204" pitchFamily="34" charset="0"/>
                <a:ea typeface="Aptos" panose="020B0004020202020204" pitchFamily="34" charset="0"/>
                <a:cs typeface="Times New Roman" panose="02020603050405020304" pitchFamily="18" charset="0"/>
              </a:rPr>
              <a:t>Increased trust and partnership working between the ICB and the VCFSE Alliance, and wider VCFSE. </a:t>
            </a:r>
          </a:p>
          <a:p>
            <a:pPr lvl="1">
              <a:lnSpc>
                <a:spcPct val="107000"/>
              </a:lnSpc>
              <a:spcBef>
                <a:spcPts val="1200"/>
              </a:spcBef>
              <a:spcAft>
                <a:spcPts val="800"/>
              </a:spcAft>
            </a:pPr>
            <a:r>
              <a:rPr lang="en-GB" sz="3000" kern="100" dirty="0">
                <a:effectLst/>
                <a:latin typeface="Aptos" panose="020B0004020202020204" pitchFamily="34" charset="0"/>
                <a:ea typeface="Aptos" panose="020B0004020202020204" pitchFamily="34" charset="0"/>
                <a:cs typeface="Times New Roman" panose="02020603050405020304" pitchFamily="18" charset="0"/>
              </a:rPr>
              <a:t>Improved system, place and organisational resource allocation and decision-making capabilities. </a:t>
            </a:r>
          </a:p>
          <a:p>
            <a:pPr lvl="1">
              <a:lnSpc>
                <a:spcPct val="107000"/>
              </a:lnSpc>
              <a:spcBef>
                <a:spcPts val="1200"/>
              </a:spcBef>
              <a:spcAft>
                <a:spcPts val="800"/>
              </a:spcAft>
            </a:pPr>
            <a:r>
              <a:rPr lang="en-GB" sz="3000" kern="100" dirty="0">
                <a:effectLst/>
                <a:latin typeface="Aptos" panose="020B0004020202020204" pitchFamily="34" charset="0"/>
                <a:ea typeface="Aptos" panose="020B0004020202020204" pitchFamily="34" charset="0"/>
                <a:cs typeface="Times New Roman" panose="02020603050405020304" pitchFamily="18" charset="0"/>
              </a:rPr>
              <a:t>Richer, more nuanced data, intelligence and insight about our population’s health.</a:t>
            </a:r>
          </a:p>
          <a:p>
            <a:pPr lvl="1">
              <a:lnSpc>
                <a:spcPct val="107000"/>
              </a:lnSpc>
              <a:spcBef>
                <a:spcPts val="1200"/>
              </a:spcBef>
              <a:spcAft>
                <a:spcPts val="800"/>
              </a:spcAft>
            </a:pPr>
            <a:r>
              <a:rPr lang="en-GB" sz="3000" kern="100" dirty="0">
                <a:effectLst/>
                <a:latin typeface="Aptos" panose="020B0004020202020204" pitchFamily="34" charset="0"/>
                <a:ea typeface="Aptos" panose="020B0004020202020204" pitchFamily="34" charset="0"/>
                <a:cs typeface="Times New Roman" panose="02020603050405020304" pitchFamily="18" charset="0"/>
              </a:rPr>
              <a:t>Improved recognition and increased activity to address complexity and intersectionality</a:t>
            </a:r>
            <a:r>
              <a:rPr lang="en-GB" sz="3000" b="1" kern="100" dirty="0">
                <a:effectLst/>
                <a:latin typeface="Aptos" panose="020B0004020202020204" pitchFamily="34" charset="0"/>
                <a:ea typeface="Aptos" panose="020B0004020202020204" pitchFamily="34" charset="0"/>
                <a:cs typeface="Times New Roman" panose="02020603050405020304" pitchFamily="18" charset="0"/>
              </a:rPr>
              <a:t>*</a:t>
            </a:r>
            <a:r>
              <a:rPr lang="en-GB" sz="3000" kern="100" dirty="0">
                <a:effectLst/>
                <a:latin typeface="Aptos" panose="020B0004020202020204" pitchFamily="34" charset="0"/>
                <a:ea typeface="Aptos" panose="020B0004020202020204" pitchFamily="34" charset="0"/>
                <a:cs typeface="Times New Roman" panose="02020603050405020304" pitchFamily="18" charset="0"/>
              </a:rPr>
              <a:t>. </a:t>
            </a:r>
          </a:p>
          <a:p>
            <a:pPr lvl="1">
              <a:lnSpc>
                <a:spcPct val="107000"/>
              </a:lnSpc>
              <a:spcBef>
                <a:spcPts val="1200"/>
              </a:spcBef>
              <a:spcAft>
                <a:spcPts val="800"/>
              </a:spcAft>
            </a:pPr>
            <a:r>
              <a:rPr lang="en-GB" sz="3000" kern="100" dirty="0">
                <a:effectLst/>
                <a:latin typeface="Aptos" panose="020B0004020202020204" pitchFamily="34" charset="0"/>
                <a:ea typeface="Aptos" panose="020B0004020202020204" pitchFamily="34" charset="0"/>
                <a:cs typeface="Times New Roman" panose="02020603050405020304" pitchFamily="18" charset="0"/>
              </a:rPr>
              <a:t>Improved understanding of, and ability to act on, the wider determinants of health. </a:t>
            </a:r>
          </a:p>
          <a:p>
            <a:pPr lvl="1">
              <a:lnSpc>
                <a:spcPct val="107000"/>
              </a:lnSpc>
              <a:spcBef>
                <a:spcPts val="1200"/>
              </a:spcBef>
              <a:spcAft>
                <a:spcPts val="800"/>
              </a:spcAft>
            </a:pPr>
            <a:r>
              <a:rPr lang="en-GB" sz="3000" kern="100" dirty="0">
                <a:effectLst/>
                <a:latin typeface="Aptos" panose="020B0004020202020204" pitchFamily="34" charset="0"/>
                <a:ea typeface="Aptos" panose="020B0004020202020204" pitchFamily="34" charset="0"/>
                <a:cs typeface="Times New Roman" panose="02020603050405020304" pitchFamily="18" charset="0"/>
              </a:rPr>
              <a:t>Increased resources flowing into the VCFSE year on year as evidence accumulates. </a:t>
            </a:r>
          </a:p>
          <a:p>
            <a:pPr lvl="1">
              <a:lnSpc>
                <a:spcPct val="107000"/>
              </a:lnSpc>
              <a:spcBef>
                <a:spcPts val="1200"/>
              </a:spcBef>
              <a:spcAft>
                <a:spcPts val="800"/>
              </a:spcAft>
            </a:pPr>
            <a:r>
              <a:rPr lang="en-GB" sz="3000" kern="100" dirty="0">
                <a:effectLst/>
                <a:latin typeface="Aptos" panose="020B0004020202020204" pitchFamily="34" charset="0"/>
                <a:ea typeface="Aptos" panose="020B0004020202020204" pitchFamily="34" charset="0"/>
                <a:cs typeface="Times New Roman" panose="02020603050405020304" pitchFamily="18" charset="0"/>
              </a:rPr>
              <a:t>Improved ability to use VCFSE data in research into Health Inequalities and other areas. </a:t>
            </a:r>
          </a:p>
          <a:p>
            <a:pPr lvl="1">
              <a:lnSpc>
                <a:spcPct val="107000"/>
              </a:lnSpc>
              <a:spcBef>
                <a:spcPts val="1200"/>
              </a:spcBef>
              <a:spcAft>
                <a:spcPts val="800"/>
              </a:spcAft>
            </a:pPr>
            <a:r>
              <a:rPr lang="en-GB" sz="3000" i="1" kern="100" dirty="0">
                <a:effectLst/>
                <a:latin typeface="Aptos" panose="020B0004020202020204" pitchFamily="34" charset="0"/>
                <a:ea typeface="Aptos" panose="020B0004020202020204" pitchFamily="34" charset="0"/>
                <a:cs typeface="Times New Roman" panose="02020603050405020304" pitchFamily="18" charset="0"/>
              </a:rPr>
              <a:t>Increased system data analyst capacity and capability</a:t>
            </a:r>
            <a:r>
              <a:rPr lang="en-GB" sz="3000" b="1" i="1" kern="100" dirty="0">
                <a:effectLst/>
                <a:latin typeface="Aptos" panose="020B0004020202020204" pitchFamily="34" charset="0"/>
                <a:ea typeface="Aptos" panose="020B0004020202020204" pitchFamily="34" charset="0"/>
                <a:cs typeface="Times New Roman" panose="02020603050405020304" pitchFamily="18" charset="0"/>
              </a:rPr>
              <a:t>**</a:t>
            </a:r>
            <a:r>
              <a:rPr lang="en-GB" sz="3000" i="1" kern="100" dirty="0">
                <a:effectLst/>
                <a:latin typeface="Aptos" panose="020B0004020202020204" pitchFamily="34" charset="0"/>
                <a:ea typeface="Aptos" panose="020B0004020202020204" pitchFamily="34" charset="0"/>
                <a:cs typeface="Times New Roman" panose="02020603050405020304" pitchFamily="18" charset="0"/>
              </a:rPr>
              <a:t>. </a:t>
            </a:r>
            <a:endParaRPr lang="en-GB" sz="30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GB" sz="900" dirty="0"/>
          </a:p>
        </p:txBody>
      </p:sp>
      <p:sp>
        <p:nvSpPr>
          <p:cNvPr id="4" name="Slide Number Placeholder 3">
            <a:extLst>
              <a:ext uri="{FF2B5EF4-FFF2-40B4-BE49-F238E27FC236}">
                <a16:creationId xmlns:a16="http://schemas.microsoft.com/office/drawing/2014/main" id="{DDDBF2A0-688C-6EDF-D44C-5DB1EBD87A62}"/>
              </a:ext>
            </a:extLst>
          </p:cNvPr>
          <p:cNvSpPr>
            <a:spLocks noGrp="1"/>
          </p:cNvSpPr>
          <p:nvPr>
            <p:ph type="sldNum" sz="quarter" idx="12"/>
          </p:nvPr>
        </p:nvSpPr>
        <p:spPr/>
        <p:txBody>
          <a:bodyPr/>
          <a:lstStyle/>
          <a:p>
            <a:fld id="{507B77E4-D16E-4E80-BECE-B10ACE50DA11}" type="slidenum">
              <a:rPr lang="en-GB" smtClean="0"/>
              <a:pPr/>
              <a:t>14</a:t>
            </a:fld>
            <a:endParaRPr lang="en-GB" dirty="0"/>
          </a:p>
        </p:txBody>
      </p:sp>
      <p:sp>
        <p:nvSpPr>
          <p:cNvPr id="6" name="TextBox 5">
            <a:extLst>
              <a:ext uri="{FF2B5EF4-FFF2-40B4-BE49-F238E27FC236}">
                <a16:creationId xmlns:a16="http://schemas.microsoft.com/office/drawing/2014/main" id="{A5A39E26-6142-E21E-A0E5-97CBFD7E632B}"/>
              </a:ext>
            </a:extLst>
          </p:cNvPr>
          <p:cNvSpPr txBox="1"/>
          <p:nvPr/>
        </p:nvSpPr>
        <p:spPr>
          <a:xfrm>
            <a:off x="1279280" y="5429761"/>
            <a:ext cx="9860574" cy="878638"/>
          </a:xfrm>
          <a:prstGeom prst="rect">
            <a:avLst/>
          </a:prstGeom>
          <a:noFill/>
        </p:spPr>
        <p:txBody>
          <a:bodyPr wrap="square">
            <a:spAutoFit/>
          </a:bodyPr>
          <a:lstStyle/>
          <a:p>
            <a:pPr>
              <a:lnSpc>
                <a:spcPct val="107000"/>
              </a:lnSpc>
              <a:spcAft>
                <a:spcPts val="800"/>
              </a:spcAft>
            </a:pPr>
            <a:r>
              <a:rPr lang="en-GB" sz="1400" b="1" i="1" kern="100" dirty="0">
                <a:effectLst/>
                <a:latin typeface="Aptos" panose="020B0004020202020204" pitchFamily="34" charset="0"/>
                <a:ea typeface="Aptos" panose="020B0004020202020204" pitchFamily="34" charset="0"/>
                <a:cs typeface="Times New Roman" panose="02020603050405020304" pitchFamily="18" charset="0"/>
              </a:rPr>
              <a:t>*</a:t>
            </a:r>
            <a:r>
              <a:rPr lang="en-GB" sz="1400" b="1" kern="100" dirty="0">
                <a:solidFill>
                  <a:srgbClr val="1F1F1F"/>
                </a:solidFill>
                <a:effectLst/>
                <a:latin typeface="Arial" panose="020B0604020202020204" pitchFamily="34" charset="0"/>
                <a:ea typeface="Aptos" panose="020B0004020202020204" pitchFamily="34" charset="0"/>
                <a:cs typeface="Times New Roman" panose="02020603050405020304" pitchFamily="18" charset="0"/>
              </a:rPr>
              <a:t> </a:t>
            </a:r>
            <a:r>
              <a:rPr lang="en-GB" sz="1400" b="1" i="1" kern="100" dirty="0">
                <a:effectLst/>
                <a:latin typeface="Aptos" panose="020B0004020202020204" pitchFamily="34" charset="0"/>
                <a:ea typeface="Aptos" panose="020B0004020202020204" pitchFamily="34" charset="0"/>
                <a:cs typeface="Times New Roman" panose="02020603050405020304" pitchFamily="18" charset="0"/>
              </a:rPr>
              <a:t>the interconnected nature of social categorisations such as race, class, and gender as they apply to a given individual or group, regarded as creating overlapping and interdependent systems of discrimination or disadvantage.</a:t>
            </a:r>
          </a:p>
          <a:p>
            <a:pPr>
              <a:lnSpc>
                <a:spcPct val="107000"/>
              </a:lnSpc>
              <a:spcAft>
                <a:spcPts val="800"/>
              </a:spcAft>
            </a:pPr>
            <a:r>
              <a:rPr lang="en-GB" sz="1400" b="1" i="1" kern="100" dirty="0">
                <a:effectLst/>
                <a:latin typeface="Aptos" panose="020B0004020202020204" pitchFamily="34" charset="0"/>
                <a:ea typeface="Aptos" panose="020B0004020202020204" pitchFamily="34" charset="0"/>
                <a:cs typeface="Times New Roman" panose="02020603050405020304" pitchFamily="18" charset="0"/>
              </a:rPr>
              <a:t>**dependant on sufficient take-up of opportunities available through the Apprenticeship programme. </a:t>
            </a:r>
            <a:endParaRPr lang="en-GB" sz="1400" b="1"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34939014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ED3F50-C3C3-9177-49EC-2508A499397E}"/>
              </a:ext>
            </a:extLst>
          </p:cNvPr>
          <p:cNvSpPr>
            <a:spLocks noGrp="1"/>
          </p:cNvSpPr>
          <p:nvPr>
            <p:ph type="title"/>
          </p:nvPr>
        </p:nvSpPr>
        <p:spPr/>
        <p:txBody>
          <a:bodyPr/>
          <a:lstStyle/>
          <a:p>
            <a:r>
              <a:rPr lang="en-GB" dirty="0"/>
              <a:t>Discussion points:</a:t>
            </a:r>
          </a:p>
        </p:txBody>
      </p:sp>
      <p:sp>
        <p:nvSpPr>
          <p:cNvPr id="3" name="Content Placeholder 2">
            <a:extLst>
              <a:ext uri="{FF2B5EF4-FFF2-40B4-BE49-F238E27FC236}">
                <a16:creationId xmlns:a16="http://schemas.microsoft.com/office/drawing/2014/main" id="{750E7C49-8EEB-0479-E91A-D4A69944225B}"/>
              </a:ext>
            </a:extLst>
          </p:cNvPr>
          <p:cNvSpPr>
            <a:spLocks noGrp="1"/>
          </p:cNvSpPr>
          <p:nvPr>
            <p:ph idx="1"/>
          </p:nvPr>
        </p:nvSpPr>
        <p:spPr>
          <a:xfrm>
            <a:off x="838200" y="1593972"/>
            <a:ext cx="10515600" cy="4351338"/>
          </a:xfrm>
        </p:spPr>
        <p:txBody>
          <a:bodyPr>
            <a:normAutofit/>
          </a:bodyPr>
          <a:lstStyle/>
          <a:p>
            <a:pPr marL="226695">
              <a:lnSpc>
                <a:spcPct val="107000"/>
              </a:lnSpc>
              <a:spcBef>
                <a:spcPts val="1200"/>
              </a:spcBef>
              <a:spcAft>
                <a:spcPts val="800"/>
              </a:spcAft>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 Language matters: agreed consensus on what publishing</a:t>
            </a:r>
            <a:r>
              <a:rPr lang="en-GB" sz="1800" kern="100" dirty="0">
                <a:latin typeface="Aptos" panose="020B0004020202020204" pitchFamily="34" charset="0"/>
                <a:ea typeface="Aptos" panose="020B0004020202020204" pitchFamily="34" charset="0"/>
                <a:cs typeface="Times New Roman" panose="02020603050405020304" pitchFamily="18" charset="0"/>
              </a:rPr>
              <a:t> and</a:t>
            </a:r>
            <a:r>
              <a:rPr lang="en-GB" sz="1800" kern="100" dirty="0">
                <a:effectLst/>
                <a:latin typeface="Aptos" panose="020B0004020202020204" pitchFamily="34" charset="0"/>
                <a:ea typeface="Aptos" panose="020B0004020202020204" pitchFamily="34" charset="0"/>
                <a:cs typeface="Times New Roman" panose="02020603050405020304" pitchFamily="18" charset="0"/>
              </a:rPr>
              <a:t> consuming means/synonyms? Define a “use case”</a:t>
            </a:r>
          </a:p>
          <a:p>
            <a:pPr marL="226695">
              <a:lnSpc>
                <a:spcPct val="107000"/>
              </a:lnSpc>
              <a:spcBef>
                <a:spcPts val="1200"/>
              </a:spcBef>
              <a:spcAft>
                <a:spcPts val="800"/>
              </a:spcAft>
            </a:pPr>
            <a:r>
              <a:rPr lang="en-GB" sz="1800" kern="100" dirty="0">
                <a:latin typeface="Aptos" panose="020B0004020202020204" pitchFamily="34" charset="0"/>
                <a:ea typeface="Aptos" panose="020B0004020202020204" pitchFamily="34" charset="0"/>
                <a:cs typeface="Times New Roman" panose="02020603050405020304" pitchFamily="18" charset="0"/>
              </a:rPr>
              <a:t>Drivers for this work: all opportunities/benefits articulated above – align with recovery &amp; transformation and priority workstreams</a:t>
            </a:r>
          </a:p>
          <a:p>
            <a:pPr marL="226695">
              <a:lnSpc>
                <a:spcPct val="107000"/>
              </a:lnSpc>
              <a:spcBef>
                <a:spcPts val="1200"/>
              </a:spcBef>
              <a:spcAft>
                <a:spcPts val="800"/>
              </a:spcAft>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Barriers including IG (only for identifiable data?) -</a:t>
            </a:r>
            <a:r>
              <a:rPr lang="en-GB" sz="1400" kern="100" dirty="0">
                <a:effectLst/>
                <a:latin typeface="Aptos" panose="020B0004020202020204" pitchFamily="34" charset="0"/>
                <a:ea typeface="Aptos" panose="020B0004020202020204" pitchFamily="34" charset="0"/>
                <a:cs typeface="Times New Roman" panose="02020603050405020304" pitchFamily="18" charset="0"/>
              </a:rPr>
              <a:t> Does access to anonymised, population level data require ‘approval’ or ‘sign off’ – if so, by whom/what governance structure?  </a:t>
            </a:r>
          </a:p>
          <a:p>
            <a:pPr marL="226695">
              <a:lnSpc>
                <a:spcPct val="107000"/>
              </a:lnSpc>
              <a:spcBef>
                <a:spcPts val="1200"/>
              </a:spcBef>
              <a:spcAft>
                <a:spcPts val="800"/>
              </a:spcAft>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Assumptions … ?</a:t>
            </a:r>
          </a:p>
          <a:p>
            <a:endParaRPr lang="en-GB" sz="900" dirty="0"/>
          </a:p>
        </p:txBody>
      </p:sp>
      <p:sp>
        <p:nvSpPr>
          <p:cNvPr id="4" name="Slide Number Placeholder 3">
            <a:extLst>
              <a:ext uri="{FF2B5EF4-FFF2-40B4-BE49-F238E27FC236}">
                <a16:creationId xmlns:a16="http://schemas.microsoft.com/office/drawing/2014/main" id="{DDDBF2A0-688C-6EDF-D44C-5DB1EBD87A62}"/>
              </a:ext>
            </a:extLst>
          </p:cNvPr>
          <p:cNvSpPr>
            <a:spLocks noGrp="1"/>
          </p:cNvSpPr>
          <p:nvPr>
            <p:ph type="sldNum" sz="quarter" idx="12"/>
          </p:nvPr>
        </p:nvSpPr>
        <p:spPr/>
        <p:txBody>
          <a:bodyPr/>
          <a:lstStyle/>
          <a:p>
            <a:fld id="{507B77E4-D16E-4E80-BECE-B10ACE50DA11}" type="slidenum">
              <a:rPr lang="en-GB" smtClean="0"/>
              <a:pPr/>
              <a:t>15</a:t>
            </a:fld>
            <a:endParaRPr lang="en-GB" dirty="0"/>
          </a:p>
        </p:txBody>
      </p:sp>
    </p:spTree>
    <p:extLst>
      <p:ext uri="{BB962C8B-B14F-4D97-AF65-F5344CB8AC3E}">
        <p14:creationId xmlns:p14="http://schemas.microsoft.com/office/powerpoint/2010/main" val="28001006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694481" y="5935785"/>
            <a:ext cx="10803037" cy="420564"/>
          </a:xfrm>
          <a:prstGeom prst="rect">
            <a:avLst/>
          </a:prstGeom>
          <a:noFill/>
        </p:spPr>
        <p:txBody>
          <a:bodyPr wrap="square" rtlCol="0">
            <a:spAutoFit/>
          </a:bodyPr>
          <a:lstStyle/>
          <a:p>
            <a:r>
              <a:rPr lang="en-GB" sz="2133" b="1" dirty="0">
                <a:solidFill>
                  <a:schemeClr val="tx1">
                    <a:lumMod val="75000"/>
                    <a:lumOff val="25000"/>
                  </a:schemeClr>
                </a:solidFill>
                <a:latin typeface="Arial" panose="020B0604020202020204" pitchFamily="34" charset="0"/>
                <a:cs typeface="Arial" panose="020B0604020202020204" pitchFamily="34" charset="0"/>
              </a:rPr>
              <a:t>Web</a:t>
            </a:r>
            <a:r>
              <a:rPr lang="en-GB" sz="2133" dirty="0">
                <a:solidFill>
                  <a:schemeClr val="tx1">
                    <a:lumMod val="75000"/>
                    <a:lumOff val="25000"/>
                  </a:schemeClr>
                </a:solidFill>
                <a:latin typeface="Arial" panose="020B0604020202020204" pitchFamily="34" charset="0"/>
                <a:cs typeface="Arial" panose="020B0604020202020204" pitchFamily="34" charset="0"/>
              </a:rPr>
              <a:t> </a:t>
            </a:r>
            <a:r>
              <a:rPr lang="en-GB" sz="2133" dirty="0">
                <a:solidFill>
                  <a:schemeClr val="tx1">
                    <a:lumMod val="75000"/>
                    <a:lumOff val="25000"/>
                  </a:schemeClr>
                </a:solidFill>
                <a:latin typeface="Arial" panose="020B0604020202020204" pitchFamily="34" charset="0"/>
                <a:cs typeface="Arial" panose="020B0604020202020204" pitchFamily="34" charset="0"/>
                <a:hlinkClick r:id="rId2"/>
              </a:rPr>
              <a:t>lancashireandsouthcumbria.icb.nhs.uk</a:t>
            </a:r>
            <a:r>
              <a:rPr lang="en-GB" sz="2133" dirty="0">
                <a:solidFill>
                  <a:schemeClr val="tx1">
                    <a:lumMod val="75000"/>
                    <a:lumOff val="25000"/>
                  </a:schemeClr>
                </a:solidFill>
                <a:latin typeface="Arial" panose="020B0604020202020204" pitchFamily="34" charset="0"/>
                <a:cs typeface="Arial" panose="020B0604020202020204" pitchFamily="34" charset="0"/>
              </a:rPr>
              <a:t> | </a:t>
            </a:r>
            <a:r>
              <a:rPr lang="en-GB" sz="2133" b="1" dirty="0">
                <a:solidFill>
                  <a:schemeClr val="tx1">
                    <a:lumMod val="75000"/>
                    <a:lumOff val="25000"/>
                  </a:schemeClr>
                </a:solidFill>
                <a:latin typeface="Arial" panose="020B0604020202020204" pitchFamily="34" charset="0"/>
                <a:cs typeface="Arial" panose="020B0604020202020204" pitchFamily="34" charset="0"/>
              </a:rPr>
              <a:t>Facebook</a:t>
            </a:r>
            <a:r>
              <a:rPr lang="en-GB" sz="2133" dirty="0">
                <a:solidFill>
                  <a:schemeClr val="tx1">
                    <a:lumMod val="75000"/>
                    <a:lumOff val="25000"/>
                  </a:schemeClr>
                </a:solidFill>
                <a:latin typeface="Arial" panose="020B0604020202020204" pitchFamily="34" charset="0"/>
                <a:cs typeface="Arial" panose="020B0604020202020204" pitchFamily="34" charset="0"/>
              </a:rPr>
              <a:t> </a:t>
            </a:r>
            <a:r>
              <a:rPr lang="en-GB" sz="2133" dirty="0">
                <a:solidFill>
                  <a:schemeClr val="tx1">
                    <a:lumMod val="75000"/>
                    <a:lumOff val="25000"/>
                  </a:schemeClr>
                </a:solidFill>
                <a:latin typeface="Arial" panose="020B0604020202020204" pitchFamily="34" charset="0"/>
                <a:cs typeface="Arial" panose="020B0604020202020204" pitchFamily="34" charset="0"/>
                <a:hlinkClick r:id="rId3"/>
              </a:rPr>
              <a:t>@LSCICB </a:t>
            </a:r>
            <a:r>
              <a:rPr lang="en-GB" sz="2133" dirty="0">
                <a:solidFill>
                  <a:schemeClr val="tx1">
                    <a:lumMod val="75000"/>
                    <a:lumOff val="25000"/>
                  </a:schemeClr>
                </a:solidFill>
                <a:latin typeface="Arial" panose="020B0604020202020204" pitchFamily="34" charset="0"/>
                <a:cs typeface="Arial" panose="020B0604020202020204" pitchFamily="34" charset="0"/>
              </a:rPr>
              <a:t> | </a:t>
            </a:r>
            <a:r>
              <a:rPr lang="en-GB" sz="2133" b="1" dirty="0">
                <a:solidFill>
                  <a:schemeClr val="tx1">
                    <a:lumMod val="75000"/>
                    <a:lumOff val="25000"/>
                  </a:schemeClr>
                </a:solidFill>
                <a:latin typeface="Arial" panose="020B0604020202020204" pitchFamily="34" charset="0"/>
                <a:cs typeface="Arial" panose="020B0604020202020204" pitchFamily="34" charset="0"/>
              </a:rPr>
              <a:t>Twitter</a:t>
            </a:r>
            <a:r>
              <a:rPr lang="en-GB" sz="2133" dirty="0">
                <a:solidFill>
                  <a:schemeClr val="tx1">
                    <a:lumMod val="75000"/>
                    <a:lumOff val="25000"/>
                  </a:schemeClr>
                </a:solidFill>
                <a:latin typeface="Arial" panose="020B0604020202020204" pitchFamily="34" charset="0"/>
                <a:cs typeface="Arial" panose="020B0604020202020204" pitchFamily="34" charset="0"/>
              </a:rPr>
              <a:t> </a:t>
            </a:r>
            <a:r>
              <a:rPr lang="en-GB" sz="2133" dirty="0">
                <a:solidFill>
                  <a:schemeClr val="tx1">
                    <a:lumMod val="75000"/>
                    <a:lumOff val="25000"/>
                  </a:schemeClr>
                </a:solidFill>
                <a:latin typeface="Arial" panose="020B0604020202020204" pitchFamily="34" charset="0"/>
                <a:cs typeface="Arial" panose="020B0604020202020204" pitchFamily="34" charset="0"/>
                <a:hlinkClick r:id="rId4"/>
              </a:rPr>
              <a:t>@LSCICB</a:t>
            </a:r>
            <a:endParaRPr lang="en-GB" sz="2133" dirty="0">
              <a:solidFill>
                <a:schemeClr val="tx1">
                  <a:lumMod val="75000"/>
                  <a:lumOff val="25000"/>
                </a:schemeClr>
              </a:solidFill>
              <a:latin typeface="Arial" panose="020B0604020202020204" pitchFamily="34" charset="0"/>
              <a:cs typeface="Arial" panose="020B0604020202020204" pitchFamily="34" charset="0"/>
            </a:endParaRPr>
          </a:p>
        </p:txBody>
      </p:sp>
      <p:cxnSp>
        <p:nvCxnSpPr>
          <p:cNvPr id="12" name="Straight Connector 11"/>
          <p:cNvCxnSpPr/>
          <p:nvPr/>
        </p:nvCxnSpPr>
        <p:spPr>
          <a:xfrm>
            <a:off x="639003" y="5858253"/>
            <a:ext cx="10803037" cy="0"/>
          </a:xfrm>
          <a:prstGeom prst="line">
            <a:avLst/>
          </a:prstGeom>
          <a:ln w="57150">
            <a:solidFill>
              <a:srgbClr val="005EB8"/>
            </a:solidFill>
          </a:ln>
          <a:effectLst/>
        </p:spPr>
        <p:style>
          <a:lnRef idx="2">
            <a:schemeClr val="accent1"/>
          </a:lnRef>
          <a:fillRef idx="0">
            <a:schemeClr val="accent1"/>
          </a:fillRef>
          <a:effectRef idx="1">
            <a:schemeClr val="accent1"/>
          </a:effectRef>
          <a:fontRef idx="minor">
            <a:schemeClr val="tx1"/>
          </a:fontRef>
        </p:style>
      </p:cxnSp>
      <p:pic>
        <p:nvPicPr>
          <p:cNvPr id="6" name="Picture 5">
            <a:extLst>
              <a:ext uri="{FF2B5EF4-FFF2-40B4-BE49-F238E27FC236}">
                <a16:creationId xmlns:a16="http://schemas.microsoft.com/office/drawing/2014/main" id="{C24C8744-F785-40B1-B90F-1E474031990E}"/>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14268" y="4425031"/>
            <a:ext cx="1763461" cy="1199793"/>
          </a:xfrm>
          <a:prstGeom prst="rect">
            <a:avLst/>
          </a:prstGeom>
          <a:noFill/>
          <a:ln>
            <a:noFill/>
          </a:ln>
        </p:spPr>
      </p:pic>
      <p:sp>
        <p:nvSpPr>
          <p:cNvPr id="2" name="Slide Number Placeholder 1">
            <a:extLst>
              <a:ext uri="{FF2B5EF4-FFF2-40B4-BE49-F238E27FC236}">
                <a16:creationId xmlns:a16="http://schemas.microsoft.com/office/drawing/2014/main" id="{887568C5-BA9F-46F9-A36C-CA70C1573CF1}"/>
              </a:ext>
            </a:extLst>
          </p:cNvPr>
          <p:cNvSpPr>
            <a:spLocks noGrp="1"/>
          </p:cNvSpPr>
          <p:nvPr>
            <p:ph type="sldNum" sz="quarter" idx="12"/>
          </p:nvPr>
        </p:nvSpPr>
        <p:spPr/>
        <p:txBody>
          <a:bodyPr/>
          <a:lstStyle/>
          <a:p>
            <a:fld id="{DE4B20A6-AFA1-4363-A256-123012939910}" type="slidenum">
              <a:rPr lang="en-GB" smtClean="0"/>
              <a:t>16</a:t>
            </a:fld>
            <a:endParaRPr lang="en-GB" dirty="0"/>
          </a:p>
        </p:txBody>
      </p:sp>
      <p:sp>
        <p:nvSpPr>
          <p:cNvPr id="3" name="TextBox 2">
            <a:extLst>
              <a:ext uri="{FF2B5EF4-FFF2-40B4-BE49-F238E27FC236}">
                <a16:creationId xmlns:a16="http://schemas.microsoft.com/office/drawing/2014/main" id="{8D49CDF7-B94E-47FD-AE30-0D26E1CEC4DF}"/>
              </a:ext>
            </a:extLst>
          </p:cNvPr>
          <p:cNvSpPr txBox="1"/>
          <p:nvPr/>
        </p:nvSpPr>
        <p:spPr>
          <a:xfrm>
            <a:off x="10096500" y="0"/>
            <a:ext cx="2095500" cy="1457322"/>
          </a:xfrm>
          <a:prstGeom prst="rect">
            <a:avLst/>
          </a:prstGeom>
          <a:solidFill>
            <a:schemeClr val="bg1"/>
          </a:solidFill>
        </p:spPr>
        <p:txBody>
          <a:bodyPr wrap="square" rtlCol="0">
            <a:spAutoFit/>
          </a:bodyPr>
          <a:lstStyle/>
          <a:p>
            <a:endParaRPr lang="en-GB" dirty="0"/>
          </a:p>
        </p:txBody>
      </p:sp>
      <p:pic>
        <p:nvPicPr>
          <p:cNvPr id="5" name="Picture 4" descr="Many hands raised in the air with question marks&#10;&#10;Description automatically generated">
            <a:extLst>
              <a:ext uri="{FF2B5EF4-FFF2-40B4-BE49-F238E27FC236}">
                <a16:creationId xmlns:a16="http://schemas.microsoft.com/office/drawing/2014/main" id="{D9B4AC47-0317-40F5-7858-952335975998}"/>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2179283" y="73934"/>
            <a:ext cx="7833429" cy="4301264"/>
          </a:xfrm>
          <a:prstGeom prst="rect">
            <a:avLst/>
          </a:prstGeom>
        </p:spPr>
      </p:pic>
    </p:spTree>
    <p:extLst>
      <p:ext uri="{BB962C8B-B14F-4D97-AF65-F5344CB8AC3E}">
        <p14:creationId xmlns:p14="http://schemas.microsoft.com/office/powerpoint/2010/main" val="18567837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736D4DE-0E9A-709B-73DB-ED195076D1FA}"/>
              </a:ext>
            </a:extLst>
          </p:cNvPr>
          <p:cNvPicPr>
            <a:picLocks noChangeAspect="1"/>
          </p:cNvPicPr>
          <p:nvPr/>
        </p:nvPicPr>
        <p:blipFill rotWithShape="1">
          <a:blip r:embed="rId2"/>
          <a:srcRect l="22890" t="8366" r="8636" b="-243"/>
          <a:stretch/>
        </p:blipFill>
        <p:spPr>
          <a:xfrm>
            <a:off x="512600" y="1115985"/>
            <a:ext cx="7253305" cy="5231081"/>
          </a:xfrm>
          <a:prstGeom prst="rect">
            <a:avLst/>
          </a:prstGeom>
        </p:spPr>
      </p:pic>
      <p:sp>
        <p:nvSpPr>
          <p:cNvPr id="3" name="Slide Number Placeholder 2">
            <a:extLst>
              <a:ext uri="{FF2B5EF4-FFF2-40B4-BE49-F238E27FC236}">
                <a16:creationId xmlns:a16="http://schemas.microsoft.com/office/drawing/2014/main" id="{AFBFC8D6-AA48-4AAD-FB3A-92B8E4987730}"/>
              </a:ext>
            </a:extLst>
          </p:cNvPr>
          <p:cNvSpPr>
            <a:spLocks noGrp="1"/>
          </p:cNvSpPr>
          <p:nvPr>
            <p:ph type="sldNum" sz="quarter" idx="12"/>
          </p:nvPr>
        </p:nvSpPr>
        <p:spPr/>
        <p:txBody>
          <a:bodyPr/>
          <a:lstStyle/>
          <a:p>
            <a:fld id="{507B77E4-D16E-4E80-BECE-B10ACE50DA11}" type="slidenum">
              <a:rPr lang="en-GB" smtClean="0"/>
              <a:t>2</a:t>
            </a:fld>
            <a:endParaRPr lang="en-GB" dirty="0"/>
          </a:p>
        </p:txBody>
      </p:sp>
      <p:pic>
        <p:nvPicPr>
          <p:cNvPr id="5" name="Picture 4">
            <a:extLst>
              <a:ext uri="{FF2B5EF4-FFF2-40B4-BE49-F238E27FC236}">
                <a16:creationId xmlns:a16="http://schemas.microsoft.com/office/drawing/2014/main" id="{3FDD1C33-93E2-0992-0082-291A37750D24}"/>
              </a:ext>
            </a:extLst>
          </p:cNvPr>
          <p:cNvPicPr>
            <a:picLocks noChangeAspect="1"/>
          </p:cNvPicPr>
          <p:nvPr/>
        </p:nvPicPr>
        <p:blipFill rotWithShape="1">
          <a:blip r:embed="rId3"/>
          <a:srcRect l="12641" t="17188" r="17673"/>
          <a:stretch/>
        </p:blipFill>
        <p:spPr>
          <a:xfrm>
            <a:off x="8192771" y="2073673"/>
            <a:ext cx="3808010" cy="2710653"/>
          </a:xfrm>
          <a:prstGeom prst="rect">
            <a:avLst/>
          </a:prstGeom>
          <a:ln w="25400">
            <a:solidFill>
              <a:schemeClr val="accent1"/>
            </a:solidFill>
          </a:ln>
        </p:spPr>
      </p:pic>
      <p:sp>
        <p:nvSpPr>
          <p:cNvPr id="6" name="Title 1">
            <a:extLst>
              <a:ext uri="{FF2B5EF4-FFF2-40B4-BE49-F238E27FC236}">
                <a16:creationId xmlns:a16="http://schemas.microsoft.com/office/drawing/2014/main" id="{C5446965-F42E-AAEF-6553-D9B080DEE1C2}"/>
              </a:ext>
            </a:extLst>
          </p:cNvPr>
          <p:cNvSpPr txBox="1">
            <a:spLocks/>
          </p:cNvSpPr>
          <p:nvPr/>
        </p:nvSpPr>
        <p:spPr>
          <a:xfrm>
            <a:off x="512600" y="132403"/>
            <a:ext cx="9641231" cy="120003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0" kern="1200">
                <a:solidFill>
                  <a:srgbClr val="0072BC"/>
                </a:solidFill>
                <a:latin typeface="+mj-lt"/>
                <a:ea typeface="+mj-ea"/>
                <a:cs typeface="+mj-cs"/>
              </a:defRPr>
            </a:lvl1pPr>
          </a:lstStyle>
          <a:p>
            <a:r>
              <a:rPr lang="en-GB" dirty="0"/>
              <a:t>Context: Digital &amp; Data Strategy 2024-2029 	</a:t>
            </a:r>
            <a:endParaRPr lang="en-GB" dirty="0">
              <a:cs typeface="Arial"/>
            </a:endParaRPr>
          </a:p>
        </p:txBody>
      </p:sp>
      <p:sp>
        <p:nvSpPr>
          <p:cNvPr id="2" name="Oval 1">
            <a:extLst>
              <a:ext uri="{FF2B5EF4-FFF2-40B4-BE49-F238E27FC236}">
                <a16:creationId xmlns:a16="http://schemas.microsoft.com/office/drawing/2014/main" id="{8E6B13B3-EAF3-DDFC-3B4B-FD740F690328}"/>
              </a:ext>
            </a:extLst>
          </p:cNvPr>
          <p:cNvSpPr/>
          <p:nvPr/>
        </p:nvSpPr>
        <p:spPr>
          <a:xfrm>
            <a:off x="3020939" y="3092669"/>
            <a:ext cx="2312276" cy="336331"/>
          </a:xfrm>
          <a:prstGeom prst="ellipse">
            <a:avLst/>
          </a:prstGeom>
          <a:noFill/>
          <a:ln w="254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452159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6A5223F-70CC-4964-8452-AEB3094D38A6}"/>
              </a:ext>
            </a:extLst>
          </p:cNvPr>
          <p:cNvSpPr>
            <a:spLocks noGrp="1"/>
          </p:cNvSpPr>
          <p:nvPr>
            <p:ph type="sldNum" sz="quarter" idx="12"/>
          </p:nvPr>
        </p:nvSpPr>
        <p:spPr/>
        <p:txBody>
          <a:bodyPr/>
          <a:lstStyle/>
          <a:p>
            <a:fld id="{507B77E4-D16E-4E80-BECE-B10ACE50DA11}" type="slidenum">
              <a:rPr lang="en-GB" smtClean="0"/>
              <a:pPr/>
              <a:t>3</a:t>
            </a:fld>
            <a:endParaRPr lang="en-GB" dirty="0"/>
          </a:p>
        </p:txBody>
      </p:sp>
      <p:sp>
        <p:nvSpPr>
          <p:cNvPr id="5" name="Title 1">
            <a:extLst>
              <a:ext uri="{FF2B5EF4-FFF2-40B4-BE49-F238E27FC236}">
                <a16:creationId xmlns:a16="http://schemas.microsoft.com/office/drawing/2014/main" id="{8C365737-9460-BB02-6AA4-ECBBE7A304CE}"/>
              </a:ext>
            </a:extLst>
          </p:cNvPr>
          <p:cNvSpPr>
            <a:spLocks noGrp="1"/>
          </p:cNvSpPr>
          <p:nvPr>
            <p:ph type="title"/>
          </p:nvPr>
        </p:nvSpPr>
        <p:spPr>
          <a:xfrm>
            <a:off x="560198" y="203974"/>
            <a:ext cx="9358223" cy="2115096"/>
          </a:xfrm>
        </p:spPr>
        <p:txBody>
          <a:bodyPr>
            <a:noAutofit/>
          </a:bodyPr>
          <a:lstStyle/>
          <a:p>
            <a:pPr>
              <a:spcAft>
                <a:spcPts val="1000"/>
              </a:spcAft>
            </a:pPr>
            <a:r>
              <a:rPr lang="en-GB" sz="4000" b="1" dirty="0"/>
              <a:t>What we did …			   Breakouts </a:t>
            </a:r>
            <a:br>
              <a:rPr lang="en-GB" sz="2600" b="1" dirty="0"/>
            </a:br>
            <a:br>
              <a:rPr lang="en-GB" sz="3000" b="1" dirty="0"/>
            </a:br>
            <a:endParaRPr lang="en-GB" sz="1800" b="1" dirty="0"/>
          </a:p>
        </p:txBody>
      </p:sp>
      <p:graphicFrame>
        <p:nvGraphicFramePr>
          <p:cNvPr id="6" name="Table 6">
            <a:extLst>
              <a:ext uri="{FF2B5EF4-FFF2-40B4-BE49-F238E27FC236}">
                <a16:creationId xmlns:a16="http://schemas.microsoft.com/office/drawing/2014/main" id="{0D427057-564C-5FB1-9818-3A7F6013C1CC}"/>
              </a:ext>
            </a:extLst>
          </p:cNvPr>
          <p:cNvGraphicFramePr>
            <a:graphicFrameLocks noGrp="1"/>
          </p:cNvGraphicFramePr>
          <p:nvPr>
            <p:extLst>
              <p:ext uri="{D42A27DB-BD31-4B8C-83A1-F6EECF244321}">
                <p14:modId xmlns:p14="http://schemas.microsoft.com/office/powerpoint/2010/main" val="738177263"/>
              </p:ext>
            </p:extLst>
          </p:nvPr>
        </p:nvGraphicFramePr>
        <p:xfrm>
          <a:off x="560198" y="1630011"/>
          <a:ext cx="5349281" cy="4519648"/>
        </p:xfrm>
        <a:graphic>
          <a:graphicData uri="http://schemas.openxmlformats.org/drawingml/2006/table">
            <a:tbl>
              <a:tblPr firstRow="1" bandRow="1">
                <a:tableStyleId>{5C22544A-7EE6-4342-B048-85BDC9FD1C3A}</a:tableStyleId>
              </a:tblPr>
              <a:tblGrid>
                <a:gridCol w="1177584">
                  <a:extLst>
                    <a:ext uri="{9D8B030D-6E8A-4147-A177-3AD203B41FA5}">
                      <a16:colId xmlns:a16="http://schemas.microsoft.com/office/drawing/2014/main" val="3049701426"/>
                    </a:ext>
                  </a:extLst>
                </a:gridCol>
                <a:gridCol w="2039150">
                  <a:extLst>
                    <a:ext uri="{9D8B030D-6E8A-4147-A177-3AD203B41FA5}">
                      <a16:colId xmlns:a16="http://schemas.microsoft.com/office/drawing/2014/main" val="506049168"/>
                    </a:ext>
                  </a:extLst>
                </a:gridCol>
                <a:gridCol w="2132547">
                  <a:extLst>
                    <a:ext uri="{9D8B030D-6E8A-4147-A177-3AD203B41FA5}">
                      <a16:colId xmlns:a16="http://schemas.microsoft.com/office/drawing/2014/main" val="388869146"/>
                    </a:ext>
                  </a:extLst>
                </a:gridCol>
              </a:tblGrid>
              <a:tr h="490661">
                <a:tc>
                  <a:txBody>
                    <a:bodyPr/>
                    <a:lstStyle/>
                    <a:p>
                      <a:r>
                        <a:rPr lang="en-GB" sz="1100" dirty="0"/>
                        <a:t>13:30 – 14:00 (30 mins)</a:t>
                      </a:r>
                    </a:p>
                  </a:txBody>
                  <a:tcPr/>
                </a:tc>
                <a:tc>
                  <a:txBody>
                    <a:bodyPr/>
                    <a:lstStyle/>
                    <a:p>
                      <a:r>
                        <a:rPr lang="en-GB" sz="1100" dirty="0"/>
                        <a:t>Networking lunch</a:t>
                      </a:r>
                    </a:p>
                  </a:txBody>
                  <a:tcPr/>
                </a:tc>
                <a:tc>
                  <a:txBody>
                    <a:bodyPr/>
                    <a:lstStyle/>
                    <a:p>
                      <a:pPr algn="ctr"/>
                      <a:r>
                        <a:rPr lang="en-GB" sz="1100" dirty="0"/>
                        <a:t>Lunch will be provided</a:t>
                      </a:r>
                    </a:p>
                  </a:txBody>
                  <a:tcPr/>
                </a:tc>
                <a:extLst>
                  <a:ext uri="{0D108BD9-81ED-4DB2-BD59-A6C34878D82A}">
                    <a16:rowId xmlns:a16="http://schemas.microsoft.com/office/drawing/2014/main" val="2069861129"/>
                  </a:ext>
                </a:extLst>
              </a:tr>
              <a:tr h="490661">
                <a:tc>
                  <a:txBody>
                    <a:bodyPr/>
                    <a:lstStyle/>
                    <a:p>
                      <a:r>
                        <a:rPr lang="en-GB" sz="1100" dirty="0"/>
                        <a:t>14:00 – 14:10 (10 mins)</a:t>
                      </a:r>
                    </a:p>
                  </a:txBody>
                  <a:tcPr/>
                </a:tc>
                <a:tc>
                  <a:txBody>
                    <a:bodyPr/>
                    <a:lstStyle/>
                    <a:p>
                      <a:r>
                        <a:rPr lang="en-GB" sz="1100" dirty="0"/>
                        <a:t>Welcome and scene setting</a:t>
                      </a:r>
                    </a:p>
                  </a:txBody>
                  <a:tcPr/>
                </a:tc>
                <a:tc>
                  <a:txBody>
                    <a:bodyPr/>
                    <a:lstStyle/>
                    <a:p>
                      <a:pPr algn="ctr"/>
                      <a:r>
                        <a:rPr lang="en-GB" sz="1100" dirty="0"/>
                        <a:t>Asim Patel &amp; Tracy Hopkins</a:t>
                      </a:r>
                    </a:p>
                  </a:txBody>
                  <a:tcPr/>
                </a:tc>
                <a:extLst>
                  <a:ext uri="{0D108BD9-81ED-4DB2-BD59-A6C34878D82A}">
                    <a16:rowId xmlns:a16="http://schemas.microsoft.com/office/drawing/2014/main" val="3072868359"/>
                  </a:ext>
                </a:extLst>
              </a:tr>
              <a:tr h="490661">
                <a:tc>
                  <a:txBody>
                    <a:bodyPr/>
                    <a:lstStyle/>
                    <a:p>
                      <a:r>
                        <a:rPr lang="en-GB" sz="1100" dirty="0"/>
                        <a:t>14:10 – 14:20 (10 mins)</a:t>
                      </a:r>
                    </a:p>
                  </a:txBody>
                  <a:tcPr/>
                </a:tc>
                <a:tc>
                  <a:txBody>
                    <a:bodyPr/>
                    <a:lstStyle/>
                    <a:p>
                      <a:r>
                        <a:rPr lang="en-GB" sz="1100" dirty="0"/>
                        <a:t>Ambitions for the day</a:t>
                      </a:r>
                    </a:p>
                  </a:txBody>
                  <a:tcPr/>
                </a:tc>
                <a:tc>
                  <a:txBody>
                    <a:bodyPr/>
                    <a:lstStyle/>
                    <a:p>
                      <a:pPr algn="ctr"/>
                      <a:r>
                        <a:rPr lang="en-GB" sz="1100" dirty="0"/>
                        <a:t>William Lumb</a:t>
                      </a:r>
                    </a:p>
                  </a:txBody>
                  <a:tcPr/>
                </a:tc>
                <a:extLst>
                  <a:ext uri="{0D108BD9-81ED-4DB2-BD59-A6C34878D82A}">
                    <a16:rowId xmlns:a16="http://schemas.microsoft.com/office/drawing/2014/main" val="3636680100"/>
                  </a:ext>
                </a:extLst>
              </a:tr>
              <a:tr h="490661">
                <a:tc>
                  <a:txBody>
                    <a:bodyPr/>
                    <a:lstStyle/>
                    <a:p>
                      <a:r>
                        <a:rPr lang="en-GB" sz="1100" dirty="0"/>
                        <a:t>14:20 – 15:00 (40 mins)</a:t>
                      </a:r>
                    </a:p>
                  </a:txBody>
                  <a:tcPr/>
                </a:tc>
                <a:tc>
                  <a:txBody>
                    <a:bodyPr/>
                    <a:lstStyle/>
                    <a:p>
                      <a:r>
                        <a:rPr lang="en-GB" sz="1100" dirty="0"/>
                        <a:t>L&amp;SC System Information Service Demonstration of Capabilities</a:t>
                      </a:r>
                    </a:p>
                  </a:txBody>
                  <a:tcPr/>
                </a:tc>
                <a:tc>
                  <a:txBody>
                    <a:bodyPr/>
                    <a:lstStyle/>
                    <a:p>
                      <a:pPr algn="ctr"/>
                      <a:r>
                        <a:rPr lang="en-GB" sz="1100" dirty="0"/>
                        <a:t>Stewart Bond</a:t>
                      </a:r>
                    </a:p>
                  </a:txBody>
                  <a:tcPr/>
                </a:tc>
                <a:extLst>
                  <a:ext uri="{0D108BD9-81ED-4DB2-BD59-A6C34878D82A}">
                    <a16:rowId xmlns:a16="http://schemas.microsoft.com/office/drawing/2014/main" val="3543862989"/>
                  </a:ext>
                </a:extLst>
              </a:tr>
              <a:tr h="490661">
                <a:tc>
                  <a:txBody>
                    <a:bodyPr/>
                    <a:lstStyle/>
                    <a:p>
                      <a:r>
                        <a:rPr lang="en-GB" sz="1100" dirty="0"/>
                        <a:t>15:00 – 15:15 (15 mins)</a:t>
                      </a:r>
                    </a:p>
                  </a:txBody>
                  <a:tcPr/>
                </a:tc>
                <a:tc>
                  <a:txBody>
                    <a:bodyPr/>
                    <a:lstStyle/>
                    <a:p>
                      <a:r>
                        <a:rPr lang="en-GB" sz="1100" dirty="0"/>
                        <a:t>Breakout Session 1</a:t>
                      </a:r>
                    </a:p>
                  </a:txBody>
                  <a:tcPr/>
                </a:tc>
                <a:tc>
                  <a:txBody>
                    <a:bodyPr/>
                    <a:lstStyle/>
                    <a:p>
                      <a:pPr algn="ctr"/>
                      <a:r>
                        <a:rPr lang="en-GB" sz="1100" dirty="0"/>
                        <a:t>Linda Vernon/Joe Hannett</a:t>
                      </a:r>
                    </a:p>
                  </a:txBody>
                  <a:tcPr/>
                </a:tc>
                <a:extLst>
                  <a:ext uri="{0D108BD9-81ED-4DB2-BD59-A6C34878D82A}">
                    <a16:rowId xmlns:a16="http://schemas.microsoft.com/office/drawing/2014/main" val="242735408"/>
                  </a:ext>
                </a:extLst>
              </a:tr>
              <a:tr h="490661">
                <a:tc>
                  <a:txBody>
                    <a:bodyPr/>
                    <a:lstStyle/>
                    <a:p>
                      <a:r>
                        <a:rPr lang="en-GB" sz="1100" b="1" dirty="0">
                          <a:solidFill>
                            <a:schemeClr val="bg1"/>
                          </a:solidFill>
                        </a:rPr>
                        <a:t>15:15 – 15:30 (15 mins)</a:t>
                      </a:r>
                    </a:p>
                  </a:txBody>
                  <a:tcPr>
                    <a:solidFill>
                      <a:srgbClr val="0072BC"/>
                    </a:solidFill>
                  </a:tcPr>
                </a:tc>
                <a:tc>
                  <a:txBody>
                    <a:bodyPr/>
                    <a:lstStyle/>
                    <a:p>
                      <a:r>
                        <a:rPr lang="en-GB" sz="1100" b="1" dirty="0">
                          <a:solidFill>
                            <a:schemeClr val="bg1"/>
                          </a:solidFill>
                        </a:rPr>
                        <a:t>Break</a:t>
                      </a:r>
                    </a:p>
                  </a:txBody>
                  <a:tcPr>
                    <a:solidFill>
                      <a:srgbClr val="0072BC"/>
                    </a:solidFill>
                  </a:tcPr>
                </a:tc>
                <a:tc>
                  <a:txBody>
                    <a:bodyPr/>
                    <a:lstStyle/>
                    <a:p>
                      <a:pPr algn="ctr"/>
                      <a:endParaRPr lang="en-GB" sz="1100" dirty="0">
                        <a:solidFill>
                          <a:schemeClr val="bg1"/>
                        </a:solidFill>
                      </a:endParaRPr>
                    </a:p>
                  </a:txBody>
                  <a:tcPr>
                    <a:solidFill>
                      <a:srgbClr val="0072BC"/>
                    </a:solidFill>
                  </a:tcPr>
                </a:tc>
                <a:extLst>
                  <a:ext uri="{0D108BD9-81ED-4DB2-BD59-A6C34878D82A}">
                    <a16:rowId xmlns:a16="http://schemas.microsoft.com/office/drawing/2014/main" val="1097313551"/>
                  </a:ext>
                </a:extLst>
              </a:tr>
              <a:tr h="490661">
                <a:tc>
                  <a:txBody>
                    <a:bodyPr/>
                    <a:lstStyle/>
                    <a:p>
                      <a:r>
                        <a:rPr lang="en-GB" sz="1100" dirty="0"/>
                        <a:t>15:30 – 16:15 (45 mins)</a:t>
                      </a:r>
                    </a:p>
                  </a:txBody>
                  <a:tcPr/>
                </a:tc>
                <a:tc>
                  <a:txBody>
                    <a:bodyPr/>
                    <a:lstStyle/>
                    <a:p>
                      <a:r>
                        <a:rPr lang="en-GB" sz="1100" dirty="0"/>
                        <a:t>Breakout Session 2</a:t>
                      </a:r>
                    </a:p>
                  </a:txBody>
                  <a:tcPr/>
                </a:tc>
                <a:tc>
                  <a:txBody>
                    <a:bodyPr/>
                    <a:lstStyle/>
                    <a:p>
                      <a:pPr algn="ctr"/>
                      <a:r>
                        <a:rPr lang="en-GB" sz="1100" dirty="0"/>
                        <a:t>Linda Vernon/Joe Hannett</a:t>
                      </a:r>
                    </a:p>
                  </a:txBody>
                  <a:tcPr/>
                </a:tc>
                <a:extLst>
                  <a:ext uri="{0D108BD9-81ED-4DB2-BD59-A6C34878D82A}">
                    <a16:rowId xmlns:a16="http://schemas.microsoft.com/office/drawing/2014/main" val="164062949"/>
                  </a:ext>
                </a:extLst>
              </a:tr>
              <a:tr h="490661">
                <a:tc>
                  <a:txBody>
                    <a:bodyPr/>
                    <a:lstStyle/>
                    <a:p>
                      <a:r>
                        <a:rPr lang="en-GB" sz="1100" dirty="0"/>
                        <a:t>16:15 – 16:25 (10 mins)</a:t>
                      </a:r>
                    </a:p>
                  </a:txBody>
                  <a:tcPr/>
                </a:tc>
                <a:tc>
                  <a:txBody>
                    <a:bodyPr/>
                    <a:lstStyle/>
                    <a:p>
                      <a:r>
                        <a:rPr lang="en-GB" sz="1100" dirty="0"/>
                        <a:t>Next steps</a:t>
                      </a:r>
                    </a:p>
                  </a:txBody>
                  <a:tcPr/>
                </a:tc>
                <a:tc>
                  <a:txBody>
                    <a:bodyPr/>
                    <a:lstStyle/>
                    <a:p>
                      <a:pPr algn="ctr"/>
                      <a:r>
                        <a:rPr lang="en-GB" sz="1100" dirty="0"/>
                        <a:t>William Lumb</a:t>
                      </a:r>
                    </a:p>
                  </a:txBody>
                  <a:tcPr/>
                </a:tc>
                <a:extLst>
                  <a:ext uri="{0D108BD9-81ED-4DB2-BD59-A6C34878D82A}">
                    <a16:rowId xmlns:a16="http://schemas.microsoft.com/office/drawing/2014/main" val="2342902257"/>
                  </a:ext>
                </a:extLst>
              </a:tr>
              <a:tr h="490661">
                <a:tc>
                  <a:txBody>
                    <a:bodyPr/>
                    <a:lstStyle/>
                    <a:p>
                      <a:r>
                        <a:rPr lang="en-GB" sz="1100" dirty="0"/>
                        <a:t>16:25 – 16:30 (5 mins)</a:t>
                      </a:r>
                    </a:p>
                  </a:txBody>
                  <a:tcPr/>
                </a:tc>
                <a:tc>
                  <a:txBody>
                    <a:bodyPr/>
                    <a:lstStyle/>
                    <a:p>
                      <a:r>
                        <a:rPr lang="en-GB" sz="1100" dirty="0"/>
                        <a:t>Close</a:t>
                      </a:r>
                    </a:p>
                  </a:txBody>
                  <a:tcPr/>
                </a:tc>
                <a:tc>
                  <a:txBody>
                    <a:bodyPr/>
                    <a:lstStyle/>
                    <a:p>
                      <a:pPr algn="ctr"/>
                      <a:r>
                        <a:rPr lang="en-GB" sz="1100" dirty="0"/>
                        <a:t>William Lumb/Joe Hannett</a:t>
                      </a:r>
                    </a:p>
                  </a:txBody>
                  <a:tcPr/>
                </a:tc>
                <a:extLst>
                  <a:ext uri="{0D108BD9-81ED-4DB2-BD59-A6C34878D82A}">
                    <a16:rowId xmlns:a16="http://schemas.microsoft.com/office/drawing/2014/main" val="3242905649"/>
                  </a:ext>
                </a:extLst>
              </a:tr>
            </a:tbl>
          </a:graphicData>
        </a:graphic>
      </p:graphicFrame>
      <p:sp>
        <p:nvSpPr>
          <p:cNvPr id="2" name="Content Placeholder 2">
            <a:extLst>
              <a:ext uri="{FF2B5EF4-FFF2-40B4-BE49-F238E27FC236}">
                <a16:creationId xmlns:a16="http://schemas.microsoft.com/office/drawing/2014/main" id="{59418CEA-DAF0-4A49-1E26-27A2D7683876}"/>
              </a:ext>
            </a:extLst>
          </p:cNvPr>
          <p:cNvSpPr>
            <a:spLocks noGrp="1"/>
          </p:cNvSpPr>
          <p:nvPr>
            <p:ph idx="1"/>
          </p:nvPr>
        </p:nvSpPr>
        <p:spPr>
          <a:xfrm>
            <a:off x="6476176" y="1783164"/>
            <a:ext cx="5715824" cy="1798989"/>
          </a:xfrm>
        </p:spPr>
        <p:txBody>
          <a:bodyPr>
            <a:normAutofit/>
          </a:bodyPr>
          <a:lstStyle/>
          <a:p>
            <a:r>
              <a:rPr lang="en-GB" sz="1800" dirty="0"/>
              <a:t>What data types do you collect in your organisation?</a:t>
            </a:r>
          </a:p>
          <a:p>
            <a:r>
              <a:rPr lang="en-GB" sz="1800" dirty="0"/>
              <a:t>How do you record this data and is it identifiable or anonymised?</a:t>
            </a:r>
          </a:p>
          <a:p>
            <a:r>
              <a:rPr lang="en-GB" sz="1800" dirty="0"/>
              <a:t>What data sources do you use in your organisation?</a:t>
            </a:r>
          </a:p>
          <a:p>
            <a:endParaRPr lang="en-GB" sz="1800" dirty="0"/>
          </a:p>
        </p:txBody>
      </p:sp>
      <p:sp>
        <p:nvSpPr>
          <p:cNvPr id="3" name="TextBox 2">
            <a:extLst>
              <a:ext uri="{FF2B5EF4-FFF2-40B4-BE49-F238E27FC236}">
                <a16:creationId xmlns:a16="http://schemas.microsoft.com/office/drawing/2014/main" id="{BC1BC210-A006-2682-2CBC-5AEEDE471838}"/>
              </a:ext>
            </a:extLst>
          </p:cNvPr>
          <p:cNvSpPr txBox="1"/>
          <p:nvPr/>
        </p:nvSpPr>
        <p:spPr>
          <a:xfrm>
            <a:off x="6476176" y="3745107"/>
            <a:ext cx="5282077" cy="3139321"/>
          </a:xfrm>
          <a:prstGeom prst="rect">
            <a:avLst/>
          </a:prstGeom>
          <a:noFill/>
        </p:spPr>
        <p:txBody>
          <a:bodyPr wrap="square">
            <a:spAutoFit/>
          </a:bodyPr>
          <a:lstStyle/>
          <a:p>
            <a:pPr marL="285750" indent="-285750">
              <a:buFont typeface="Arial" panose="020B0604020202020204" pitchFamily="34" charset="0"/>
              <a:buChar char="•"/>
            </a:pPr>
            <a:r>
              <a:rPr lang="en-GB" sz="1800" dirty="0"/>
              <a:t>What challenges do you face that you feel data could help solve?</a:t>
            </a:r>
          </a:p>
          <a:p>
            <a:pPr marL="285750" indent="-285750">
              <a:buFont typeface="Arial" panose="020B0604020202020204" pitchFamily="34" charset="0"/>
              <a:buChar char="•"/>
            </a:pPr>
            <a:r>
              <a:rPr lang="en-GB" sz="1800" dirty="0"/>
              <a:t>What types of data would help you to address these challenges?</a:t>
            </a:r>
          </a:p>
          <a:p>
            <a:pPr marL="285750" indent="-285750">
              <a:buFont typeface="Arial" panose="020B0604020202020204" pitchFamily="34" charset="0"/>
              <a:buChar char="•"/>
            </a:pPr>
            <a:r>
              <a:rPr lang="en-GB" sz="1800" dirty="0"/>
              <a:t>What benefits do you perceive could be realised (for our population, your organisation  and other parts of the health &amp; care ecosystem)?</a:t>
            </a:r>
          </a:p>
          <a:p>
            <a:pPr marL="285750" indent="-285750">
              <a:buFont typeface="Arial" panose="020B0604020202020204" pitchFamily="34" charset="0"/>
              <a:buChar char="•"/>
            </a:pPr>
            <a:r>
              <a:rPr lang="en-GB" sz="1800" dirty="0"/>
              <a:t>Are there any barriers or hurdles we might need to overcome to work collaboratively on this?</a:t>
            </a:r>
          </a:p>
        </p:txBody>
      </p:sp>
    </p:spTree>
    <p:extLst>
      <p:ext uri="{BB962C8B-B14F-4D97-AF65-F5344CB8AC3E}">
        <p14:creationId xmlns:p14="http://schemas.microsoft.com/office/powerpoint/2010/main" val="35507954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B858FC-A9CD-8F43-A6A3-96BF31A3E9C7}"/>
              </a:ext>
            </a:extLst>
          </p:cNvPr>
          <p:cNvSpPr>
            <a:spLocks noGrp="1"/>
          </p:cNvSpPr>
          <p:nvPr>
            <p:ph type="title"/>
          </p:nvPr>
        </p:nvSpPr>
        <p:spPr/>
        <p:txBody>
          <a:bodyPr/>
          <a:lstStyle/>
          <a:p>
            <a:r>
              <a:rPr lang="en-GB" dirty="0"/>
              <a:t>Pre-workshop feelings … </a:t>
            </a:r>
          </a:p>
        </p:txBody>
      </p:sp>
      <p:sp>
        <p:nvSpPr>
          <p:cNvPr id="4" name="Slide Number Placeholder 3">
            <a:extLst>
              <a:ext uri="{FF2B5EF4-FFF2-40B4-BE49-F238E27FC236}">
                <a16:creationId xmlns:a16="http://schemas.microsoft.com/office/drawing/2014/main" id="{8CF6353A-2686-C425-91C1-0DA5303363EE}"/>
              </a:ext>
            </a:extLst>
          </p:cNvPr>
          <p:cNvSpPr>
            <a:spLocks noGrp="1"/>
          </p:cNvSpPr>
          <p:nvPr>
            <p:ph type="sldNum" sz="quarter" idx="12"/>
          </p:nvPr>
        </p:nvSpPr>
        <p:spPr/>
        <p:txBody>
          <a:bodyPr/>
          <a:lstStyle/>
          <a:p>
            <a:fld id="{507B77E4-D16E-4E80-BECE-B10ACE50DA11}" type="slidenum">
              <a:rPr lang="en-GB" smtClean="0"/>
              <a:pPr/>
              <a:t>4</a:t>
            </a:fld>
            <a:endParaRPr lang="en-GB" dirty="0"/>
          </a:p>
        </p:txBody>
      </p:sp>
      <p:pic>
        <p:nvPicPr>
          <p:cNvPr id="6" name="Picture 5">
            <a:extLst>
              <a:ext uri="{FF2B5EF4-FFF2-40B4-BE49-F238E27FC236}">
                <a16:creationId xmlns:a16="http://schemas.microsoft.com/office/drawing/2014/main" id="{61153E25-8CB6-772D-ABDC-556BBA5B92EA}"/>
              </a:ext>
            </a:extLst>
          </p:cNvPr>
          <p:cNvPicPr>
            <a:picLocks noChangeAspect="1"/>
          </p:cNvPicPr>
          <p:nvPr/>
        </p:nvPicPr>
        <p:blipFill rotWithShape="1">
          <a:blip r:embed="rId2"/>
          <a:srcRect l="6018" t="15522" r="5562" b="5324"/>
          <a:stretch/>
        </p:blipFill>
        <p:spPr>
          <a:xfrm>
            <a:off x="838200" y="1378434"/>
            <a:ext cx="9116704" cy="5114441"/>
          </a:xfrm>
          <a:prstGeom prst="rect">
            <a:avLst/>
          </a:prstGeom>
        </p:spPr>
      </p:pic>
    </p:spTree>
    <p:extLst>
      <p:ext uri="{BB962C8B-B14F-4D97-AF65-F5344CB8AC3E}">
        <p14:creationId xmlns:p14="http://schemas.microsoft.com/office/powerpoint/2010/main" val="39664470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B858FC-A9CD-8F43-A6A3-96BF31A3E9C7}"/>
              </a:ext>
            </a:extLst>
          </p:cNvPr>
          <p:cNvSpPr>
            <a:spLocks noGrp="1"/>
          </p:cNvSpPr>
          <p:nvPr>
            <p:ph type="title"/>
          </p:nvPr>
        </p:nvSpPr>
        <p:spPr/>
        <p:txBody>
          <a:bodyPr/>
          <a:lstStyle/>
          <a:p>
            <a:r>
              <a:rPr lang="en-GB" dirty="0"/>
              <a:t>Pre-workshop KSC … </a:t>
            </a:r>
          </a:p>
        </p:txBody>
      </p:sp>
      <p:sp>
        <p:nvSpPr>
          <p:cNvPr id="4" name="Slide Number Placeholder 3">
            <a:extLst>
              <a:ext uri="{FF2B5EF4-FFF2-40B4-BE49-F238E27FC236}">
                <a16:creationId xmlns:a16="http://schemas.microsoft.com/office/drawing/2014/main" id="{8CF6353A-2686-C425-91C1-0DA5303363EE}"/>
              </a:ext>
            </a:extLst>
          </p:cNvPr>
          <p:cNvSpPr>
            <a:spLocks noGrp="1"/>
          </p:cNvSpPr>
          <p:nvPr>
            <p:ph type="sldNum" sz="quarter" idx="12"/>
          </p:nvPr>
        </p:nvSpPr>
        <p:spPr/>
        <p:txBody>
          <a:bodyPr/>
          <a:lstStyle/>
          <a:p>
            <a:fld id="{507B77E4-D16E-4E80-BECE-B10ACE50DA11}" type="slidenum">
              <a:rPr lang="en-GB" smtClean="0"/>
              <a:pPr/>
              <a:t>5</a:t>
            </a:fld>
            <a:endParaRPr lang="en-GB" dirty="0"/>
          </a:p>
        </p:txBody>
      </p:sp>
      <p:pic>
        <p:nvPicPr>
          <p:cNvPr id="5" name="Picture 4">
            <a:extLst>
              <a:ext uri="{FF2B5EF4-FFF2-40B4-BE49-F238E27FC236}">
                <a16:creationId xmlns:a16="http://schemas.microsoft.com/office/drawing/2014/main" id="{87592AAD-B448-0E0F-D190-AE9D63E19516}"/>
              </a:ext>
            </a:extLst>
          </p:cNvPr>
          <p:cNvPicPr>
            <a:picLocks noChangeAspect="1"/>
          </p:cNvPicPr>
          <p:nvPr/>
        </p:nvPicPr>
        <p:blipFill rotWithShape="1">
          <a:blip r:embed="rId2"/>
          <a:srcRect l="6393" t="15920" r="5686" b="5324"/>
          <a:stretch/>
        </p:blipFill>
        <p:spPr>
          <a:xfrm>
            <a:off x="838200" y="1490265"/>
            <a:ext cx="8993874" cy="5048646"/>
          </a:xfrm>
          <a:prstGeom prst="rect">
            <a:avLst/>
          </a:prstGeom>
        </p:spPr>
      </p:pic>
    </p:spTree>
    <p:extLst>
      <p:ext uri="{BB962C8B-B14F-4D97-AF65-F5344CB8AC3E}">
        <p14:creationId xmlns:p14="http://schemas.microsoft.com/office/powerpoint/2010/main" val="25804693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A51F88-26EA-2D9D-E2EE-A7E40E27F9B4}"/>
              </a:ext>
            </a:extLst>
          </p:cNvPr>
          <p:cNvSpPr>
            <a:spLocks noGrp="1"/>
          </p:cNvSpPr>
          <p:nvPr>
            <p:ph type="title"/>
          </p:nvPr>
        </p:nvSpPr>
        <p:spPr/>
        <p:txBody>
          <a:bodyPr/>
          <a:lstStyle/>
          <a:p>
            <a:r>
              <a:rPr lang="en-GB" dirty="0"/>
              <a:t>Insights gathered </a:t>
            </a:r>
          </a:p>
        </p:txBody>
      </p:sp>
      <p:sp>
        <p:nvSpPr>
          <p:cNvPr id="4" name="Slide Number Placeholder 3">
            <a:extLst>
              <a:ext uri="{FF2B5EF4-FFF2-40B4-BE49-F238E27FC236}">
                <a16:creationId xmlns:a16="http://schemas.microsoft.com/office/drawing/2014/main" id="{B483CDC4-2AF1-3A66-8883-241A11121117}"/>
              </a:ext>
            </a:extLst>
          </p:cNvPr>
          <p:cNvSpPr>
            <a:spLocks noGrp="1"/>
          </p:cNvSpPr>
          <p:nvPr>
            <p:ph type="sldNum" sz="quarter" idx="12"/>
          </p:nvPr>
        </p:nvSpPr>
        <p:spPr/>
        <p:txBody>
          <a:bodyPr/>
          <a:lstStyle/>
          <a:p>
            <a:fld id="{507B77E4-D16E-4E80-BECE-B10ACE50DA11}" type="slidenum">
              <a:rPr lang="en-GB" smtClean="0"/>
              <a:pPr/>
              <a:t>6</a:t>
            </a:fld>
            <a:endParaRPr lang="en-GB" dirty="0"/>
          </a:p>
        </p:txBody>
      </p:sp>
      <p:graphicFrame>
        <p:nvGraphicFramePr>
          <p:cNvPr id="5" name="Table 4">
            <a:extLst>
              <a:ext uri="{FF2B5EF4-FFF2-40B4-BE49-F238E27FC236}">
                <a16:creationId xmlns:a16="http://schemas.microsoft.com/office/drawing/2014/main" id="{034972F4-0E0A-DB9A-BCE4-EF707F498E0D}"/>
              </a:ext>
            </a:extLst>
          </p:cNvPr>
          <p:cNvGraphicFramePr>
            <a:graphicFrameLocks noGrp="1"/>
          </p:cNvGraphicFramePr>
          <p:nvPr>
            <p:extLst>
              <p:ext uri="{D42A27DB-BD31-4B8C-83A1-F6EECF244321}">
                <p14:modId xmlns:p14="http://schemas.microsoft.com/office/powerpoint/2010/main" val="369153078"/>
              </p:ext>
            </p:extLst>
          </p:nvPr>
        </p:nvGraphicFramePr>
        <p:xfrm>
          <a:off x="838200" y="1327638"/>
          <a:ext cx="10583008" cy="5537103"/>
        </p:xfrm>
        <a:graphic>
          <a:graphicData uri="http://schemas.openxmlformats.org/drawingml/2006/table">
            <a:tbl>
              <a:tblPr firstRow="1" bandRow="1">
                <a:tableStyleId>{5C22544A-7EE6-4342-B048-85BDC9FD1C3A}</a:tableStyleId>
              </a:tblPr>
              <a:tblGrid>
                <a:gridCol w="2560850">
                  <a:extLst>
                    <a:ext uri="{9D8B030D-6E8A-4147-A177-3AD203B41FA5}">
                      <a16:colId xmlns:a16="http://schemas.microsoft.com/office/drawing/2014/main" val="2402761175"/>
                    </a:ext>
                  </a:extLst>
                </a:gridCol>
                <a:gridCol w="1990635">
                  <a:extLst>
                    <a:ext uri="{9D8B030D-6E8A-4147-A177-3AD203B41FA5}">
                      <a16:colId xmlns:a16="http://schemas.microsoft.com/office/drawing/2014/main" val="37864104"/>
                    </a:ext>
                  </a:extLst>
                </a:gridCol>
                <a:gridCol w="1828800">
                  <a:extLst>
                    <a:ext uri="{9D8B030D-6E8A-4147-A177-3AD203B41FA5}">
                      <a16:colId xmlns:a16="http://schemas.microsoft.com/office/drawing/2014/main" val="967553841"/>
                    </a:ext>
                  </a:extLst>
                </a:gridCol>
                <a:gridCol w="1533959">
                  <a:extLst>
                    <a:ext uri="{9D8B030D-6E8A-4147-A177-3AD203B41FA5}">
                      <a16:colId xmlns:a16="http://schemas.microsoft.com/office/drawing/2014/main" val="2242615750"/>
                    </a:ext>
                  </a:extLst>
                </a:gridCol>
                <a:gridCol w="2668764">
                  <a:extLst>
                    <a:ext uri="{9D8B030D-6E8A-4147-A177-3AD203B41FA5}">
                      <a16:colId xmlns:a16="http://schemas.microsoft.com/office/drawing/2014/main" val="2891987963"/>
                    </a:ext>
                  </a:extLst>
                </a:gridCol>
              </a:tblGrid>
              <a:tr h="395654">
                <a:tc>
                  <a:txBody>
                    <a:bodyPr/>
                    <a:lstStyle/>
                    <a:p>
                      <a:r>
                        <a:rPr lang="en-GB" dirty="0"/>
                        <a:t>Data collected</a:t>
                      </a:r>
                    </a:p>
                  </a:txBody>
                  <a:tcPr/>
                </a:tc>
                <a:tc>
                  <a:txBody>
                    <a:bodyPr/>
                    <a:lstStyle/>
                    <a:p>
                      <a:r>
                        <a:rPr lang="en-GB" dirty="0"/>
                        <a:t>Other data used</a:t>
                      </a:r>
                    </a:p>
                  </a:txBody>
                  <a:tcPr/>
                </a:tc>
                <a:tc>
                  <a:txBody>
                    <a:bodyPr/>
                    <a:lstStyle/>
                    <a:p>
                      <a:r>
                        <a:rPr lang="en-GB" dirty="0"/>
                        <a:t>Challenges</a:t>
                      </a:r>
                    </a:p>
                  </a:txBody>
                  <a:tcPr/>
                </a:tc>
                <a:tc>
                  <a:txBody>
                    <a:bodyPr/>
                    <a:lstStyle/>
                    <a:p>
                      <a:r>
                        <a:rPr lang="en-GB" dirty="0"/>
                        <a:t>Benefits</a:t>
                      </a:r>
                    </a:p>
                  </a:txBody>
                  <a:tcPr/>
                </a:tc>
                <a:tc>
                  <a:txBody>
                    <a:bodyPr/>
                    <a:lstStyle/>
                    <a:p>
                      <a:r>
                        <a:rPr lang="en-GB" dirty="0"/>
                        <a:t>Types of data</a:t>
                      </a:r>
                    </a:p>
                  </a:txBody>
                  <a:tcPr/>
                </a:tc>
                <a:extLst>
                  <a:ext uri="{0D108BD9-81ED-4DB2-BD59-A6C34878D82A}">
                    <a16:rowId xmlns:a16="http://schemas.microsoft.com/office/drawing/2014/main" val="1488408385"/>
                  </a:ext>
                </a:extLst>
              </a:tr>
              <a:tr h="545123">
                <a:tc>
                  <a:txBody>
                    <a:bodyPr/>
                    <a:lstStyle/>
                    <a:p>
                      <a:pPr algn="just" fontAlgn="auto"/>
                      <a:r>
                        <a:rPr lang="en-US" sz="1100" b="0" i="0" u="none" strike="noStrike" dirty="0">
                          <a:effectLst/>
                          <a:latin typeface="Arial" panose="020B0604020202020204" pitchFamily="34" charset="0"/>
                        </a:rPr>
                        <a:t>Detailed and thorough data on demographics, health conditions, income, medication, outcomes.</a:t>
                      </a:r>
                    </a:p>
                  </a:txBody>
                  <a:tcPr marL="3810" marR="3810" marT="3810" marB="0" anchor="b"/>
                </a:tc>
                <a:tc>
                  <a:txBody>
                    <a:bodyPr/>
                    <a:lstStyle/>
                    <a:p>
                      <a:pPr algn="just" fontAlgn="auto"/>
                      <a:r>
                        <a:rPr lang="en-GB" sz="1100" b="0" i="0" u="none" strike="noStrike" dirty="0">
                          <a:effectLst/>
                          <a:latin typeface="Arial" panose="020B0604020202020204" pitchFamily="34" charset="0"/>
                        </a:rPr>
                        <a:t>NHS referrals</a:t>
                      </a:r>
                    </a:p>
                  </a:txBody>
                  <a:tcPr marL="3810" marR="3810" marT="3810" marB="0" anchor="b"/>
                </a:tc>
                <a:tc>
                  <a:txBody>
                    <a:bodyPr/>
                    <a:lstStyle/>
                    <a:p>
                      <a:pPr algn="l" fontAlgn="b"/>
                      <a:r>
                        <a:rPr lang="en-GB" sz="1100" b="0" i="0" u="none" strike="noStrike" dirty="0">
                          <a:effectLst/>
                          <a:latin typeface="Arial" panose="020B0604020202020204" pitchFamily="34" charset="0"/>
                        </a:rPr>
                        <a:t>engaging smaller VCFSE orgs</a:t>
                      </a:r>
                    </a:p>
                  </a:txBody>
                  <a:tcPr marL="3810" marR="3810" marT="3810" marB="0" anchor="b"/>
                </a:tc>
                <a:tc>
                  <a:txBody>
                    <a:bodyPr/>
                    <a:lstStyle/>
                    <a:p>
                      <a:pPr algn="l" fontAlgn="b"/>
                      <a:r>
                        <a:rPr lang="en-GB" sz="1000" b="1" i="0" u="none" strike="noStrike" dirty="0">
                          <a:solidFill>
                            <a:srgbClr val="C00000"/>
                          </a:solidFill>
                          <a:effectLst/>
                          <a:latin typeface="Arial" panose="020B0604020202020204" pitchFamily="34" charset="0"/>
                        </a:rPr>
                        <a:t>targeted resources / investment</a:t>
                      </a:r>
                    </a:p>
                  </a:txBody>
                  <a:tcPr marL="3810" marR="3810" marT="3810" marB="0" anchor="ctr"/>
                </a:tc>
                <a:tc>
                  <a:txBody>
                    <a:bodyPr/>
                    <a:lstStyle/>
                    <a:p>
                      <a:pPr algn="just" fontAlgn="auto"/>
                      <a:r>
                        <a:rPr lang="en-US" sz="1100" b="0" i="0" u="none" strike="noStrike" dirty="0">
                          <a:effectLst/>
                          <a:latin typeface="Arial" panose="020B0604020202020204" pitchFamily="34" charset="0"/>
                        </a:rPr>
                        <a:t>The population / demographic health data Stewart showed would be useful. Also, </a:t>
                      </a:r>
                      <a:r>
                        <a:rPr lang="en-US" sz="1100" b="1" i="0" u="none" strike="noStrike" dirty="0">
                          <a:solidFill>
                            <a:srgbClr val="C00000"/>
                          </a:solidFill>
                          <a:effectLst/>
                          <a:latin typeface="Arial" panose="020B0604020202020204" pitchFamily="34" charset="0"/>
                        </a:rPr>
                        <a:t>school </a:t>
                      </a:r>
                      <a:r>
                        <a:rPr lang="en-US" sz="1100" b="1" i="0" u="none" strike="noStrike" dirty="0" err="1">
                          <a:solidFill>
                            <a:srgbClr val="C00000"/>
                          </a:solidFill>
                          <a:effectLst/>
                          <a:latin typeface="Arial" panose="020B0604020202020204" pitchFamily="34" charset="0"/>
                        </a:rPr>
                        <a:t>abscences</a:t>
                      </a:r>
                      <a:r>
                        <a:rPr lang="en-US" sz="1100" b="1" i="0" u="none" strike="noStrike" dirty="0">
                          <a:solidFill>
                            <a:srgbClr val="C00000"/>
                          </a:solidFill>
                          <a:effectLst/>
                          <a:latin typeface="Arial" panose="020B0604020202020204" pitchFamily="34" charset="0"/>
                        </a:rPr>
                        <a:t> / exclusions/ free school meals</a:t>
                      </a:r>
                    </a:p>
                  </a:txBody>
                  <a:tcPr marL="3810" marR="3810" marT="3810" marB="0" anchor="b"/>
                </a:tc>
                <a:extLst>
                  <a:ext uri="{0D108BD9-81ED-4DB2-BD59-A6C34878D82A}">
                    <a16:rowId xmlns:a16="http://schemas.microsoft.com/office/drawing/2014/main" val="3346451489"/>
                  </a:ext>
                </a:extLst>
              </a:tr>
              <a:tr h="952207">
                <a:tc>
                  <a:txBody>
                    <a:bodyPr/>
                    <a:lstStyle/>
                    <a:p>
                      <a:pPr algn="just" fontAlgn="auto"/>
                      <a:r>
                        <a:rPr lang="en-US" sz="1100" b="1" i="0" u="none" strike="noStrike" dirty="0">
                          <a:solidFill>
                            <a:srgbClr val="C00000"/>
                          </a:solidFill>
                          <a:effectLst/>
                          <a:latin typeface="Arial" panose="020B0604020202020204" pitchFamily="34" charset="0"/>
                        </a:rPr>
                        <a:t>Demographics, mental &amp; physical health data, children &amp; perinatal, money benefits &amp; debt, employment history, drug and alcohol data, data from the criminal justice system - orders, criminal history</a:t>
                      </a:r>
                    </a:p>
                  </a:txBody>
                  <a:tcPr marL="3810" marR="3810" marT="3810" marB="0" anchor="b"/>
                </a:tc>
                <a:tc>
                  <a:txBody>
                    <a:bodyPr/>
                    <a:lstStyle/>
                    <a:p>
                      <a:pPr algn="just" fontAlgn="auto"/>
                      <a:r>
                        <a:rPr lang="en-US" sz="1100" b="0" i="0" u="none" strike="noStrike" dirty="0">
                          <a:effectLst/>
                          <a:latin typeface="Arial" panose="020B0604020202020204" pitchFamily="34" charset="0"/>
                        </a:rPr>
                        <a:t>Public health data, office for national statistics, fingertips</a:t>
                      </a:r>
                    </a:p>
                  </a:txBody>
                  <a:tcPr marL="3810" marR="3810" marT="3810" marB="0" anchor="b"/>
                </a:tc>
                <a:tc>
                  <a:txBody>
                    <a:bodyPr/>
                    <a:lstStyle/>
                    <a:p>
                      <a:pPr algn="l" fontAlgn="b"/>
                      <a:r>
                        <a:rPr lang="en-US" sz="1100" b="1" i="0" u="none" strike="noStrike" dirty="0">
                          <a:solidFill>
                            <a:srgbClr val="C00000"/>
                          </a:solidFill>
                          <a:effectLst/>
                          <a:latin typeface="Arial" panose="020B0604020202020204" pitchFamily="34" charset="0"/>
                        </a:rPr>
                        <a:t>currency of the data (particularly when the focus is on building the evidence base)</a:t>
                      </a:r>
                    </a:p>
                  </a:txBody>
                  <a:tcPr marL="3810" marR="3810" marT="3810" marB="0" anchor="b"/>
                </a:tc>
                <a:tc>
                  <a:txBody>
                    <a:bodyPr/>
                    <a:lstStyle/>
                    <a:p>
                      <a:pPr algn="l" fontAlgn="b"/>
                      <a:r>
                        <a:rPr lang="en-US" sz="1000" b="1" i="0" u="none" strike="noStrike" dirty="0">
                          <a:solidFill>
                            <a:srgbClr val="C00000"/>
                          </a:solidFill>
                          <a:effectLst/>
                          <a:latin typeface="Arial" panose="020B0604020202020204" pitchFamily="34" charset="0"/>
                        </a:rPr>
                        <a:t>influencing commissioning and service design to be more person-</a:t>
                      </a:r>
                      <a:r>
                        <a:rPr lang="en-US" sz="1000" b="1" i="0" u="none" strike="noStrike" dirty="0" err="1">
                          <a:solidFill>
                            <a:srgbClr val="C00000"/>
                          </a:solidFill>
                          <a:effectLst/>
                          <a:latin typeface="Arial" panose="020B0604020202020204" pitchFamily="34" charset="0"/>
                        </a:rPr>
                        <a:t>centred</a:t>
                      </a:r>
                      <a:endParaRPr lang="en-US" sz="1000" b="1" i="0" u="none" strike="noStrike" dirty="0">
                        <a:solidFill>
                          <a:srgbClr val="C00000"/>
                        </a:solidFill>
                        <a:effectLst/>
                        <a:latin typeface="Arial" panose="020B0604020202020204" pitchFamily="34" charset="0"/>
                      </a:endParaRPr>
                    </a:p>
                  </a:txBody>
                  <a:tcPr marL="3810" marR="3810" marT="3810" marB="0" anchor="ctr"/>
                </a:tc>
                <a:tc>
                  <a:txBody>
                    <a:bodyPr/>
                    <a:lstStyle/>
                    <a:p>
                      <a:pPr algn="just" fontAlgn="auto"/>
                      <a:r>
                        <a:rPr lang="en-US" sz="1100" b="0" i="0" u="none" strike="noStrike" dirty="0">
                          <a:effectLst/>
                          <a:latin typeface="Arial" panose="020B0604020202020204" pitchFamily="34" charset="0"/>
                        </a:rPr>
                        <a:t>Tricky - this one is a 'I </a:t>
                      </a:r>
                      <a:r>
                        <a:rPr lang="en-US" sz="1100" b="0" i="0" u="none" strike="noStrike" dirty="0" err="1">
                          <a:effectLst/>
                          <a:latin typeface="Arial" panose="020B0604020202020204" pitchFamily="34" charset="0"/>
                        </a:rPr>
                        <a:t>dont</a:t>
                      </a:r>
                      <a:r>
                        <a:rPr lang="en-US" sz="1100" b="0" i="0" u="none" strike="noStrike" dirty="0">
                          <a:effectLst/>
                          <a:latin typeface="Arial" panose="020B0604020202020204" pitchFamily="34" charset="0"/>
                        </a:rPr>
                        <a:t> know what i don't know'. But the sort of deprivation / poor health which Stewart showed would be helpful</a:t>
                      </a:r>
                    </a:p>
                  </a:txBody>
                  <a:tcPr marL="3810" marR="3810" marT="3810" marB="0" anchor="b"/>
                </a:tc>
                <a:extLst>
                  <a:ext uri="{0D108BD9-81ED-4DB2-BD59-A6C34878D82A}">
                    <a16:rowId xmlns:a16="http://schemas.microsoft.com/office/drawing/2014/main" val="1872611735"/>
                  </a:ext>
                </a:extLst>
              </a:tr>
              <a:tr h="769034">
                <a:tc>
                  <a:txBody>
                    <a:bodyPr/>
                    <a:lstStyle/>
                    <a:p>
                      <a:pPr algn="just" fontAlgn="auto"/>
                      <a:r>
                        <a:rPr lang="en-GB" sz="1100" b="0" i="0" u="none" strike="noStrike" dirty="0">
                          <a:effectLst/>
                          <a:latin typeface="Arial" panose="020B0604020202020204" pitchFamily="34" charset="0"/>
                        </a:rPr>
                        <a:t>Demographics, personal, activity recording</a:t>
                      </a:r>
                    </a:p>
                  </a:txBody>
                  <a:tcPr marL="3810" marR="3810" marT="3810" marB="0" anchor="b"/>
                </a:tc>
                <a:tc>
                  <a:txBody>
                    <a:bodyPr/>
                    <a:lstStyle/>
                    <a:p>
                      <a:pPr algn="just" fontAlgn="auto"/>
                      <a:r>
                        <a:rPr lang="en-GB" sz="1100" b="0" i="0" u="none" strike="noStrike">
                          <a:effectLst/>
                          <a:latin typeface="Arial" panose="020B0604020202020204" pitchFamily="34" charset="0"/>
                        </a:rPr>
                        <a:t>Mainly ONS</a:t>
                      </a:r>
                    </a:p>
                  </a:txBody>
                  <a:tcPr marL="3810" marR="3810" marT="3810" marB="0" anchor="b"/>
                </a:tc>
                <a:tc>
                  <a:txBody>
                    <a:bodyPr/>
                    <a:lstStyle/>
                    <a:p>
                      <a:pPr algn="l" fontAlgn="b"/>
                      <a:r>
                        <a:rPr lang="en-US" sz="1100" b="1" i="0" u="none" strike="noStrike" dirty="0">
                          <a:solidFill>
                            <a:srgbClr val="C00000"/>
                          </a:solidFill>
                          <a:effectLst/>
                          <a:latin typeface="Arial" panose="020B0604020202020204" pitchFamily="34" charset="0"/>
                        </a:rPr>
                        <a:t>technical challenge - collecting VCFSE held data</a:t>
                      </a:r>
                    </a:p>
                  </a:txBody>
                  <a:tcPr marL="3810" marR="3810" marT="3810" marB="0" anchor="b"/>
                </a:tc>
                <a:tc>
                  <a:txBody>
                    <a:bodyPr/>
                    <a:lstStyle/>
                    <a:p>
                      <a:pPr algn="l" fontAlgn="b"/>
                      <a:r>
                        <a:rPr lang="en-US" sz="1000" b="0" i="0" u="none" strike="noStrike">
                          <a:effectLst/>
                          <a:latin typeface="Arial" panose="020B0604020202020204" pitchFamily="34" charset="0"/>
                        </a:rPr>
                        <a:t>person-centred care delivery - holisitci support for individuals</a:t>
                      </a:r>
                    </a:p>
                  </a:txBody>
                  <a:tcPr marL="3810" marR="3810" marT="3810" marB="0" anchor="ctr"/>
                </a:tc>
                <a:tc>
                  <a:txBody>
                    <a:bodyPr/>
                    <a:lstStyle/>
                    <a:p>
                      <a:pPr algn="just" fontAlgn="auto"/>
                      <a:r>
                        <a:rPr lang="en-US" sz="1100" b="0" i="0" u="none" strike="noStrike" dirty="0">
                          <a:effectLst/>
                          <a:latin typeface="Arial" panose="020B0604020202020204" pitchFamily="34" charset="0"/>
                        </a:rPr>
                        <a:t>Anything that would support investment in VCFSE services. </a:t>
                      </a:r>
                      <a:r>
                        <a:rPr lang="en-US" sz="1100" b="0" i="0" u="none" strike="noStrike" dirty="0" err="1">
                          <a:effectLst/>
                          <a:latin typeface="Arial" panose="020B0604020202020204" pitchFamily="34" charset="0"/>
                        </a:rPr>
                        <a:t>I.e</a:t>
                      </a:r>
                      <a:r>
                        <a:rPr lang="en-US" sz="1100" b="0" i="0" u="none" strike="noStrike" dirty="0">
                          <a:effectLst/>
                          <a:latin typeface="Arial" panose="020B0604020202020204" pitchFamily="34" charset="0"/>
                        </a:rPr>
                        <a:t> </a:t>
                      </a:r>
                      <a:r>
                        <a:rPr lang="en-US" sz="1100" b="1" i="0" u="none" strike="noStrike" dirty="0">
                          <a:solidFill>
                            <a:srgbClr val="C00000"/>
                          </a:solidFill>
                          <a:effectLst/>
                          <a:latin typeface="Arial" panose="020B0604020202020204" pitchFamily="34" charset="0"/>
                        </a:rPr>
                        <a:t>track reduced anti depressant use as a result of a social intervention</a:t>
                      </a:r>
                    </a:p>
                  </a:txBody>
                  <a:tcPr marL="3810" marR="3810" marT="3810" marB="0" anchor="b"/>
                </a:tc>
                <a:extLst>
                  <a:ext uri="{0D108BD9-81ED-4DB2-BD59-A6C34878D82A}">
                    <a16:rowId xmlns:a16="http://schemas.microsoft.com/office/drawing/2014/main" val="2813183428"/>
                  </a:ext>
                </a:extLst>
              </a:tr>
              <a:tr h="808892">
                <a:tc>
                  <a:txBody>
                    <a:bodyPr/>
                    <a:lstStyle/>
                    <a:p>
                      <a:pPr algn="just" fontAlgn="auto"/>
                      <a:r>
                        <a:rPr lang="en-US" sz="1100" b="1" i="0" u="none" strike="noStrike" dirty="0">
                          <a:solidFill>
                            <a:srgbClr val="C00000"/>
                          </a:solidFill>
                          <a:effectLst/>
                          <a:latin typeface="Arial" panose="020B0604020202020204" pitchFamily="34" charset="0"/>
                        </a:rPr>
                        <a:t>Demographic, health, social and lifestyle, some clinical, some highly clinical and confidential</a:t>
                      </a:r>
                      <a:r>
                        <a:rPr lang="en-US" sz="1100" b="0" i="0" u="none" strike="noStrike" dirty="0">
                          <a:effectLst/>
                          <a:latin typeface="Arial" panose="020B0604020202020204" pitchFamily="34" charset="0"/>
                        </a:rPr>
                        <a:t>. Shared Care Record “read only” access (CGL).</a:t>
                      </a:r>
                    </a:p>
                  </a:txBody>
                  <a:tcPr marL="3810" marR="3810" marT="3810" marB="0" anchor="b"/>
                </a:tc>
                <a:tc>
                  <a:txBody>
                    <a:bodyPr/>
                    <a:lstStyle/>
                    <a:p>
                      <a:pPr algn="just" fontAlgn="auto"/>
                      <a:r>
                        <a:rPr lang="en-US" sz="1100" b="0" i="0" u="none" strike="noStrike">
                          <a:effectLst/>
                          <a:latin typeface="Arial" panose="020B0604020202020204" pitchFamily="34" charset="0"/>
                        </a:rPr>
                        <a:t>We don't use as much outside data for analysis as we could. We tend to collect a lot of our own data and work with that.</a:t>
                      </a:r>
                    </a:p>
                  </a:txBody>
                  <a:tcPr marL="3810" marR="3810" marT="3810" marB="0" anchor="b"/>
                </a:tc>
                <a:tc>
                  <a:txBody>
                    <a:bodyPr/>
                    <a:lstStyle/>
                    <a:p>
                      <a:pPr algn="l" fontAlgn="b"/>
                      <a:r>
                        <a:rPr lang="en-GB" sz="1100" b="0" i="0" u="none" strike="noStrike" dirty="0">
                          <a:effectLst/>
                          <a:latin typeface="Arial" panose="020B0604020202020204" pitchFamily="34" charset="0"/>
                        </a:rPr>
                        <a:t>time lapse - linking datasets</a:t>
                      </a:r>
                    </a:p>
                  </a:txBody>
                  <a:tcPr marL="3810" marR="3810" marT="3810" marB="0" anchor="b"/>
                </a:tc>
                <a:tc>
                  <a:txBody>
                    <a:bodyPr/>
                    <a:lstStyle/>
                    <a:p>
                      <a:pPr algn="l" fontAlgn="b"/>
                      <a:r>
                        <a:rPr lang="en-US" sz="1000" b="1" i="0" u="none" strike="noStrike" dirty="0">
                          <a:solidFill>
                            <a:srgbClr val="C00000"/>
                          </a:solidFill>
                          <a:effectLst/>
                          <a:latin typeface="Arial" panose="020B0604020202020204" pitchFamily="34" charset="0"/>
                        </a:rPr>
                        <a:t>shifting the focus to prevention and more effective use of NHS resources </a:t>
                      </a:r>
                    </a:p>
                  </a:txBody>
                  <a:tcPr marL="3810" marR="3810" marT="3810" marB="0" anchor="ctr"/>
                </a:tc>
                <a:tc>
                  <a:txBody>
                    <a:bodyPr/>
                    <a:lstStyle/>
                    <a:p>
                      <a:pPr algn="just" fontAlgn="auto"/>
                      <a:r>
                        <a:rPr lang="en-US" sz="1100" b="0" i="0" u="none" strike="noStrike" dirty="0">
                          <a:effectLst/>
                          <a:latin typeface="Arial" panose="020B0604020202020204" pitchFamily="34" charset="0"/>
                        </a:rPr>
                        <a:t>Understand profile and location </a:t>
                      </a:r>
                      <a:r>
                        <a:rPr lang="en-US" sz="1100" b="1" i="0" u="none" strike="noStrike" dirty="0">
                          <a:solidFill>
                            <a:srgbClr val="C00000"/>
                          </a:solidFill>
                          <a:effectLst/>
                          <a:latin typeface="Arial" panose="020B0604020202020204" pitchFamily="34" charset="0"/>
                        </a:rPr>
                        <a:t>of people not accessing services (are there addresses that have no contact with services apart from emergencies)?</a:t>
                      </a:r>
                    </a:p>
                  </a:txBody>
                  <a:tcPr marL="3810" marR="3810" marT="3810" marB="0" anchor="b"/>
                </a:tc>
                <a:extLst>
                  <a:ext uri="{0D108BD9-81ED-4DB2-BD59-A6C34878D82A}">
                    <a16:rowId xmlns:a16="http://schemas.microsoft.com/office/drawing/2014/main" val="1611354744"/>
                  </a:ext>
                </a:extLst>
              </a:tr>
              <a:tr h="1037493">
                <a:tc>
                  <a:txBody>
                    <a:bodyPr/>
                    <a:lstStyle/>
                    <a:p>
                      <a:pPr algn="just" fontAlgn="auto"/>
                      <a:r>
                        <a:rPr lang="en-US" sz="1100" b="0" i="0" u="none" strike="noStrike" dirty="0">
                          <a:effectLst/>
                          <a:latin typeface="Arial" panose="020B0604020202020204" pitchFamily="34" charset="0"/>
                        </a:rPr>
                        <a:t>demographics, group/activity attendance, volunteering, health conditions, wellbeing</a:t>
                      </a:r>
                    </a:p>
                  </a:txBody>
                  <a:tcPr marL="3810" marR="3810" marT="3810" marB="0" anchor="b"/>
                </a:tc>
                <a:tc>
                  <a:txBody>
                    <a:bodyPr/>
                    <a:lstStyle/>
                    <a:p>
                      <a:pPr algn="just" fontAlgn="auto"/>
                      <a:r>
                        <a:rPr lang="en-GB" sz="1100" b="0" i="0" u="none" strike="noStrike" dirty="0">
                          <a:effectLst/>
                          <a:latin typeface="Arial" panose="020B0604020202020204" pitchFamily="34" charset="0"/>
                        </a:rPr>
                        <a:t>All above</a:t>
                      </a:r>
                    </a:p>
                  </a:txBody>
                  <a:tcPr marL="3810" marR="3810" marT="3810" marB="0" anchor="b"/>
                </a:tc>
                <a:tc>
                  <a:txBody>
                    <a:bodyPr/>
                    <a:lstStyle/>
                    <a:p>
                      <a:pPr algn="l" fontAlgn="b"/>
                      <a:r>
                        <a:rPr lang="en-GB" sz="1100" b="0" i="0" u="none" strike="noStrike" dirty="0">
                          <a:effectLst/>
                          <a:latin typeface="Arial" panose="020B0604020202020204" pitchFamily="34" charset="0"/>
                        </a:rPr>
                        <a:t>needs to be streamlined</a:t>
                      </a:r>
                    </a:p>
                  </a:txBody>
                  <a:tcPr marL="3810" marR="3810" marT="3810" marB="0" anchor="b"/>
                </a:tc>
                <a:tc>
                  <a:txBody>
                    <a:bodyPr/>
                    <a:lstStyle/>
                    <a:p>
                      <a:pPr algn="l" fontAlgn="b"/>
                      <a:r>
                        <a:rPr lang="en-US" sz="1000" b="0" i="0" u="none" strike="noStrike" dirty="0">
                          <a:effectLst/>
                          <a:latin typeface="Arial" panose="020B0604020202020204" pitchFamily="34" charset="0"/>
                        </a:rPr>
                        <a:t>Cost-benefit --&gt; </a:t>
                      </a:r>
                      <a:r>
                        <a:rPr lang="en-US" sz="1000" b="1" i="0" u="none" strike="noStrike" dirty="0">
                          <a:solidFill>
                            <a:srgbClr val="C00000"/>
                          </a:solidFill>
                          <a:effectLst/>
                          <a:latin typeface="Arial" panose="020B0604020202020204" pitchFamily="34" charset="0"/>
                        </a:rPr>
                        <a:t>proof that services work for clients and funders, are needed, and money that can be saved by funding the sector</a:t>
                      </a:r>
                    </a:p>
                  </a:txBody>
                  <a:tcPr marL="3810" marR="3810" marT="3810" marB="0" anchor="ctr"/>
                </a:tc>
                <a:tc>
                  <a:txBody>
                    <a:bodyPr/>
                    <a:lstStyle/>
                    <a:p>
                      <a:pPr algn="just" fontAlgn="auto"/>
                      <a:r>
                        <a:rPr lang="en-US" sz="1100" b="0" i="0" u="none" strike="noStrike" dirty="0">
                          <a:effectLst/>
                          <a:latin typeface="Arial" panose="020B0604020202020204" pitchFamily="34" charset="0"/>
                        </a:rPr>
                        <a:t>Impact of </a:t>
                      </a:r>
                      <a:r>
                        <a:rPr lang="en-US" sz="1100" b="1" i="0" u="none" strike="noStrike" dirty="0">
                          <a:solidFill>
                            <a:srgbClr val="C00000"/>
                          </a:solidFill>
                          <a:effectLst/>
                          <a:latin typeface="Arial" panose="020B0604020202020204" pitchFamily="34" charset="0"/>
                        </a:rPr>
                        <a:t>activity,</a:t>
                      </a:r>
                      <a:r>
                        <a:rPr lang="en-US" sz="1100" b="0" i="0" u="none" strike="noStrike" dirty="0">
                          <a:effectLst/>
                          <a:latin typeface="Arial" panose="020B0604020202020204" pitchFamily="34" charset="0"/>
                        </a:rPr>
                        <a:t> signal in A&amp;E numbers?</a:t>
                      </a:r>
                    </a:p>
                  </a:txBody>
                  <a:tcPr marL="3810" marR="3810" marT="3810" marB="0" anchor="b"/>
                </a:tc>
                <a:extLst>
                  <a:ext uri="{0D108BD9-81ED-4DB2-BD59-A6C34878D82A}">
                    <a16:rowId xmlns:a16="http://schemas.microsoft.com/office/drawing/2014/main" val="1764454932"/>
                  </a:ext>
                </a:extLst>
              </a:tr>
              <a:tr h="536331">
                <a:tc>
                  <a:txBody>
                    <a:bodyPr/>
                    <a:lstStyle/>
                    <a:p>
                      <a:pPr algn="just" fontAlgn="auto"/>
                      <a:r>
                        <a:rPr lang="en-US" sz="1100" b="1" i="0" u="none" strike="noStrike" dirty="0">
                          <a:solidFill>
                            <a:srgbClr val="C00000"/>
                          </a:solidFill>
                          <a:effectLst/>
                          <a:latin typeface="Arial" panose="020B0604020202020204" pitchFamily="34" charset="0"/>
                        </a:rPr>
                        <a:t>Lots of personal and sensitive data </a:t>
                      </a:r>
                      <a:r>
                        <a:rPr lang="en-US" sz="1100" b="0" i="0" u="none" strike="noStrike" dirty="0">
                          <a:effectLst/>
                          <a:latin typeface="Arial" panose="020B0604020202020204" pitchFamily="34" charset="0"/>
                        </a:rPr>
                        <a:t>-from name and address to debt information from the client. We use health and wellbeing surveys and advice issue codes to </a:t>
                      </a:r>
                      <a:r>
                        <a:rPr lang="en-US" sz="1100" b="0" i="0" u="none" strike="noStrike" dirty="0" err="1">
                          <a:effectLst/>
                          <a:latin typeface="Arial" panose="020B0604020202020204" pitchFamily="34" charset="0"/>
                        </a:rPr>
                        <a:t>categorise</a:t>
                      </a:r>
                      <a:r>
                        <a:rPr lang="en-US" sz="1100" b="0" i="0" u="none" strike="noStrike" dirty="0">
                          <a:effectLst/>
                          <a:latin typeface="Arial" panose="020B0604020202020204" pitchFamily="34" charset="0"/>
                        </a:rPr>
                        <a:t> data</a:t>
                      </a:r>
                    </a:p>
                  </a:txBody>
                  <a:tcPr marL="3810" marR="3810" marT="3810" marB="0" anchor="b"/>
                </a:tc>
                <a:tc>
                  <a:txBody>
                    <a:bodyPr/>
                    <a:lstStyle/>
                    <a:p>
                      <a:endParaRPr lang="en-GB"/>
                    </a:p>
                  </a:txBody>
                  <a:tcPr anchor="ctr"/>
                </a:tc>
                <a:tc>
                  <a:txBody>
                    <a:bodyPr/>
                    <a:lstStyle/>
                    <a:p>
                      <a:pPr algn="just" fontAlgn="auto"/>
                      <a:r>
                        <a:rPr lang="en-GB" sz="1100" b="1" i="0" u="none" strike="noStrike" dirty="0">
                          <a:solidFill>
                            <a:srgbClr val="C00000"/>
                          </a:solidFill>
                          <a:effectLst/>
                          <a:latin typeface="Arial" panose="020B0604020202020204" pitchFamily="34" charset="0"/>
                        </a:rPr>
                        <a:t>Trust!</a:t>
                      </a:r>
                    </a:p>
                  </a:txBody>
                  <a:tcPr marL="3810" marR="3810" marT="3810" marB="0" anchor="b"/>
                </a:tc>
                <a:tc>
                  <a:txBody>
                    <a:bodyPr/>
                    <a:lstStyle/>
                    <a:p>
                      <a:pPr algn="l" fontAlgn="b"/>
                      <a:r>
                        <a:rPr lang="en-US" sz="1000" b="0" i="0" u="none" strike="noStrike" dirty="0">
                          <a:effectLst/>
                          <a:latin typeface="Arial" panose="020B0604020202020204" pitchFamily="34" charset="0"/>
                        </a:rPr>
                        <a:t>data can help to highlight the role of the sector</a:t>
                      </a:r>
                    </a:p>
                  </a:txBody>
                  <a:tcPr marL="3810" marR="3810" marT="3810" marB="0" anchor="ctr"/>
                </a:tc>
                <a:tc>
                  <a:txBody>
                    <a:bodyPr/>
                    <a:lstStyle/>
                    <a:p>
                      <a:pPr algn="just" fontAlgn="auto"/>
                      <a:r>
                        <a:rPr lang="en-US" sz="1100" b="0" i="0" u="none" strike="noStrike" dirty="0">
                          <a:effectLst/>
                          <a:latin typeface="Arial" panose="020B0604020202020204" pitchFamily="34" charset="0"/>
                        </a:rPr>
                        <a:t>- a way of capturing Health and wellbeing survey information - </a:t>
                      </a:r>
                      <a:r>
                        <a:rPr lang="en-US" sz="1100" b="1" i="0" u="none" strike="noStrike" dirty="0">
                          <a:solidFill>
                            <a:srgbClr val="C00000"/>
                          </a:solidFill>
                          <a:effectLst/>
                          <a:latin typeface="Arial" panose="020B0604020202020204" pitchFamily="34" charset="0"/>
                        </a:rPr>
                        <a:t>Eq5d to show client journey and improvements a</a:t>
                      </a:r>
                      <a:r>
                        <a:rPr lang="en-US" sz="1100" b="0" i="0" u="none" strike="noStrike" dirty="0">
                          <a:effectLst/>
                          <a:latin typeface="Arial" panose="020B0604020202020204" pitchFamily="34" charset="0"/>
                        </a:rPr>
                        <a:t>s a result of a VCSE intervention</a:t>
                      </a:r>
                      <a:br>
                        <a:rPr lang="en-US" sz="1100" b="0" i="0" u="none" strike="noStrike" dirty="0">
                          <a:effectLst/>
                          <a:latin typeface="Arial" panose="020B0604020202020204" pitchFamily="34" charset="0"/>
                        </a:rPr>
                      </a:br>
                      <a:r>
                        <a:rPr lang="en-US" sz="1100" b="0" i="0" u="none" strike="noStrike" dirty="0">
                          <a:effectLst/>
                          <a:latin typeface="Arial" panose="020B0604020202020204" pitchFamily="34" charset="0"/>
                        </a:rPr>
                        <a:t>- social value data.</a:t>
                      </a:r>
                    </a:p>
                  </a:txBody>
                  <a:tcPr marL="3810" marR="3810" marT="3810" marB="0" anchor="b"/>
                </a:tc>
                <a:extLst>
                  <a:ext uri="{0D108BD9-81ED-4DB2-BD59-A6C34878D82A}">
                    <a16:rowId xmlns:a16="http://schemas.microsoft.com/office/drawing/2014/main" val="4205926426"/>
                  </a:ext>
                </a:extLst>
              </a:tr>
            </a:tbl>
          </a:graphicData>
        </a:graphic>
      </p:graphicFrame>
    </p:spTree>
    <p:extLst>
      <p:ext uri="{BB962C8B-B14F-4D97-AF65-F5344CB8AC3E}">
        <p14:creationId xmlns:p14="http://schemas.microsoft.com/office/powerpoint/2010/main" val="958321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A51F88-26EA-2D9D-E2EE-A7E40E27F9B4}"/>
              </a:ext>
            </a:extLst>
          </p:cNvPr>
          <p:cNvSpPr>
            <a:spLocks noGrp="1"/>
          </p:cNvSpPr>
          <p:nvPr>
            <p:ph type="title"/>
          </p:nvPr>
        </p:nvSpPr>
        <p:spPr/>
        <p:txBody>
          <a:bodyPr/>
          <a:lstStyle/>
          <a:p>
            <a:r>
              <a:rPr lang="en-GB" dirty="0"/>
              <a:t>Insights gathered </a:t>
            </a:r>
          </a:p>
        </p:txBody>
      </p:sp>
      <p:sp>
        <p:nvSpPr>
          <p:cNvPr id="4" name="Slide Number Placeholder 3">
            <a:extLst>
              <a:ext uri="{FF2B5EF4-FFF2-40B4-BE49-F238E27FC236}">
                <a16:creationId xmlns:a16="http://schemas.microsoft.com/office/drawing/2014/main" id="{B483CDC4-2AF1-3A66-8883-241A11121117}"/>
              </a:ext>
            </a:extLst>
          </p:cNvPr>
          <p:cNvSpPr>
            <a:spLocks noGrp="1"/>
          </p:cNvSpPr>
          <p:nvPr>
            <p:ph type="sldNum" sz="quarter" idx="12"/>
          </p:nvPr>
        </p:nvSpPr>
        <p:spPr/>
        <p:txBody>
          <a:bodyPr/>
          <a:lstStyle/>
          <a:p>
            <a:fld id="{507B77E4-D16E-4E80-BECE-B10ACE50DA11}" type="slidenum">
              <a:rPr lang="en-GB" smtClean="0"/>
              <a:pPr/>
              <a:t>7</a:t>
            </a:fld>
            <a:endParaRPr lang="en-GB" dirty="0"/>
          </a:p>
        </p:txBody>
      </p:sp>
      <p:graphicFrame>
        <p:nvGraphicFramePr>
          <p:cNvPr id="5" name="Table 4">
            <a:extLst>
              <a:ext uri="{FF2B5EF4-FFF2-40B4-BE49-F238E27FC236}">
                <a16:creationId xmlns:a16="http://schemas.microsoft.com/office/drawing/2014/main" id="{034972F4-0E0A-DB9A-BCE4-EF707F498E0D}"/>
              </a:ext>
            </a:extLst>
          </p:cNvPr>
          <p:cNvGraphicFramePr>
            <a:graphicFrameLocks noGrp="1"/>
          </p:cNvGraphicFramePr>
          <p:nvPr>
            <p:extLst>
              <p:ext uri="{D42A27DB-BD31-4B8C-83A1-F6EECF244321}">
                <p14:modId xmlns:p14="http://schemas.microsoft.com/office/powerpoint/2010/main" val="973642150"/>
              </p:ext>
            </p:extLst>
          </p:nvPr>
        </p:nvGraphicFramePr>
        <p:xfrm>
          <a:off x="967473" y="1389585"/>
          <a:ext cx="10146003" cy="7047230"/>
        </p:xfrm>
        <a:graphic>
          <a:graphicData uri="http://schemas.openxmlformats.org/drawingml/2006/table">
            <a:tbl>
              <a:tblPr firstRow="1" bandRow="1">
                <a:tableStyleId>{5C22544A-7EE6-4342-B048-85BDC9FD1C3A}</a:tableStyleId>
              </a:tblPr>
              <a:tblGrid>
                <a:gridCol w="1186642">
                  <a:extLst>
                    <a:ext uri="{9D8B030D-6E8A-4147-A177-3AD203B41FA5}">
                      <a16:colId xmlns:a16="http://schemas.microsoft.com/office/drawing/2014/main" val="2402761175"/>
                    </a:ext>
                  </a:extLst>
                </a:gridCol>
                <a:gridCol w="1345223">
                  <a:extLst>
                    <a:ext uri="{9D8B030D-6E8A-4147-A177-3AD203B41FA5}">
                      <a16:colId xmlns:a16="http://schemas.microsoft.com/office/drawing/2014/main" val="37864104"/>
                    </a:ext>
                  </a:extLst>
                </a:gridCol>
                <a:gridCol w="2892670">
                  <a:extLst>
                    <a:ext uri="{9D8B030D-6E8A-4147-A177-3AD203B41FA5}">
                      <a16:colId xmlns:a16="http://schemas.microsoft.com/office/drawing/2014/main" val="967553841"/>
                    </a:ext>
                  </a:extLst>
                </a:gridCol>
                <a:gridCol w="2927838">
                  <a:extLst>
                    <a:ext uri="{9D8B030D-6E8A-4147-A177-3AD203B41FA5}">
                      <a16:colId xmlns:a16="http://schemas.microsoft.com/office/drawing/2014/main" val="2242615750"/>
                    </a:ext>
                  </a:extLst>
                </a:gridCol>
                <a:gridCol w="1793630">
                  <a:extLst>
                    <a:ext uri="{9D8B030D-6E8A-4147-A177-3AD203B41FA5}">
                      <a16:colId xmlns:a16="http://schemas.microsoft.com/office/drawing/2014/main" val="2891987963"/>
                    </a:ext>
                  </a:extLst>
                </a:gridCol>
              </a:tblGrid>
              <a:tr h="178767">
                <a:tc>
                  <a:txBody>
                    <a:bodyPr/>
                    <a:lstStyle/>
                    <a:p>
                      <a:r>
                        <a:rPr lang="en-GB" dirty="0"/>
                        <a:t>Data collected</a:t>
                      </a:r>
                    </a:p>
                  </a:txBody>
                  <a:tcPr/>
                </a:tc>
                <a:tc>
                  <a:txBody>
                    <a:bodyPr/>
                    <a:lstStyle/>
                    <a:p>
                      <a:r>
                        <a:rPr lang="en-GB" dirty="0"/>
                        <a:t>Other data used</a:t>
                      </a:r>
                    </a:p>
                  </a:txBody>
                  <a:tcPr/>
                </a:tc>
                <a:tc>
                  <a:txBody>
                    <a:bodyPr/>
                    <a:lstStyle/>
                    <a:p>
                      <a:r>
                        <a:rPr lang="en-GB" dirty="0"/>
                        <a:t>Challenges</a:t>
                      </a:r>
                    </a:p>
                  </a:txBody>
                  <a:tcPr/>
                </a:tc>
                <a:tc>
                  <a:txBody>
                    <a:bodyPr/>
                    <a:lstStyle/>
                    <a:p>
                      <a:r>
                        <a:rPr lang="en-GB" dirty="0"/>
                        <a:t>Benefits</a:t>
                      </a:r>
                    </a:p>
                  </a:txBody>
                  <a:tcPr/>
                </a:tc>
                <a:tc>
                  <a:txBody>
                    <a:bodyPr/>
                    <a:lstStyle/>
                    <a:p>
                      <a:r>
                        <a:rPr lang="en-GB" dirty="0"/>
                        <a:t>Types of data</a:t>
                      </a:r>
                    </a:p>
                  </a:txBody>
                  <a:tcPr/>
                </a:tc>
                <a:extLst>
                  <a:ext uri="{0D108BD9-81ED-4DB2-BD59-A6C34878D82A}">
                    <a16:rowId xmlns:a16="http://schemas.microsoft.com/office/drawing/2014/main" val="1488408385"/>
                  </a:ext>
                </a:extLst>
              </a:tr>
              <a:tr h="370840">
                <a:tc>
                  <a:txBody>
                    <a:bodyPr/>
                    <a:lstStyle/>
                    <a:p>
                      <a:pPr algn="just" fontAlgn="auto"/>
                      <a:r>
                        <a:rPr lang="en-US" sz="1100" b="0" i="0" u="none" strike="noStrike" dirty="0">
                          <a:effectLst/>
                          <a:latin typeface="Arial" panose="020B0604020202020204" pitchFamily="34" charset="0"/>
                        </a:rPr>
                        <a:t>Usually just names and contact details</a:t>
                      </a:r>
                    </a:p>
                  </a:txBody>
                  <a:tcPr marL="3810" marR="3810" marT="3810" marB="0" anchor="b"/>
                </a:tc>
                <a:tc>
                  <a:txBody>
                    <a:bodyPr/>
                    <a:lstStyle/>
                    <a:p>
                      <a:endParaRPr lang="en-GB"/>
                    </a:p>
                  </a:txBody>
                  <a:tcPr anchor="ctr"/>
                </a:tc>
                <a:tc>
                  <a:txBody>
                    <a:bodyPr/>
                    <a:lstStyle/>
                    <a:p>
                      <a:pPr algn="just" fontAlgn="auto"/>
                      <a:r>
                        <a:rPr lang="en-US" sz="1100" b="0" i="0" u="none" strike="noStrike" dirty="0">
                          <a:effectLst/>
                          <a:latin typeface="Arial" panose="020B0604020202020204" pitchFamily="34" charset="0"/>
                        </a:rPr>
                        <a:t>A </a:t>
                      </a:r>
                      <a:r>
                        <a:rPr lang="en-US" sz="1100" b="1" i="0" u="none" strike="noStrike" dirty="0">
                          <a:solidFill>
                            <a:srgbClr val="C00000"/>
                          </a:solidFill>
                          <a:effectLst/>
                          <a:latin typeface="Arial" panose="020B0604020202020204" pitchFamily="34" charset="0"/>
                        </a:rPr>
                        <a:t>perception that the ICB still does not treat the VCFSE as an equal / professional partner</a:t>
                      </a:r>
                    </a:p>
                  </a:txBody>
                  <a:tcPr marL="3810" marR="3810" marT="3810" marB="0" anchor="b"/>
                </a:tc>
                <a:tc>
                  <a:txBody>
                    <a:bodyPr/>
                    <a:lstStyle/>
                    <a:p>
                      <a:pPr algn="l" fontAlgn="b"/>
                      <a:r>
                        <a:rPr lang="en-US" sz="1000" b="0" i="0" u="none" strike="noStrike" dirty="0">
                          <a:effectLst/>
                          <a:latin typeface="Arial" panose="020B0604020202020204" pitchFamily="34" charset="0"/>
                        </a:rPr>
                        <a:t>access to data that enables orgs to provide holistic support</a:t>
                      </a:r>
                    </a:p>
                  </a:txBody>
                  <a:tcPr marL="3810" marR="3810" marT="3810" marB="0" anchor="ctr"/>
                </a:tc>
                <a:tc>
                  <a:txBody>
                    <a:bodyPr/>
                    <a:lstStyle/>
                    <a:p>
                      <a:pPr algn="just" fontAlgn="auto"/>
                      <a:r>
                        <a:rPr lang="en-US" sz="1100" b="1" i="0" u="none" strike="noStrike" dirty="0">
                          <a:solidFill>
                            <a:srgbClr val="C00000"/>
                          </a:solidFill>
                          <a:effectLst/>
                          <a:latin typeface="Arial" panose="020B0604020202020204" pitchFamily="34" charset="0"/>
                        </a:rPr>
                        <a:t>Know who else is working with an individual, potentially avoiding duplication.</a:t>
                      </a:r>
                    </a:p>
                  </a:txBody>
                  <a:tcPr marL="3810" marR="3810" marT="3810" marB="0" anchor="b"/>
                </a:tc>
                <a:extLst>
                  <a:ext uri="{0D108BD9-81ED-4DB2-BD59-A6C34878D82A}">
                    <a16:rowId xmlns:a16="http://schemas.microsoft.com/office/drawing/2014/main" val="4123329385"/>
                  </a:ext>
                </a:extLst>
              </a:tr>
              <a:tr h="370840">
                <a:tc>
                  <a:txBody>
                    <a:bodyPr/>
                    <a:lstStyle/>
                    <a:p>
                      <a:pPr algn="just" fontAlgn="auto"/>
                      <a:r>
                        <a:rPr lang="en-US" sz="1100" b="0" i="0" u="none" strike="noStrike" dirty="0">
                          <a:effectLst/>
                          <a:latin typeface="Arial" panose="020B0604020202020204" pitchFamily="34" charset="0"/>
                        </a:rPr>
                        <a:t>Simply names and contact details</a:t>
                      </a:r>
                    </a:p>
                  </a:txBody>
                  <a:tcPr marL="3810" marR="3810" marT="3810" marB="0" anchor="b"/>
                </a:tc>
                <a:tc>
                  <a:txBody>
                    <a:bodyPr/>
                    <a:lstStyle/>
                    <a:p>
                      <a:endParaRPr lang="en-GB" dirty="0"/>
                    </a:p>
                  </a:txBody>
                  <a:tcPr anchor="ctr"/>
                </a:tc>
                <a:tc>
                  <a:txBody>
                    <a:bodyPr/>
                    <a:lstStyle/>
                    <a:p>
                      <a:pPr algn="just" fontAlgn="auto"/>
                      <a:r>
                        <a:rPr lang="en-US" sz="1100" b="0" i="0" u="none" strike="noStrike">
                          <a:effectLst/>
                          <a:latin typeface="Arial" panose="020B0604020202020204" pitchFamily="34" charset="0"/>
                        </a:rPr>
                        <a:t>How often is this data refreshed?</a:t>
                      </a:r>
                    </a:p>
                  </a:txBody>
                  <a:tcPr marL="3810" marR="3810" marT="3810" marB="0" anchor="b"/>
                </a:tc>
                <a:tc>
                  <a:txBody>
                    <a:bodyPr/>
                    <a:lstStyle/>
                    <a:p>
                      <a:pPr algn="l" fontAlgn="b"/>
                      <a:r>
                        <a:rPr lang="en-US" sz="1000" b="0" i="0" u="none" strike="noStrike" dirty="0">
                          <a:effectLst/>
                          <a:latin typeface="Arial" panose="020B0604020202020204" pitchFamily="34" charset="0"/>
                        </a:rPr>
                        <a:t>enabling services and resources to be targeted more effectively</a:t>
                      </a:r>
                    </a:p>
                  </a:txBody>
                  <a:tcPr marL="3810" marR="3810" marT="3810" marB="0" anchor="ctr"/>
                </a:tc>
                <a:tc>
                  <a:txBody>
                    <a:bodyPr/>
                    <a:lstStyle/>
                    <a:p>
                      <a:pPr algn="just" fontAlgn="auto"/>
                      <a:r>
                        <a:rPr lang="en-US" sz="1100" b="0" i="0" u="none" strike="noStrike" dirty="0">
                          <a:effectLst/>
                          <a:latin typeface="Arial" panose="020B0604020202020204" pitchFamily="34" charset="0"/>
                        </a:rPr>
                        <a:t>All services to measure the outcomes data - </a:t>
                      </a:r>
                      <a:r>
                        <a:rPr lang="en-US" sz="1100" b="0" i="0" u="none" strike="noStrike" dirty="0" err="1">
                          <a:effectLst/>
                          <a:latin typeface="Arial" panose="020B0604020202020204" pitchFamily="34" charset="0"/>
                        </a:rPr>
                        <a:t>standardisation</a:t>
                      </a:r>
                      <a:r>
                        <a:rPr lang="en-US" sz="1100" b="0" i="0" u="none" strike="noStrike" dirty="0">
                          <a:effectLst/>
                          <a:latin typeface="Arial" panose="020B0604020202020204" pitchFamily="34" charset="0"/>
                        </a:rPr>
                        <a:t> for all.</a:t>
                      </a:r>
                    </a:p>
                  </a:txBody>
                  <a:tcPr marL="3810" marR="3810" marT="3810" marB="0" anchor="b"/>
                </a:tc>
                <a:extLst>
                  <a:ext uri="{0D108BD9-81ED-4DB2-BD59-A6C34878D82A}">
                    <a16:rowId xmlns:a16="http://schemas.microsoft.com/office/drawing/2014/main" val="406287108"/>
                  </a:ext>
                </a:extLst>
              </a:tr>
              <a:tr h="370840">
                <a:tc>
                  <a:txBody>
                    <a:bodyPr/>
                    <a:lstStyle/>
                    <a:p>
                      <a:pPr algn="l" fontAlgn="b"/>
                      <a:endParaRPr lang="en-US" sz="1000" b="0" i="0" u="none" strike="noStrike" dirty="0">
                        <a:effectLst/>
                        <a:latin typeface="Arial" panose="020B0604020202020204" pitchFamily="34" charset="0"/>
                      </a:endParaRPr>
                    </a:p>
                  </a:txBody>
                  <a:tcPr marL="3810" marR="3810" marT="3810" marB="0" anchor="ctr"/>
                </a:tc>
                <a:tc>
                  <a:txBody>
                    <a:bodyPr/>
                    <a:lstStyle/>
                    <a:p>
                      <a:endParaRPr lang="en-GB" dirty="0"/>
                    </a:p>
                  </a:txBody>
                  <a:tcPr anchor="ctr"/>
                </a:tc>
                <a:tc>
                  <a:txBody>
                    <a:bodyPr/>
                    <a:lstStyle/>
                    <a:p>
                      <a:pPr algn="just" fontAlgn="auto"/>
                      <a:r>
                        <a:rPr lang="en-US" sz="1100" b="0" i="0" u="none" strike="noStrike" dirty="0">
                          <a:effectLst/>
                          <a:latin typeface="Arial" panose="020B0604020202020204" pitchFamily="34" charset="0"/>
                        </a:rPr>
                        <a:t>How accurate is this data (Miss / non coded interactions).</a:t>
                      </a:r>
                    </a:p>
                  </a:txBody>
                  <a:tcPr marL="3810" marR="3810" marT="3810" marB="0" anchor="b"/>
                </a:tc>
                <a:tc>
                  <a:txBody>
                    <a:bodyPr/>
                    <a:lstStyle/>
                    <a:p>
                      <a:pPr algn="l" fontAlgn="b"/>
                      <a:r>
                        <a:rPr lang="en-US" sz="1000" b="0" i="0" u="none" strike="noStrike" dirty="0">
                          <a:effectLst/>
                          <a:latin typeface="Arial" panose="020B0604020202020204" pitchFamily="34" charset="0"/>
                        </a:rPr>
                        <a:t>shifting the focus to person-</a:t>
                      </a:r>
                      <a:r>
                        <a:rPr lang="en-US" sz="1000" b="0" i="0" u="none" strike="noStrike" dirty="0" err="1">
                          <a:effectLst/>
                          <a:latin typeface="Arial" panose="020B0604020202020204" pitchFamily="34" charset="0"/>
                        </a:rPr>
                        <a:t>centred</a:t>
                      </a:r>
                      <a:r>
                        <a:rPr lang="en-US" sz="1000" b="0" i="0" u="none" strike="noStrike" dirty="0">
                          <a:effectLst/>
                          <a:latin typeface="Arial" panose="020B0604020202020204" pitchFamily="34" charset="0"/>
                        </a:rPr>
                        <a:t> (rather than condition0-specific) care</a:t>
                      </a:r>
                    </a:p>
                  </a:txBody>
                  <a:tcPr marL="3810" marR="3810" marT="3810" marB="0" anchor="ctr"/>
                </a:tc>
                <a:tc>
                  <a:txBody>
                    <a:bodyPr/>
                    <a:lstStyle/>
                    <a:p>
                      <a:endParaRPr lang="en-GB" dirty="0"/>
                    </a:p>
                  </a:txBody>
                  <a:tcPr anchor="ctr"/>
                </a:tc>
                <a:extLst>
                  <a:ext uri="{0D108BD9-81ED-4DB2-BD59-A6C34878D82A}">
                    <a16:rowId xmlns:a16="http://schemas.microsoft.com/office/drawing/2014/main" val="4050022486"/>
                  </a:ext>
                </a:extLst>
              </a:tr>
              <a:tr h="370840">
                <a:tc>
                  <a:txBody>
                    <a:bodyPr/>
                    <a:lstStyle/>
                    <a:p>
                      <a:pPr algn="l" fontAlgn="b"/>
                      <a:endParaRPr lang="en-US" sz="1000" b="0" i="0" u="none" strike="noStrike" dirty="0">
                        <a:effectLst/>
                        <a:latin typeface="Arial" panose="020B0604020202020204" pitchFamily="34" charset="0"/>
                      </a:endParaRPr>
                    </a:p>
                  </a:txBody>
                  <a:tcPr marL="3810" marR="3810" marT="3810" marB="0" anchor="ctr"/>
                </a:tc>
                <a:tc>
                  <a:txBody>
                    <a:bodyPr/>
                    <a:lstStyle/>
                    <a:p>
                      <a:endParaRPr lang="en-GB" dirty="0"/>
                    </a:p>
                  </a:txBody>
                  <a:tcPr anchor="ctr"/>
                </a:tc>
                <a:tc>
                  <a:txBody>
                    <a:bodyPr/>
                    <a:lstStyle/>
                    <a:p>
                      <a:pPr algn="just" fontAlgn="auto"/>
                      <a:r>
                        <a:rPr lang="en-US" sz="1100" b="0" i="0" u="none" strike="noStrike">
                          <a:effectLst/>
                          <a:latin typeface="Arial" panose="020B0604020202020204" pitchFamily="34" charset="0"/>
                        </a:rPr>
                        <a:t>- smaller organisations might get missed so support from infrastructure VCFSE for support in sharing data.</a:t>
                      </a:r>
                      <a:br>
                        <a:rPr lang="en-US" sz="1100" b="0" i="0" u="none" strike="noStrike">
                          <a:effectLst/>
                          <a:latin typeface="Arial" panose="020B0604020202020204" pitchFamily="34" charset="0"/>
                        </a:rPr>
                      </a:br>
                      <a:r>
                        <a:rPr lang="en-US" sz="1100" b="0" i="0" u="none" strike="noStrike">
                          <a:effectLst/>
                          <a:latin typeface="Arial" panose="020B0604020202020204" pitchFamily="34" charset="0"/>
                        </a:rPr>
                        <a:t>- need resource support for smaller VCFSE to support data sharing. may not have data peps</a:t>
                      </a:r>
                    </a:p>
                  </a:txBody>
                  <a:tcPr marL="3810" marR="3810" marT="3810" marB="0" anchor="b"/>
                </a:tc>
                <a:tc>
                  <a:txBody>
                    <a:bodyPr/>
                    <a:lstStyle/>
                    <a:p>
                      <a:pPr algn="l" fontAlgn="b"/>
                      <a:r>
                        <a:rPr lang="en-US" sz="1000" b="0" i="0" u="none" strike="noStrike" dirty="0">
                          <a:effectLst/>
                          <a:latin typeface="Arial" panose="020B0604020202020204" pitchFamily="34" charset="0"/>
                        </a:rPr>
                        <a:t>evidencing the effectiveness of interventions</a:t>
                      </a:r>
                    </a:p>
                  </a:txBody>
                  <a:tcPr marL="3810" marR="3810" marT="3810" marB="0" anchor="ctr"/>
                </a:tc>
                <a:tc>
                  <a:txBody>
                    <a:bodyPr/>
                    <a:lstStyle/>
                    <a:p>
                      <a:pPr algn="l" fontAlgn="b"/>
                      <a:endParaRPr lang="en-US" sz="1100" b="0" i="0" u="none" strike="noStrike" dirty="0">
                        <a:effectLst/>
                        <a:latin typeface="Arial" panose="020B0604020202020204" pitchFamily="34" charset="0"/>
                      </a:endParaRPr>
                    </a:p>
                  </a:txBody>
                  <a:tcPr marL="3810" marR="3810" marT="3810" marB="0" anchor="b"/>
                </a:tc>
                <a:extLst>
                  <a:ext uri="{0D108BD9-81ED-4DB2-BD59-A6C34878D82A}">
                    <a16:rowId xmlns:a16="http://schemas.microsoft.com/office/drawing/2014/main" val="231521263"/>
                  </a:ext>
                </a:extLst>
              </a:tr>
              <a:tr h="370840">
                <a:tc>
                  <a:txBody>
                    <a:bodyPr/>
                    <a:lstStyle/>
                    <a:p>
                      <a:pPr algn="l" fontAlgn="b"/>
                      <a:endParaRPr lang="en-GB" sz="1000" b="0" i="0" u="none" strike="noStrike">
                        <a:effectLst/>
                        <a:latin typeface="Arial" panose="020B0604020202020204" pitchFamily="34" charset="0"/>
                      </a:endParaRPr>
                    </a:p>
                  </a:txBody>
                  <a:tcPr marL="3810" marR="3810" marT="3810" marB="0" anchor="ctr"/>
                </a:tc>
                <a:tc>
                  <a:txBody>
                    <a:bodyPr/>
                    <a:lstStyle/>
                    <a:p>
                      <a:endParaRPr lang="en-GB" dirty="0"/>
                    </a:p>
                  </a:txBody>
                  <a:tcPr anchor="ctr"/>
                </a:tc>
                <a:tc>
                  <a:txBody>
                    <a:bodyPr/>
                    <a:lstStyle/>
                    <a:p>
                      <a:pPr algn="just" fontAlgn="auto"/>
                      <a:r>
                        <a:rPr lang="en-US" sz="1100" b="1" i="0" u="none" strike="noStrike" dirty="0">
                          <a:solidFill>
                            <a:srgbClr val="C00000"/>
                          </a:solidFill>
                          <a:effectLst/>
                          <a:latin typeface="Arial" panose="020B0604020202020204" pitchFamily="34" charset="0"/>
                        </a:rPr>
                        <a:t>Existing data sharing agreements </a:t>
                      </a:r>
                      <a:r>
                        <a:rPr lang="en-US" sz="1100" b="0" i="0" u="none" strike="noStrike" dirty="0">
                          <a:effectLst/>
                          <a:latin typeface="Arial" panose="020B0604020202020204" pitchFamily="34" charset="0"/>
                        </a:rPr>
                        <a:t>barely work to get the data we need to deliver contracts</a:t>
                      </a:r>
                    </a:p>
                  </a:txBody>
                  <a:tcPr marL="3810" marR="3810" marT="3810" marB="0" anchor="b"/>
                </a:tc>
                <a:tc>
                  <a:txBody>
                    <a:bodyPr/>
                    <a:lstStyle/>
                    <a:p>
                      <a:pPr algn="l" fontAlgn="b"/>
                      <a:r>
                        <a:rPr lang="en-GB" sz="1000" b="0" i="0" u="none" strike="noStrike">
                          <a:effectLst/>
                          <a:latin typeface="Arial" panose="020B0604020202020204" pitchFamily="34" charset="0"/>
                        </a:rPr>
                        <a:t>influencing services design</a:t>
                      </a:r>
                    </a:p>
                  </a:txBody>
                  <a:tcPr marL="3810" marR="3810" marT="3810" marB="0" anchor="ctr"/>
                </a:tc>
                <a:tc>
                  <a:txBody>
                    <a:bodyPr/>
                    <a:lstStyle/>
                    <a:p>
                      <a:pPr algn="l" fontAlgn="b"/>
                      <a:endParaRPr lang="en-GB" sz="1100" b="0" i="0" u="none" strike="noStrike" dirty="0">
                        <a:effectLst/>
                        <a:latin typeface="Arial" panose="020B0604020202020204" pitchFamily="34" charset="0"/>
                      </a:endParaRPr>
                    </a:p>
                  </a:txBody>
                  <a:tcPr marL="3810" marR="3810" marT="3810" marB="0" anchor="b"/>
                </a:tc>
                <a:extLst>
                  <a:ext uri="{0D108BD9-81ED-4DB2-BD59-A6C34878D82A}">
                    <a16:rowId xmlns:a16="http://schemas.microsoft.com/office/drawing/2014/main" val="1218983128"/>
                  </a:ext>
                </a:extLst>
              </a:tr>
              <a:tr h="370840">
                <a:tc>
                  <a:txBody>
                    <a:bodyPr/>
                    <a:lstStyle/>
                    <a:p>
                      <a:pPr algn="l" fontAlgn="b"/>
                      <a:endParaRPr lang="en-US" sz="1000" b="0" i="0" u="none" strike="noStrike" dirty="0">
                        <a:effectLst/>
                        <a:latin typeface="Arial" panose="020B0604020202020204" pitchFamily="34" charset="0"/>
                      </a:endParaRPr>
                    </a:p>
                  </a:txBody>
                  <a:tcPr marL="3810" marR="3810" marT="3810" marB="0" anchor="ctr"/>
                </a:tc>
                <a:tc>
                  <a:txBody>
                    <a:bodyPr/>
                    <a:lstStyle/>
                    <a:p>
                      <a:endParaRPr lang="en-GB" dirty="0"/>
                    </a:p>
                  </a:txBody>
                  <a:tcPr anchor="ctr"/>
                </a:tc>
                <a:tc>
                  <a:txBody>
                    <a:bodyPr/>
                    <a:lstStyle/>
                    <a:p>
                      <a:pPr algn="just" fontAlgn="auto"/>
                      <a:r>
                        <a:rPr lang="en-US" sz="1100" b="0" i="0" u="none" strike="noStrike">
                          <a:effectLst/>
                          <a:latin typeface="Arial" panose="020B0604020202020204" pitchFamily="34" charset="0"/>
                        </a:rPr>
                        <a:t>Standardised ways of sharing data - keep it simple.</a:t>
                      </a:r>
                    </a:p>
                  </a:txBody>
                  <a:tcPr marL="3810" marR="3810" marT="3810" marB="0" anchor="b"/>
                </a:tc>
                <a:tc>
                  <a:txBody>
                    <a:bodyPr/>
                    <a:lstStyle/>
                    <a:p>
                      <a:pPr algn="l" fontAlgn="b"/>
                      <a:r>
                        <a:rPr lang="en-US" sz="1000" b="0" i="0" u="none" strike="noStrike" dirty="0">
                          <a:effectLst/>
                          <a:latin typeface="Arial" panose="020B0604020202020204" pitchFamily="34" charset="0"/>
                        </a:rPr>
                        <a:t>moves us toward the sector being regarded as an </a:t>
                      </a:r>
                      <a:r>
                        <a:rPr lang="en-US" sz="1000" b="0" i="0" u="none" strike="noStrike" dirty="0" err="1">
                          <a:effectLst/>
                          <a:latin typeface="Arial" panose="020B0604020202020204" pitchFamily="34" charset="0"/>
                        </a:rPr>
                        <a:t>wequal</a:t>
                      </a:r>
                      <a:r>
                        <a:rPr lang="en-US" sz="1000" b="0" i="0" u="none" strike="noStrike" dirty="0">
                          <a:effectLst/>
                          <a:latin typeface="Arial" panose="020B0604020202020204" pitchFamily="34" charset="0"/>
                        </a:rPr>
                        <a:t> partner</a:t>
                      </a:r>
                    </a:p>
                  </a:txBody>
                  <a:tcPr marL="3810" marR="3810" marT="3810" marB="0" anchor="ctr"/>
                </a:tc>
                <a:tc>
                  <a:txBody>
                    <a:bodyPr/>
                    <a:lstStyle/>
                    <a:p>
                      <a:pPr algn="l" fontAlgn="b"/>
                      <a:endParaRPr lang="en-US" sz="1100" b="0" i="0" u="none" strike="noStrike" dirty="0">
                        <a:effectLst/>
                        <a:latin typeface="Arial" panose="020B0604020202020204" pitchFamily="34" charset="0"/>
                      </a:endParaRPr>
                    </a:p>
                  </a:txBody>
                  <a:tcPr marL="3810" marR="3810" marT="3810" marB="0" anchor="b"/>
                </a:tc>
                <a:extLst>
                  <a:ext uri="{0D108BD9-81ED-4DB2-BD59-A6C34878D82A}">
                    <a16:rowId xmlns:a16="http://schemas.microsoft.com/office/drawing/2014/main" val="2112817304"/>
                  </a:ext>
                </a:extLst>
              </a:tr>
              <a:tr h="370840">
                <a:tc>
                  <a:txBody>
                    <a:bodyPr/>
                    <a:lstStyle/>
                    <a:p>
                      <a:pPr algn="l" fontAlgn="b"/>
                      <a:endParaRPr lang="en-US" sz="1000" b="0" i="0" u="none" strike="noStrike" dirty="0">
                        <a:effectLst/>
                        <a:latin typeface="Arial" panose="020B0604020202020204" pitchFamily="34" charset="0"/>
                      </a:endParaRPr>
                    </a:p>
                  </a:txBody>
                  <a:tcPr marL="3810" marR="3810" marT="3810" marB="0" anchor="ctr"/>
                </a:tc>
                <a:tc>
                  <a:txBody>
                    <a:bodyPr/>
                    <a:lstStyle/>
                    <a:p>
                      <a:endParaRPr lang="en-GB" dirty="0"/>
                    </a:p>
                  </a:txBody>
                  <a:tcPr anchor="ctr"/>
                </a:tc>
                <a:tc>
                  <a:txBody>
                    <a:bodyPr/>
                    <a:lstStyle/>
                    <a:p>
                      <a:pPr algn="just" fontAlgn="auto"/>
                      <a:r>
                        <a:rPr lang="en-US" sz="1100" b="1" i="0" u="none" strike="noStrike" dirty="0">
                          <a:solidFill>
                            <a:srgbClr val="C00000"/>
                          </a:solidFill>
                          <a:effectLst/>
                          <a:latin typeface="Arial" panose="020B0604020202020204" pitchFamily="34" charset="0"/>
                        </a:rPr>
                        <a:t>Ability of smaller groups to </a:t>
                      </a:r>
                      <a:r>
                        <a:rPr lang="en-US" sz="1100" b="1" i="0" u="none" strike="noStrike" dirty="0" err="1">
                          <a:solidFill>
                            <a:srgbClr val="C00000"/>
                          </a:solidFill>
                          <a:effectLst/>
                          <a:latin typeface="Arial" panose="020B0604020202020204" pitchFamily="34" charset="0"/>
                        </a:rPr>
                        <a:t>eg</a:t>
                      </a:r>
                      <a:r>
                        <a:rPr lang="en-US" sz="1100" b="1" i="0" u="none" strike="noStrike" dirty="0">
                          <a:solidFill>
                            <a:srgbClr val="C00000"/>
                          </a:solidFill>
                          <a:effectLst/>
                          <a:latin typeface="Arial" panose="020B0604020202020204" pitchFamily="34" charset="0"/>
                        </a:rPr>
                        <a:t> gain an ISO accreditation if required.</a:t>
                      </a:r>
                    </a:p>
                  </a:txBody>
                  <a:tcPr marL="3810" marR="3810" marT="3810" marB="0" anchor="b"/>
                </a:tc>
                <a:tc>
                  <a:txBody>
                    <a:bodyPr/>
                    <a:lstStyle/>
                    <a:p>
                      <a:pPr algn="l" fontAlgn="b"/>
                      <a:r>
                        <a:rPr lang="en-US" sz="1000" b="0" i="0" u="none" strike="noStrike" dirty="0">
                          <a:effectLst/>
                          <a:latin typeface="Arial" panose="020B0604020202020204" pitchFamily="34" charset="0"/>
                        </a:rPr>
                        <a:t>"you value what you measure" - data is power!</a:t>
                      </a:r>
                    </a:p>
                  </a:txBody>
                  <a:tcPr marL="3810" marR="3810" marT="3810" marB="0" anchor="ctr"/>
                </a:tc>
                <a:tc>
                  <a:txBody>
                    <a:bodyPr/>
                    <a:lstStyle/>
                    <a:p>
                      <a:endParaRPr lang="en-GB" dirty="0"/>
                    </a:p>
                  </a:txBody>
                  <a:tcPr anchor="ctr"/>
                </a:tc>
                <a:extLst>
                  <a:ext uri="{0D108BD9-81ED-4DB2-BD59-A6C34878D82A}">
                    <a16:rowId xmlns:a16="http://schemas.microsoft.com/office/drawing/2014/main" val="1299907838"/>
                  </a:ext>
                </a:extLst>
              </a:tr>
              <a:tr h="370840">
                <a:tc>
                  <a:txBody>
                    <a:bodyPr/>
                    <a:lstStyle/>
                    <a:p>
                      <a:pPr algn="l" fontAlgn="b"/>
                      <a:endParaRPr lang="en-US" sz="1000" b="0" i="0" u="none" strike="noStrike" dirty="0">
                        <a:effectLst/>
                        <a:latin typeface="Arial" panose="020B0604020202020204" pitchFamily="34" charset="0"/>
                      </a:endParaRPr>
                    </a:p>
                  </a:txBody>
                  <a:tcPr marL="3810" marR="3810" marT="3810" marB="0" anchor="ctr"/>
                </a:tc>
                <a:tc>
                  <a:txBody>
                    <a:bodyPr/>
                    <a:lstStyle/>
                    <a:p>
                      <a:endParaRPr lang="en-GB" dirty="0"/>
                    </a:p>
                  </a:txBody>
                  <a:tcPr anchor="ctr"/>
                </a:tc>
                <a:tc>
                  <a:txBody>
                    <a:bodyPr/>
                    <a:lstStyle/>
                    <a:p>
                      <a:pPr algn="just" fontAlgn="auto"/>
                      <a:r>
                        <a:rPr lang="en-US" sz="1100" b="0" i="0" u="none" strike="noStrike" dirty="0">
                          <a:effectLst/>
                          <a:latin typeface="Arial" panose="020B0604020202020204" pitchFamily="34" charset="0"/>
                        </a:rPr>
                        <a:t>One, 1hr discussion with EMIS can be a GIGANTIC cost. Unaffordable for anything other than a statutory body.</a:t>
                      </a:r>
                    </a:p>
                  </a:txBody>
                  <a:tcPr marL="3810" marR="3810" marT="3810" marB="0" anchor="b"/>
                </a:tc>
                <a:tc>
                  <a:txBody>
                    <a:bodyPr/>
                    <a:lstStyle/>
                    <a:p>
                      <a:pPr algn="just" fontAlgn="auto"/>
                      <a:r>
                        <a:rPr lang="en-GB" sz="1100" b="0" i="0" u="none" strike="noStrike" dirty="0">
                          <a:effectLst/>
                          <a:latin typeface="Arial" panose="020B0604020202020204" pitchFamily="34" charset="0"/>
                        </a:rPr>
                        <a:t>Tailored provision</a:t>
                      </a:r>
                    </a:p>
                  </a:txBody>
                  <a:tcPr marL="3810" marR="3810" marT="3810" marB="0" anchor="b"/>
                </a:tc>
                <a:tc>
                  <a:txBody>
                    <a:bodyPr/>
                    <a:lstStyle/>
                    <a:p>
                      <a:endParaRPr lang="en-GB" dirty="0"/>
                    </a:p>
                  </a:txBody>
                  <a:tcPr anchor="ctr"/>
                </a:tc>
                <a:extLst>
                  <a:ext uri="{0D108BD9-81ED-4DB2-BD59-A6C34878D82A}">
                    <a16:rowId xmlns:a16="http://schemas.microsoft.com/office/drawing/2014/main" val="883461894"/>
                  </a:ext>
                </a:extLst>
              </a:tr>
              <a:tr h="370840">
                <a:tc>
                  <a:txBody>
                    <a:bodyPr/>
                    <a:lstStyle/>
                    <a:p>
                      <a:pPr algn="l" fontAlgn="b"/>
                      <a:endParaRPr lang="en-US" sz="1000" b="0" i="0" u="none" strike="noStrike" dirty="0">
                        <a:effectLst/>
                        <a:latin typeface="Arial" panose="020B0604020202020204" pitchFamily="34" charset="0"/>
                      </a:endParaRPr>
                    </a:p>
                  </a:txBody>
                  <a:tcPr marL="3810" marR="3810" marT="3810" marB="0" anchor="ctr"/>
                </a:tc>
                <a:tc>
                  <a:txBody>
                    <a:bodyPr/>
                    <a:lstStyle/>
                    <a:p>
                      <a:endParaRPr lang="en-GB" dirty="0"/>
                    </a:p>
                  </a:txBody>
                  <a:tcPr anchor="ctr"/>
                </a:tc>
                <a:tc>
                  <a:txBody>
                    <a:bodyPr/>
                    <a:lstStyle/>
                    <a:p>
                      <a:endParaRPr lang="en-GB" dirty="0"/>
                    </a:p>
                  </a:txBody>
                  <a:tcPr anchor="ctr"/>
                </a:tc>
                <a:tc>
                  <a:txBody>
                    <a:bodyPr/>
                    <a:lstStyle/>
                    <a:p>
                      <a:pPr algn="just" fontAlgn="auto"/>
                      <a:r>
                        <a:rPr lang="en-US" sz="1100" b="0" i="0" u="none" strike="noStrike">
                          <a:effectLst/>
                          <a:latin typeface="Arial" panose="020B0604020202020204" pitchFamily="34" charset="0"/>
                        </a:rPr>
                        <a:t>- bid writing/funding bids, more targetted support</a:t>
                      </a:r>
                      <a:br>
                        <a:rPr lang="en-US" sz="1100" b="0" i="0" u="none" strike="noStrike">
                          <a:effectLst/>
                          <a:latin typeface="Arial" panose="020B0604020202020204" pitchFamily="34" charset="0"/>
                        </a:rPr>
                      </a:br>
                      <a:r>
                        <a:rPr lang="en-US" sz="1100" b="0" i="0" u="none" strike="noStrike">
                          <a:effectLst/>
                          <a:latin typeface="Arial" panose="020B0604020202020204" pitchFamily="34" charset="0"/>
                        </a:rPr>
                        <a:t>- better health outcomes for communities</a:t>
                      </a:r>
                      <a:br>
                        <a:rPr lang="en-US" sz="1100" b="0" i="0" u="none" strike="noStrike">
                          <a:effectLst/>
                          <a:latin typeface="Arial" panose="020B0604020202020204" pitchFamily="34" charset="0"/>
                        </a:rPr>
                      </a:br>
                      <a:r>
                        <a:rPr lang="en-US" sz="1100" b="0" i="0" u="none" strike="noStrike">
                          <a:effectLst/>
                          <a:latin typeface="Arial" panose="020B0604020202020204" pitchFamily="34" charset="0"/>
                        </a:rPr>
                        <a:t>- increased investment and evidence that VCFSE interventions need resourcing.</a:t>
                      </a:r>
                      <a:br>
                        <a:rPr lang="en-US" sz="1100" b="0" i="0" u="none" strike="noStrike">
                          <a:effectLst/>
                          <a:latin typeface="Arial" panose="020B0604020202020204" pitchFamily="34" charset="0"/>
                        </a:rPr>
                      </a:br>
                      <a:r>
                        <a:rPr lang="en-US" sz="1100" b="0" i="0" u="none" strike="noStrike">
                          <a:effectLst/>
                          <a:latin typeface="Arial" panose="020B0604020202020204" pitchFamily="34" charset="0"/>
                        </a:rPr>
                        <a:t>- preventing poor health</a:t>
                      </a:r>
                    </a:p>
                  </a:txBody>
                  <a:tcPr marL="3810" marR="3810" marT="3810" marB="0" anchor="b"/>
                </a:tc>
                <a:tc>
                  <a:txBody>
                    <a:bodyPr/>
                    <a:lstStyle/>
                    <a:p>
                      <a:endParaRPr lang="en-GB" dirty="0"/>
                    </a:p>
                  </a:txBody>
                  <a:tcPr anchor="ctr"/>
                </a:tc>
                <a:extLst>
                  <a:ext uri="{0D108BD9-81ED-4DB2-BD59-A6C34878D82A}">
                    <a16:rowId xmlns:a16="http://schemas.microsoft.com/office/drawing/2014/main" val="851442789"/>
                  </a:ext>
                </a:extLst>
              </a:tr>
              <a:tr h="370840">
                <a:tc>
                  <a:txBody>
                    <a:bodyPr/>
                    <a:lstStyle/>
                    <a:p>
                      <a:pPr algn="l" fontAlgn="b"/>
                      <a:endParaRPr lang="en-US" sz="1000" b="0" i="0" u="none" strike="noStrike" dirty="0">
                        <a:effectLst/>
                        <a:latin typeface="Arial" panose="020B0604020202020204" pitchFamily="34" charset="0"/>
                      </a:endParaRPr>
                    </a:p>
                  </a:txBody>
                  <a:tcPr marL="3810" marR="3810" marT="3810" marB="0" anchor="ctr"/>
                </a:tc>
                <a:tc>
                  <a:txBody>
                    <a:bodyPr/>
                    <a:lstStyle/>
                    <a:p>
                      <a:endParaRPr lang="en-GB" dirty="0"/>
                    </a:p>
                  </a:txBody>
                  <a:tcPr anchor="ctr"/>
                </a:tc>
                <a:tc>
                  <a:txBody>
                    <a:bodyPr/>
                    <a:lstStyle/>
                    <a:p>
                      <a:endParaRPr lang="en-GB" dirty="0"/>
                    </a:p>
                  </a:txBody>
                  <a:tcPr anchor="ctr"/>
                </a:tc>
                <a:tc>
                  <a:txBody>
                    <a:bodyPr/>
                    <a:lstStyle/>
                    <a:p>
                      <a:pPr algn="just" fontAlgn="auto"/>
                      <a:r>
                        <a:rPr lang="en-US" sz="1100" b="0" i="0" u="none" strike="noStrike">
                          <a:effectLst/>
                          <a:latin typeface="Arial" panose="020B0604020202020204" pitchFamily="34" charset="0"/>
                        </a:rPr>
                        <a:t>Definite link with a ICS wide directory of services….( Referrals on clinical pathways)</a:t>
                      </a:r>
                    </a:p>
                  </a:txBody>
                  <a:tcPr marL="3810" marR="3810" marT="3810" marB="0" anchor="b"/>
                </a:tc>
                <a:tc>
                  <a:txBody>
                    <a:bodyPr/>
                    <a:lstStyle/>
                    <a:p>
                      <a:endParaRPr lang="en-GB" dirty="0"/>
                    </a:p>
                  </a:txBody>
                  <a:tcPr anchor="ctr"/>
                </a:tc>
                <a:extLst>
                  <a:ext uri="{0D108BD9-81ED-4DB2-BD59-A6C34878D82A}">
                    <a16:rowId xmlns:a16="http://schemas.microsoft.com/office/drawing/2014/main" val="2739642368"/>
                  </a:ext>
                </a:extLst>
              </a:tr>
              <a:tr h="370840">
                <a:tc>
                  <a:txBody>
                    <a:bodyPr/>
                    <a:lstStyle/>
                    <a:p>
                      <a:pPr algn="l" fontAlgn="b"/>
                      <a:endParaRPr lang="en-US" sz="1000" b="0" i="0" u="none" strike="noStrike" dirty="0">
                        <a:effectLst/>
                        <a:latin typeface="Arial" panose="020B0604020202020204" pitchFamily="34" charset="0"/>
                      </a:endParaRPr>
                    </a:p>
                  </a:txBody>
                  <a:tcPr marL="3810" marR="3810" marT="3810" marB="0" anchor="ctr"/>
                </a:tc>
                <a:tc>
                  <a:txBody>
                    <a:bodyPr/>
                    <a:lstStyle/>
                    <a:p>
                      <a:endParaRPr lang="en-GB" dirty="0"/>
                    </a:p>
                  </a:txBody>
                  <a:tcPr anchor="ctr"/>
                </a:tc>
                <a:tc>
                  <a:txBody>
                    <a:bodyPr/>
                    <a:lstStyle/>
                    <a:p>
                      <a:endParaRPr lang="en-GB" dirty="0"/>
                    </a:p>
                  </a:txBody>
                  <a:tcPr anchor="ctr"/>
                </a:tc>
                <a:tc>
                  <a:txBody>
                    <a:bodyPr/>
                    <a:lstStyle/>
                    <a:p>
                      <a:pPr algn="just" fontAlgn="auto"/>
                      <a:r>
                        <a:rPr lang="en-US" sz="1100" b="0" i="0" u="none" strike="noStrike">
                          <a:effectLst/>
                          <a:latin typeface="Arial" panose="020B0604020202020204" pitchFamily="34" charset="0"/>
                        </a:rPr>
                        <a:t>Potential to reduce duplication, and promote collaboration</a:t>
                      </a:r>
                    </a:p>
                  </a:txBody>
                  <a:tcPr marL="3810" marR="3810" marT="3810" marB="0" anchor="b"/>
                </a:tc>
                <a:tc>
                  <a:txBody>
                    <a:bodyPr/>
                    <a:lstStyle/>
                    <a:p>
                      <a:endParaRPr lang="en-GB" dirty="0"/>
                    </a:p>
                  </a:txBody>
                  <a:tcPr anchor="ctr"/>
                </a:tc>
                <a:extLst>
                  <a:ext uri="{0D108BD9-81ED-4DB2-BD59-A6C34878D82A}">
                    <a16:rowId xmlns:a16="http://schemas.microsoft.com/office/drawing/2014/main" val="1795309108"/>
                  </a:ext>
                </a:extLst>
              </a:tr>
              <a:tr h="370840">
                <a:tc>
                  <a:txBody>
                    <a:bodyPr/>
                    <a:lstStyle/>
                    <a:p>
                      <a:pPr algn="l" fontAlgn="b"/>
                      <a:endParaRPr lang="en-US" sz="1000" b="0" i="0" u="none" strike="noStrike" dirty="0">
                        <a:effectLst/>
                        <a:latin typeface="Arial" panose="020B0604020202020204" pitchFamily="34" charset="0"/>
                      </a:endParaRPr>
                    </a:p>
                  </a:txBody>
                  <a:tcPr marL="3810" marR="3810" marT="3810" marB="0" anchor="ctr"/>
                </a:tc>
                <a:tc>
                  <a:txBody>
                    <a:bodyPr/>
                    <a:lstStyle/>
                    <a:p>
                      <a:endParaRPr lang="en-GB" dirty="0"/>
                    </a:p>
                  </a:txBody>
                  <a:tcPr anchor="ctr"/>
                </a:tc>
                <a:tc>
                  <a:txBody>
                    <a:bodyPr/>
                    <a:lstStyle/>
                    <a:p>
                      <a:endParaRPr lang="en-GB" dirty="0"/>
                    </a:p>
                  </a:txBody>
                  <a:tcPr anchor="ctr"/>
                </a:tc>
                <a:tc>
                  <a:txBody>
                    <a:bodyPr/>
                    <a:lstStyle/>
                    <a:p>
                      <a:pPr algn="just" fontAlgn="auto"/>
                      <a:r>
                        <a:rPr lang="en-US" sz="1100" b="0" i="0" u="none" strike="noStrike" dirty="0">
                          <a:effectLst/>
                          <a:latin typeface="Arial" panose="020B0604020202020204" pitchFamily="34" charset="0"/>
                        </a:rPr>
                        <a:t>Possibility of </a:t>
                      </a:r>
                      <a:r>
                        <a:rPr lang="en-US" sz="1100" b="0" i="0" u="none" strike="noStrike" dirty="0" err="1">
                          <a:effectLst/>
                          <a:latin typeface="Arial" panose="020B0604020202020204" pitchFamily="34" charset="0"/>
                        </a:rPr>
                        <a:t>targetng</a:t>
                      </a:r>
                      <a:r>
                        <a:rPr lang="en-US" sz="1100" b="0" i="0" u="none" strike="noStrike" dirty="0">
                          <a:effectLst/>
                          <a:latin typeface="Arial" panose="020B0604020202020204" pitchFamily="34" charset="0"/>
                        </a:rPr>
                        <a:t> scarce VCFSE resources better. Huge opportunity to sharpen funding bids.</a:t>
                      </a:r>
                    </a:p>
                  </a:txBody>
                  <a:tcPr marL="3810" marR="3810" marT="3810" marB="0" anchor="b"/>
                </a:tc>
                <a:tc>
                  <a:txBody>
                    <a:bodyPr/>
                    <a:lstStyle/>
                    <a:p>
                      <a:endParaRPr lang="en-GB" dirty="0"/>
                    </a:p>
                  </a:txBody>
                  <a:tcPr anchor="ctr"/>
                </a:tc>
                <a:extLst>
                  <a:ext uri="{0D108BD9-81ED-4DB2-BD59-A6C34878D82A}">
                    <a16:rowId xmlns:a16="http://schemas.microsoft.com/office/drawing/2014/main" val="2419939812"/>
                  </a:ext>
                </a:extLst>
              </a:tr>
            </a:tbl>
          </a:graphicData>
        </a:graphic>
      </p:graphicFrame>
    </p:spTree>
    <p:extLst>
      <p:ext uri="{BB962C8B-B14F-4D97-AF65-F5344CB8AC3E}">
        <p14:creationId xmlns:p14="http://schemas.microsoft.com/office/powerpoint/2010/main" val="16871389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ED3F50-C3C3-9177-49EC-2508A499397E}"/>
              </a:ext>
            </a:extLst>
          </p:cNvPr>
          <p:cNvSpPr>
            <a:spLocks noGrp="1"/>
          </p:cNvSpPr>
          <p:nvPr>
            <p:ph type="title"/>
          </p:nvPr>
        </p:nvSpPr>
        <p:spPr/>
        <p:txBody>
          <a:bodyPr/>
          <a:lstStyle/>
          <a:p>
            <a:r>
              <a:rPr lang="en-GB" dirty="0"/>
              <a:t>Summary of what we learned … </a:t>
            </a:r>
          </a:p>
        </p:txBody>
      </p:sp>
      <p:sp>
        <p:nvSpPr>
          <p:cNvPr id="3" name="Content Placeholder 2">
            <a:extLst>
              <a:ext uri="{FF2B5EF4-FFF2-40B4-BE49-F238E27FC236}">
                <a16:creationId xmlns:a16="http://schemas.microsoft.com/office/drawing/2014/main" id="{750E7C49-8EEB-0479-E91A-D4A69944225B}"/>
              </a:ext>
            </a:extLst>
          </p:cNvPr>
          <p:cNvSpPr>
            <a:spLocks noGrp="1"/>
          </p:cNvSpPr>
          <p:nvPr>
            <p:ph idx="1"/>
          </p:nvPr>
        </p:nvSpPr>
        <p:spPr>
          <a:xfrm>
            <a:off x="838200" y="1690688"/>
            <a:ext cx="10515600" cy="4351338"/>
          </a:xfrm>
        </p:spPr>
        <p:txBody>
          <a:bodyPr>
            <a:normAutofit lnSpcReduction="10000"/>
          </a:bodyPr>
          <a:lstStyle/>
          <a:p>
            <a:pPr marL="342900" lvl="0" indent="-342900">
              <a:lnSpc>
                <a:spcPct val="107000"/>
              </a:lnSpc>
              <a:buFont typeface="Symbol" panose="05050102010706020507" pitchFamily="18" charset="2"/>
              <a:buChar char=""/>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VCFSE organisations are impressed and excited by the possibilities the System Intelligence Service (SIS) offers, and its flexibility as demonstrated. </a:t>
            </a:r>
          </a:p>
          <a:p>
            <a:pPr marL="342900" lvl="0" indent="-342900">
              <a:lnSpc>
                <a:spcPct val="107000"/>
              </a:lnSpc>
              <a:buFont typeface="Symbol" panose="05050102010706020507" pitchFamily="18" charset="2"/>
              <a:buChar char=""/>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They saw numerous opportunities for consuming data, and began thinking about ways of contributing data, intelligence and insight to it. </a:t>
            </a:r>
          </a:p>
          <a:p>
            <a:pPr marL="342900" lvl="0" indent="-342900">
              <a:lnSpc>
                <a:spcPct val="107000"/>
              </a:lnSpc>
              <a:buFont typeface="Symbol" panose="05050102010706020507" pitchFamily="18" charset="2"/>
              <a:buChar char=""/>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That VCFSE data collection, security and research capabilities, and their use of this data to design, develop and evaluate services was more developed than expected. </a:t>
            </a:r>
          </a:p>
          <a:p>
            <a:pPr marL="342900" lvl="0" indent="-342900">
              <a:lnSpc>
                <a:spcPct val="107000"/>
              </a:lnSpc>
              <a:buFont typeface="Symbol" panose="05050102010706020507" pitchFamily="18" charset="2"/>
              <a:buChar char=""/>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Getting to a rich and useful ICS-wide data ecosystem will take time, with IG considerations recognised by all.  All VCFSE organisations present were keen to remain involved, and a timeline needs </a:t>
            </a:r>
            <a:r>
              <a:rPr lang="en-GB" sz="1800" kern="100" dirty="0">
                <a:latin typeface="Aptos" panose="020B0004020202020204" pitchFamily="34" charset="0"/>
                <a:ea typeface="Aptos" panose="020B0004020202020204" pitchFamily="34" charset="0"/>
                <a:cs typeface="Times New Roman" panose="02020603050405020304" pitchFamily="18" charset="0"/>
              </a:rPr>
              <a:t>to be produc</a:t>
            </a:r>
            <a:r>
              <a:rPr lang="en-GB" sz="1800" kern="100" dirty="0">
                <a:effectLst/>
                <a:latin typeface="Aptos" panose="020B0004020202020204" pitchFamily="34" charset="0"/>
                <a:ea typeface="Aptos" panose="020B0004020202020204" pitchFamily="34" charset="0"/>
                <a:cs typeface="Times New Roman" panose="02020603050405020304" pitchFamily="18" charset="0"/>
              </a:rPr>
              <a:t>ed to align expectations with feasibility.  </a:t>
            </a:r>
          </a:p>
          <a:p>
            <a:pPr marL="342900" lvl="0" indent="-342900">
              <a:lnSpc>
                <a:spcPct val="107000"/>
              </a:lnSpc>
              <a:buFont typeface="Symbol" panose="05050102010706020507" pitchFamily="18" charset="2"/>
              <a:buChar char=""/>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In the short term a more coherent, and importantly zero or low cost, consumption use-case can be developed, with a medium to longer term view for a contribution use-case, as this will likely involve additional resources being secured. </a:t>
            </a:r>
          </a:p>
          <a:p>
            <a:pPr marL="342900" lvl="0" indent="-342900">
              <a:lnSpc>
                <a:spcPct val="107000"/>
              </a:lnSpc>
              <a:spcAft>
                <a:spcPts val="800"/>
              </a:spcAft>
              <a:buFont typeface="Symbol" panose="05050102010706020507" pitchFamily="18" charset="2"/>
              <a:buChar char=""/>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VCFSE and ICB colleagues left the workshop feeling informed, involved, hopeful and optimistic.</a:t>
            </a:r>
          </a:p>
          <a:p>
            <a:endParaRPr lang="en-GB" sz="1600" dirty="0"/>
          </a:p>
        </p:txBody>
      </p:sp>
      <p:sp>
        <p:nvSpPr>
          <p:cNvPr id="4" name="Slide Number Placeholder 3">
            <a:extLst>
              <a:ext uri="{FF2B5EF4-FFF2-40B4-BE49-F238E27FC236}">
                <a16:creationId xmlns:a16="http://schemas.microsoft.com/office/drawing/2014/main" id="{DDDBF2A0-688C-6EDF-D44C-5DB1EBD87A62}"/>
              </a:ext>
            </a:extLst>
          </p:cNvPr>
          <p:cNvSpPr>
            <a:spLocks noGrp="1"/>
          </p:cNvSpPr>
          <p:nvPr>
            <p:ph type="sldNum" sz="quarter" idx="12"/>
          </p:nvPr>
        </p:nvSpPr>
        <p:spPr/>
        <p:txBody>
          <a:bodyPr/>
          <a:lstStyle/>
          <a:p>
            <a:fld id="{507B77E4-D16E-4E80-BECE-B10ACE50DA11}" type="slidenum">
              <a:rPr lang="en-GB" smtClean="0"/>
              <a:pPr/>
              <a:t>8</a:t>
            </a:fld>
            <a:endParaRPr lang="en-GB" dirty="0"/>
          </a:p>
        </p:txBody>
      </p:sp>
    </p:spTree>
    <p:extLst>
      <p:ext uri="{BB962C8B-B14F-4D97-AF65-F5344CB8AC3E}">
        <p14:creationId xmlns:p14="http://schemas.microsoft.com/office/powerpoint/2010/main" val="1919362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ED3F50-C3C3-9177-49EC-2508A499397E}"/>
              </a:ext>
            </a:extLst>
          </p:cNvPr>
          <p:cNvSpPr>
            <a:spLocks noGrp="1"/>
          </p:cNvSpPr>
          <p:nvPr>
            <p:ph type="title"/>
          </p:nvPr>
        </p:nvSpPr>
        <p:spPr/>
        <p:txBody>
          <a:bodyPr/>
          <a:lstStyle/>
          <a:p>
            <a:r>
              <a:rPr lang="en-GB" dirty="0"/>
              <a:t>WHAT next? …  </a:t>
            </a:r>
          </a:p>
        </p:txBody>
      </p:sp>
      <p:sp>
        <p:nvSpPr>
          <p:cNvPr id="3" name="Content Placeholder 2">
            <a:extLst>
              <a:ext uri="{FF2B5EF4-FFF2-40B4-BE49-F238E27FC236}">
                <a16:creationId xmlns:a16="http://schemas.microsoft.com/office/drawing/2014/main" id="{750E7C49-8EEB-0479-E91A-D4A69944225B}"/>
              </a:ext>
            </a:extLst>
          </p:cNvPr>
          <p:cNvSpPr>
            <a:spLocks noGrp="1"/>
          </p:cNvSpPr>
          <p:nvPr>
            <p:ph idx="1"/>
          </p:nvPr>
        </p:nvSpPr>
        <p:spPr>
          <a:xfrm>
            <a:off x="838200" y="1690688"/>
            <a:ext cx="10515600" cy="5030786"/>
          </a:xfrm>
        </p:spPr>
        <p:txBody>
          <a:bodyPr>
            <a:normAutofit fontScale="92500" lnSpcReduction="10000"/>
          </a:bodyPr>
          <a:lstStyle/>
          <a:p>
            <a:pPr>
              <a:lnSpc>
                <a:spcPct val="110000"/>
              </a:lnSpc>
              <a:spcBef>
                <a:spcPts val="0"/>
              </a:spcBef>
            </a:pPr>
            <a:r>
              <a:rPr lang="en-GB" sz="2000" b="1" dirty="0">
                <a:solidFill>
                  <a:srgbClr val="00B050"/>
                </a:solidFill>
              </a:rPr>
              <a:t>Short term:</a:t>
            </a:r>
          </a:p>
          <a:p>
            <a:pPr lvl="1">
              <a:lnSpc>
                <a:spcPct val="110000"/>
              </a:lnSpc>
              <a:spcBef>
                <a:spcPts val="0"/>
              </a:spcBef>
            </a:pPr>
            <a:r>
              <a:rPr lang="en-GB" sz="1600" dirty="0"/>
              <a:t>A single clear use case (consuming place and population-level data) was identified in supporting the VCFSE work in Blackpool and Blackburn with Darwen to improve UEC pathways. VCFSE leads are confident that accessing non-identifiable data can help them plan, target delivery and measure impact of interventions in this very specific piece of work. This will assist in learning what works well for the next stages. </a:t>
            </a:r>
          </a:p>
          <a:p>
            <a:pPr lvl="1">
              <a:lnSpc>
                <a:spcPct val="110000"/>
              </a:lnSpc>
              <a:spcBef>
                <a:spcPts val="0"/>
              </a:spcBef>
            </a:pPr>
            <a:endParaRPr lang="en-GB" sz="1600" dirty="0"/>
          </a:p>
          <a:p>
            <a:pPr>
              <a:lnSpc>
                <a:spcPct val="110000"/>
              </a:lnSpc>
              <a:spcBef>
                <a:spcPts val="0"/>
              </a:spcBef>
            </a:pPr>
            <a:r>
              <a:rPr lang="en-GB" sz="2000" b="1" dirty="0">
                <a:solidFill>
                  <a:schemeClr val="accent2"/>
                </a:solidFill>
              </a:rPr>
              <a:t>Medium term:</a:t>
            </a:r>
          </a:p>
          <a:p>
            <a:pPr lvl="1">
              <a:lnSpc>
                <a:spcPct val="110000"/>
              </a:lnSpc>
              <a:spcBef>
                <a:spcPts val="0"/>
              </a:spcBef>
            </a:pPr>
            <a:r>
              <a:rPr lang="en-GB" sz="1600" dirty="0"/>
              <a:t>Non-identifiable place and population level data made available to the wider VCFSE sector can support commissioning, planning and evaluation of impact of services more widely – particularly as they often are asked to report on KPIs that relate to data not readily available to them</a:t>
            </a:r>
          </a:p>
          <a:p>
            <a:pPr lvl="1">
              <a:lnSpc>
                <a:spcPct val="110000"/>
              </a:lnSpc>
              <a:spcBef>
                <a:spcPts val="0"/>
              </a:spcBef>
            </a:pPr>
            <a:endParaRPr lang="en-GB" sz="1600" dirty="0"/>
          </a:p>
          <a:p>
            <a:pPr lvl="1">
              <a:lnSpc>
                <a:spcPct val="110000"/>
              </a:lnSpc>
              <a:spcBef>
                <a:spcPts val="0"/>
              </a:spcBef>
            </a:pPr>
            <a:r>
              <a:rPr lang="en-GB" sz="1600" dirty="0"/>
              <a:t>Increasing the knowledge, skills and confidence of the sector in questioning, analysing and interpreting data (via collaborative learning opportunities with health and care partners – apprenticeships, demonstrations, case studies) will improve integrated care collaboration and reduce demand on analytical teams via self-service</a:t>
            </a:r>
          </a:p>
          <a:p>
            <a:pPr lvl="1">
              <a:lnSpc>
                <a:spcPct val="110000"/>
              </a:lnSpc>
              <a:spcBef>
                <a:spcPts val="0"/>
              </a:spcBef>
            </a:pPr>
            <a:endParaRPr lang="en-GB" sz="1600" dirty="0"/>
          </a:p>
          <a:p>
            <a:pPr>
              <a:lnSpc>
                <a:spcPct val="110000"/>
              </a:lnSpc>
              <a:spcBef>
                <a:spcPts val="0"/>
              </a:spcBef>
            </a:pPr>
            <a:r>
              <a:rPr lang="en-GB" sz="2000" b="1" dirty="0">
                <a:solidFill>
                  <a:srgbClr val="FF0000"/>
                </a:solidFill>
              </a:rPr>
              <a:t>Long term:</a:t>
            </a:r>
          </a:p>
          <a:p>
            <a:pPr lvl="1">
              <a:lnSpc>
                <a:spcPct val="110000"/>
              </a:lnSpc>
              <a:spcBef>
                <a:spcPts val="0"/>
              </a:spcBef>
            </a:pPr>
            <a:r>
              <a:rPr lang="en-GB" sz="1600" dirty="0"/>
              <a:t>Access to patient identifiable data will require higher levels of information governance and security, and as such needs to be aligned with very defined use cases.  While VCFSE leads see the added value of this in terms of more detailed analysis of impact of interventions, this isn’t a priority at this time, and will need a task &amp; finish group, and approvals via relevant governance.</a:t>
            </a:r>
          </a:p>
        </p:txBody>
      </p:sp>
      <p:sp>
        <p:nvSpPr>
          <p:cNvPr id="4" name="Slide Number Placeholder 3">
            <a:extLst>
              <a:ext uri="{FF2B5EF4-FFF2-40B4-BE49-F238E27FC236}">
                <a16:creationId xmlns:a16="http://schemas.microsoft.com/office/drawing/2014/main" id="{DDDBF2A0-688C-6EDF-D44C-5DB1EBD87A62}"/>
              </a:ext>
            </a:extLst>
          </p:cNvPr>
          <p:cNvSpPr>
            <a:spLocks noGrp="1"/>
          </p:cNvSpPr>
          <p:nvPr>
            <p:ph type="sldNum" sz="quarter" idx="12"/>
          </p:nvPr>
        </p:nvSpPr>
        <p:spPr/>
        <p:txBody>
          <a:bodyPr/>
          <a:lstStyle/>
          <a:p>
            <a:fld id="{507B77E4-D16E-4E80-BECE-B10ACE50DA11}" type="slidenum">
              <a:rPr lang="en-GB" smtClean="0"/>
              <a:pPr/>
              <a:t>9</a:t>
            </a:fld>
            <a:endParaRPr lang="en-GB" dirty="0"/>
          </a:p>
        </p:txBody>
      </p:sp>
    </p:spTree>
    <p:extLst>
      <p:ext uri="{BB962C8B-B14F-4D97-AF65-F5344CB8AC3E}">
        <p14:creationId xmlns:p14="http://schemas.microsoft.com/office/powerpoint/2010/main" val="2079358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4641D63C1FA44449D2AF37955FC8509" ma:contentTypeVersion="201" ma:contentTypeDescription="Create a new document." ma:contentTypeScope="" ma:versionID="ce9bc56c434a279d99c720e836214ded">
  <xsd:schema xmlns:xsd="http://www.w3.org/2001/XMLSchema" xmlns:xs="http://www.w3.org/2001/XMLSchema" xmlns:p="http://schemas.microsoft.com/office/2006/metadata/properties" xmlns:ns2="125c0ec5-b946-4a68-849f-95ef2c375557" xmlns:ns3="620e20a1-df02-4e0a-b04f-3cb1ab8f6f12" targetNamespace="http://schemas.microsoft.com/office/2006/metadata/properties" ma:root="true" ma:fieldsID="397b26598d2463cb2ec5bac0c9ab228c" ns2:_="" ns3:_="">
    <xsd:import namespace="125c0ec5-b946-4a68-849f-95ef2c375557"/>
    <xsd:import namespace="620e20a1-df02-4e0a-b04f-3cb1ab8f6f12"/>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MediaServiceDateTaken" minOccurs="0"/>
                <xsd:element ref="ns3:MediaServiceAutoTags" minOccurs="0"/>
                <xsd:element ref="ns3:MediaServiceOCR" minOccurs="0"/>
                <xsd:element ref="ns3:MediaServiceLocation" minOccurs="0"/>
                <xsd:element ref="ns3:MediaServiceAutoKeyPoints" minOccurs="0"/>
                <xsd:element ref="ns3:MediaServiceKeyPoints" minOccurs="0"/>
                <xsd:element ref="ns3:MediaServiceGenerationTime" minOccurs="0"/>
                <xsd:element ref="ns3:MediaServiceEventHashCode" minOccurs="0"/>
                <xsd:element ref="ns2:SharedWithUsers" minOccurs="0"/>
                <xsd:element ref="ns2:SharedWithDetails" minOccurs="0"/>
                <xsd:element ref="ns3:MediaLengthInSeconds" minOccurs="0"/>
                <xsd:element ref="ns3:lcf76f155ced4ddcb4097134ff3c332f" minOccurs="0"/>
                <xsd:element ref="ns2:TaxCatchAll"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25c0ec5-b946-4a68-849f-95ef2c375557"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element name="TaxCatchAll" ma:index="26" nillable="true" ma:displayName="Taxonomy Catch All Column" ma:hidden="true" ma:list="{b37547db-9da2-4912-9ea5-f4161478eee4}" ma:internalName="TaxCatchAll" ma:showField="CatchAllData" ma:web="125c0ec5-b946-4a68-849f-95ef2c375557">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620e20a1-df02-4e0a-b04f-3cb1ab8f6f12"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Location" ma:index="16" nillable="true" ma:displayName="Location" ma:internalName="MediaServiceLocatio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LengthInSeconds" ma:index="23" nillable="true" ma:displayName="Length (seconds)" ma:internalName="MediaLengthInSeconds" ma:readOnly="true">
      <xsd:simpleType>
        <xsd:restriction base="dms:Unknown"/>
      </xsd:simpleType>
    </xsd:element>
    <xsd:element name="lcf76f155ced4ddcb4097134ff3c332f" ma:index="25" nillable="true" ma:taxonomy="true" ma:internalName="lcf76f155ced4ddcb4097134ff3c332f" ma:taxonomyFieldName="MediaServiceImageTags" ma:displayName="Image Tags" ma:readOnly="false" ma:fieldId="{5cf76f15-5ced-4ddc-b409-7134ff3c332f}" ma:taxonomyMulti="true" ma:sspId="15afa5e8-e774-4a76-8d4b-df77f138463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7"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8"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6BB6926-E139-4071-BE95-2D05D6346275}">
  <ds:schemaRefs>
    <ds:schemaRef ds:uri="http://schemas.microsoft.com/sharepoint/events"/>
  </ds:schemaRefs>
</ds:datastoreItem>
</file>

<file path=customXml/itemProps2.xml><?xml version="1.0" encoding="utf-8"?>
<ds:datastoreItem xmlns:ds="http://schemas.openxmlformats.org/officeDocument/2006/customXml" ds:itemID="{5D4BC3C1-DC7B-4846-95EF-7B75868D2274}">
  <ds:schemaRefs>
    <ds:schemaRef ds:uri="http://schemas.microsoft.com/sharepoint/v3/contenttype/forms"/>
  </ds:schemaRefs>
</ds:datastoreItem>
</file>

<file path=customXml/itemProps3.xml><?xml version="1.0" encoding="utf-8"?>
<ds:datastoreItem xmlns:ds="http://schemas.openxmlformats.org/officeDocument/2006/customXml" ds:itemID="{20BEFB5A-2CD7-41D5-B9B4-A19E6CE68F2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25c0ec5-b946-4a68-849f-95ef2c375557"/>
    <ds:schemaRef ds:uri="620e20a1-df02-4e0a-b04f-3cb1ab8f6f1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37c354b2-85b0-47f5-b222-07b48d774ee3}" enabled="0" method="" siteId="{37c354b2-85b0-47f5-b222-07b48d774ee3}" removed="1"/>
</clbl:labelList>
</file>

<file path=docProps/app.xml><?xml version="1.0" encoding="utf-8"?>
<Properties xmlns="http://schemas.openxmlformats.org/officeDocument/2006/extended-properties" xmlns:vt="http://schemas.openxmlformats.org/officeDocument/2006/docPropsVTypes">
  <TotalTime>1330</TotalTime>
  <Words>2171</Words>
  <Application>Microsoft Office PowerPoint</Application>
  <PresentationFormat>Widescreen</PresentationFormat>
  <Paragraphs>177</Paragraphs>
  <Slides>16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Aptos</vt:lpstr>
      <vt:lpstr>Arial</vt:lpstr>
      <vt:lpstr>Calibri</vt:lpstr>
      <vt:lpstr>Symbol</vt:lpstr>
      <vt:lpstr>Office Theme</vt:lpstr>
      <vt:lpstr> Overview of VCFSE / LSC SIS workshop learning, outputs and recommendations   12th September 2024</vt:lpstr>
      <vt:lpstr>PowerPoint Presentation</vt:lpstr>
      <vt:lpstr>What we did …      Breakouts   </vt:lpstr>
      <vt:lpstr>Pre-workshop feelings … </vt:lpstr>
      <vt:lpstr>Pre-workshop KSC … </vt:lpstr>
      <vt:lpstr>Insights gathered </vt:lpstr>
      <vt:lpstr>Insights gathered </vt:lpstr>
      <vt:lpstr>Summary of what we learned … </vt:lpstr>
      <vt:lpstr>WHAT next? …  </vt:lpstr>
      <vt:lpstr>WHY this matters … learning health systems </vt:lpstr>
      <vt:lpstr>WHY this matters … learning health systems </vt:lpstr>
      <vt:lpstr>WHY this matters … </vt:lpstr>
      <vt:lpstr>HOW do we get there? … </vt:lpstr>
      <vt:lpstr>Anticipated outcomes:</vt:lpstr>
      <vt:lpstr>Discussion points: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BRITTON, Mark (NHS FYLDE AND WYRE CCG)</dc:creator>
  <cp:lastModifiedBy>Stephanie Gorner</cp:lastModifiedBy>
  <cp:revision>41</cp:revision>
  <cp:lastPrinted>2022-06-20T15:46:29Z</cp:lastPrinted>
  <dcterms:created xsi:type="dcterms:W3CDTF">2022-06-20T08:43:06Z</dcterms:created>
  <dcterms:modified xsi:type="dcterms:W3CDTF">2024-10-02T15:34:45Z</dcterms:modified>
</cp:coreProperties>
</file>